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5"/>
    <p:sldMasterId id="2147483704" r:id="rId6"/>
    <p:sldMasterId id="2147483705" r:id="rId7"/>
    <p:sldMasterId id="2147483706" r:id="rId8"/>
    <p:sldMasterId id="214748370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Lst>
  <p:sldSz cy="5143500" cx="9144000"/>
  <p:notesSz cx="9144000" cy="5143500"/>
  <p:embeddedFontLst>
    <p:embeddedFont>
      <p:font typeface="Ubuntu"/>
      <p:regular r:id="rId151"/>
      <p:bold r:id="rId152"/>
      <p:italic r:id="rId153"/>
      <p:boldItalic r:id="rId154"/>
    </p:embeddedFont>
    <p:embeddedFont>
      <p:font typeface="Roboto"/>
      <p:regular r:id="rId155"/>
      <p:bold r:id="rId156"/>
      <p:italic r:id="rId157"/>
      <p:boldItalic r:id="rId158"/>
    </p:embeddedFont>
    <p:embeddedFont>
      <p:font typeface="Arimo"/>
      <p:regular r:id="rId159"/>
      <p:bold r:id="rId160"/>
      <p:italic r:id="rId161"/>
      <p:boldItalic r:id="rId162"/>
    </p:embeddedFont>
    <p:embeddedFont>
      <p:font typeface="Helvetica Neue"/>
      <p:regular r:id="rId163"/>
      <p:bold r:id="rId164"/>
      <p:italic r:id="rId165"/>
      <p:boldItalic r:id="rId166"/>
    </p:embeddedFont>
    <p:embeddedFont>
      <p:font typeface="Helvetica Neue Light"/>
      <p:regular r:id="rId167"/>
      <p:bold r:id="rId168"/>
      <p:italic r:id="rId169"/>
      <p:boldItalic r:id="rId1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20AC40C-9073-4145-94C1-388B9FE51BA7}">
  <a:tblStyle styleId="{220AC40C-9073-4145-94C1-388B9FE51BA7}" styleName="Table_0">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chemeClr val="accent1"/>
              </a:solidFill>
              <a:prstDash val="solid"/>
              <a:round/>
              <a:headEnd len="sm" w="sm" type="none"/>
              <a:tailEnd len="sm" w="sm" type="none"/>
            </a:ln>
          </a:insideV>
        </a:tcBdr>
        <a:fill>
          <a:solidFill>
            <a:srgbClr val="FFFFFF">
              <a:alpha val="0"/>
            </a:srgbClr>
          </a:solidFill>
        </a:fill>
      </a:tcStyle>
    </a:wholeTbl>
    <a:band1H>
      <a:tcTxStyle b="off" i="off"/>
      <a:tcStyle>
        <a:fill>
          <a:solidFill>
            <a:schemeClr val="accent1">
              <a:alpha val="40000"/>
            </a:schemeClr>
          </a:solidFill>
        </a:fill>
      </a:tcStyle>
    </a:band1H>
    <a:band2H>
      <a:tcTxStyle b="off" i="off"/>
    </a:band2H>
    <a:band1V>
      <a:tcTxStyle b="off" i="off"/>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fill>
          <a:solidFill>
            <a:schemeClr val="accent1">
              <a:alpha val="40000"/>
            </a:schemeClr>
          </a:solidFill>
        </a:fill>
      </a:tcStyle>
    </a:band1V>
    <a:band2V>
      <a:tcTxStyle b="off" i="off"/>
    </a:band2V>
    <a:la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b="off" i="off"/>
    </a:seCell>
    <a:swCell>
      <a:tcTxStyle b="off" i="off"/>
    </a:swCell>
    <a:firstRow>
      <a:tcTxStyle b="on" i="off">
        <a:font>
          <a:latin typeface="Arial"/>
          <a:ea typeface="Arial"/>
          <a:cs typeface="Arial"/>
        </a:font>
        <a:schemeClr val="lt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b="off" i="off"/>
    </a:neCell>
    <a:nwCell>
      <a:tcTxStyle b="off" i="off"/>
    </a:nwCell>
  </a:tblStyle>
  <a:tblStyle styleId="{8F5BDB01-FF62-46F1-9F68-D13F03650DB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slide" Target="slides/slide115.xml"/><Relationship Id="rId29" Type="http://schemas.openxmlformats.org/officeDocument/2006/relationships/slide" Target="slides/slide19.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150" Type="http://schemas.openxmlformats.org/officeDocument/2006/relationships/slide" Target="slides/slide140.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9.xml"/><Relationship Id="rId4" Type="http://schemas.openxmlformats.org/officeDocument/2006/relationships/tableStyles" Target="tableStyles.xml"/><Relationship Id="rId148" Type="http://schemas.openxmlformats.org/officeDocument/2006/relationships/slide" Target="slides/slide138.xml"/><Relationship Id="rId9" Type="http://schemas.openxmlformats.org/officeDocument/2006/relationships/slideMaster" Target="slideMasters/slideMaster5.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5" Type="http://schemas.openxmlformats.org/officeDocument/2006/relationships/slideMaster" Target="slideMasters/slideMaster1.xml"/><Relationship Id="rId147" Type="http://schemas.openxmlformats.org/officeDocument/2006/relationships/slide" Target="slides/slide137.xml"/><Relationship Id="rId6" Type="http://schemas.openxmlformats.org/officeDocument/2006/relationships/slideMaster" Target="slideMasters/slideMaster2.xml"/><Relationship Id="rId146" Type="http://schemas.openxmlformats.org/officeDocument/2006/relationships/slide" Target="slides/slide136.xml"/><Relationship Id="rId7" Type="http://schemas.openxmlformats.org/officeDocument/2006/relationships/slideMaster" Target="slideMasters/slideMaster3.xml"/><Relationship Id="rId145" Type="http://schemas.openxmlformats.org/officeDocument/2006/relationships/slide" Target="slides/slide135.xml"/><Relationship Id="rId8" Type="http://schemas.openxmlformats.org/officeDocument/2006/relationships/slideMaster" Target="slideMasters/slideMaster4.xml"/><Relationship Id="rId144" Type="http://schemas.openxmlformats.org/officeDocument/2006/relationships/slide" Target="slides/slide13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170" Type="http://schemas.openxmlformats.org/officeDocument/2006/relationships/font" Target="fonts/HelveticaNeueLight-boldItalic.fntdata"/><Relationship Id="rId67" Type="http://schemas.openxmlformats.org/officeDocument/2006/relationships/slide" Target="slides/slide57.xml"/><Relationship Id="rId60" Type="http://schemas.openxmlformats.org/officeDocument/2006/relationships/slide" Target="slides/slide50.xml"/><Relationship Id="rId165" Type="http://schemas.openxmlformats.org/officeDocument/2006/relationships/font" Target="fonts/HelveticaNeue-italic.fntdata"/><Relationship Id="rId69" Type="http://schemas.openxmlformats.org/officeDocument/2006/relationships/slide" Target="slides/slide59.xml"/><Relationship Id="rId164" Type="http://schemas.openxmlformats.org/officeDocument/2006/relationships/font" Target="fonts/HelveticaNeue-bold.fntdata"/><Relationship Id="rId163" Type="http://schemas.openxmlformats.org/officeDocument/2006/relationships/font" Target="fonts/HelveticaNeue-regular.fntdata"/><Relationship Id="rId162" Type="http://schemas.openxmlformats.org/officeDocument/2006/relationships/font" Target="fonts/Arimo-boldItalic.fntdata"/><Relationship Id="rId169" Type="http://schemas.openxmlformats.org/officeDocument/2006/relationships/font" Target="fonts/HelveticaNeueLight-italic.fntdata"/><Relationship Id="rId168" Type="http://schemas.openxmlformats.org/officeDocument/2006/relationships/font" Target="fonts/HelveticaNeueLight-bold.fntdata"/><Relationship Id="rId167" Type="http://schemas.openxmlformats.org/officeDocument/2006/relationships/font" Target="fonts/HelveticaNeueLight-regular.fntdata"/><Relationship Id="rId166" Type="http://schemas.openxmlformats.org/officeDocument/2006/relationships/font" Target="fonts/HelveticaNeue-boldItalic.fntdata"/><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161" Type="http://schemas.openxmlformats.org/officeDocument/2006/relationships/font" Target="fonts/Arimo-italic.fntdata"/><Relationship Id="rId54" Type="http://schemas.openxmlformats.org/officeDocument/2006/relationships/slide" Target="slides/slide44.xml"/><Relationship Id="rId160" Type="http://schemas.openxmlformats.org/officeDocument/2006/relationships/font" Target="fonts/Arimo-bold.fntdata"/><Relationship Id="rId57" Type="http://schemas.openxmlformats.org/officeDocument/2006/relationships/slide" Target="slides/slide47.xml"/><Relationship Id="rId56" Type="http://schemas.openxmlformats.org/officeDocument/2006/relationships/slide" Target="slides/slide46.xml"/><Relationship Id="rId159" Type="http://schemas.openxmlformats.org/officeDocument/2006/relationships/font" Target="fonts/Arimo-regular.fntdata"/><Relationship Id="rId59" Type="http://schemas.openxmlformats.org/officeDocument/2006/relationships/slide" Target="slides/slide49.xml"/><Relationship Id="rId154" Type="http://schemas.openxmlformats.org/officeDocument/2006/relationships/font" Target="fonts/Ubuntu-boldItalic.fntdata"/><Relationship Id="rId58" Type="http://schemas.openxmlformats.org/officeDocument/2006/relationships/slide" Target="slides/slide48.xml"/><Relationship Id="rId153" Type="http://schemas.openxmlformats.org/officeDocument/2006/relationships/font" Target="fonts/Ubuntu-italic.fntdata"/><Relationship Id="rId152" Type="http://schemas.openxmlformats.org/officeDocument/2006/relationships/font" Target="fonts/Ubuntu-bold.fntdata"/><Relationship Id="rId151" Type="http://schemas.openxmlformats.org/officeDocument/2006/relationships/font" Target="fonts/Ubuntu-regular.fntdata"/><Relationship Id="rId158" Type="http://schemas.openxmlformats.org/officeDocument/2006/relationships/font" Target="fonts/Roboto-boldItalic.fntdata"/><Relationship Id="rId157" Type="http://schemas.openxmlformats.org/officeDocument/2006/relationships/font" Target="fonts/Roboto-italic.fntdata"/><Relationship Id="rId156" Type="http://schemas.openxmlformats.org/officeDocument/2006/relationships/font" Target="fonts/Roboto-bold.fntdata"/><Relationship Id="rId155"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2571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2571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4886325"/>
            <a:ext cx="3962400" cy="2571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10: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1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以剛剛啤酒的例子解說</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AutoNum type="arabicPeriod"/>
            </a:pPr>
            <a:r>
              <a:rPr lang="en-US" sz="1100">
                <a:solidFill>
                  <a:srgbClr val="000000"/>
                </a:solidFill>
                <a:latin typeface="Arial"/>
                <a:ea typeface="Arial"/>
                <a:cs typeface="Arial"/>
                <a:sym typeface="Arial"/>
              </a:rPr>
              <a:t>學習：從大量的資料找規則 → 近似：訂出規則 → 泛化：進而推論</a:t>
            </a:r>
            <a:endParaRPr sz="1100">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AutoNum type="arabicPeriod"/>
            </a:pPr>
            <a:r>
              <a:rPr lang="en-US" sz="1100">
                <a:solidFill>
                  <a:srgbClr val="000000"/>
                </a:solidFill>
                <a:latin typeface="Arial"/>
                <a:ea typeface="Arial"/>
                <a:cs typeface="Arial"/>
                <a:sym typeface="Arial"/>
              </a:rPr>
              <a:t>從簡單模型 → 修正 → 複雜模型</a:t>
            </a:r>
            <a:endParaRPr sz="1100">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AutoNum type="arabicPeriod"/>
            </a:pPr>
            <a:r>
              <a:rPr lang="en-US" sz="1100">
                <a:solidFill>
                  <a:srgbClr val="000000"/>
                </a:solidFill>
                <a:latin typeface="Arial"/>
                <a:ea typeface="Arial"/>
                <a:cs typeface="Arial"/>
                <a:sym typeface="Arial"/>
              </a:rPr>
              <a:t>複雜的模型會產生 overfiting 及雜訊的問題（沒有抵抗雜訊的能力）（後面會詳細解釋這個問題）</a:t>
            </a:r>
            <a:endParaRPr sz="1100">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p8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5" name="Google Shape;1615;p87: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p88: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5" name="Google Shape;1625;p88: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給大家5分鐘時間去操作，讓他們操作其他kernel和C</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p89: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3" name="Google Shape;1633;p89: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p9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8" name="Google Shape;1638;p9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Google Shape;1662;p91: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3" name="Google Shape;1663;p91: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p92: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1" name="Google Shape;1671;p92: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p93: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8" name="Google Shape;1678;p93: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p94: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6" name="Google Shape;1686;p94: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p95: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2" name="Google Shape;1692;p95: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6" name="Shape 1696"/>
        <p:cNvGrpSpPr/>
        <p:nvPr/>
      </p:nvGrpSpPr>
      <p:grpSpPr>
        <a:xfrm>
          <a:off x="0" y="0"/>
          <a:ext cx="0" cy="0"/>
          <a:chOff x="0" y="0"/>
          <a:chExt cx="0" cy="0"/>
        </a:xfrm>
      </p:grpSpPr>
      <p:sp>
        <p:nvSpPr>
          <p:cNvPr id="1697" name="Google Shape;1697;p96: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8" name="Google Shape;1698;p96: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再次歡迎各位來上這次的機器學習手把手，</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我們是今天的講者劉又綺、陳芷萱</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今天，我們將一同探討機器學習的奧妙與實做方法</a:t>
            </a:r>
            <a:endParaRPr sz="1100">
              <a:solidFill>
                <a:srgbClr val="000000"/>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p9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p97: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p98: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3" name="Google Shape;1713;p98: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p99: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1" name="Google Shape;1721;p99: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8" name="Shape 1728"/>
        <p:cNvGrpSpPr/>
        <p:nvPr/>
      </p:nvGrpSpPr>
      <p:grpSpPr>
        <a:xfrm>
          <a:off x="0" y="0"/>
          <a:ext cx="0" cy="0"/>
          <a:chOff x="0" y="0"/>
          <a:chExt cx="0" cy="0"/>
        </a:xfrm>
      </p:grpSpPr>
      <p:sp>
        <p:nvSpPr>
          <p:cNvPr id="1729" name="Google Shape;1729;p10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0" name="Google Shape;1730;p10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不用做scaler</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p101: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7" name="Google Shape;1737;p101: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決策樹中，試著用 feature 將資料做切分，選取的 feature 必須能最大化訊息增益。而訊息增益則是由 Gini 或 Entropy 衡量，我們希望切分後的資料越純越好</a:t>
            </a:r>
            <a:endParaRPr sz="14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p102: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9" name="Google Shape;1749;p102: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Google Shape;1755;p103: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6" name="Google Shape;1756;p103: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Google Shape;1762;p104: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3" name="Google Shape;1763;p104: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給大家5分鐘的時間玩玩看(並讓他們用之前學會metrics去看效果如何)</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p105: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1" name="Google Shape;1771;p105: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6" name="Shape 1776"/>
        <p:cNvGrpSpPr/>
        <p:nvPr/>
      </p:nvGrpSpPr>
      <p:grpSpPr>
        <a:xfrm>
          <a:off x="0" y="0"/>
          <a:ext cx="0" cy="0"/>
          <a:chOff x="0" y="0"/>
          <a:chExt cx="0" cy="0"/>
        </a:xfrm>
      </p:grpSpPr>
      <p:sp>
        <p:nvSpPr>
          <p:cNvPr id="1777" name="Google Shape;1777;p106: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8" name="Google Shape;1778;p106: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給大家7分鐘時間畫圖 調參數讓準確率更好</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1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1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Framework：ML的框架</a:t>
            </a:r>
            <a:endParaRPr/>
          </a:p>
          <a:p>
            <a:pPr indent="0" lvl="0" marL="0" rtl="0" algn="l">
              <a:lnSpc>
                <a:spcPct val="100000"/>
              </a:lnSpc>
              <a:spcBef>
                <a:spcPts val="0"/>
              </a:spcBef>
              <a:spcAft>
                <a:spcPts val="0"/>
              </a:spcAft>
              <a:buSzPts val="1400"/>
              <a:buNone/>
            </a:pPr>
            <a:r>
              <a:rPr lang="en-US"/>
              <a:t>Environment：使用的環境</a:t>
            </a:r>
            <a:endParaRPr/>
          </a:p>
          <a:p>
            <a:pPr indent="0" lvl="0" marL="0" rtl="0" algn="l">
              <a:lnSpc>
                <a:spcPct val="100000"/>
              </a:lnSpc>
              <a:spcBef>
                <a:spcPts val="0"/>
              </a:spcBef>
              <a:spcAft>
                <a:spcPts val="0"/>
              </a:spcAft>
              <a:buSzPts val="1400"/>
              <a:buNone/>
            </a:pPr>
            <a:r>
              <a:rPr lang="en-US"/>
              <a:t>Example：範例的介紹</a:t>
            </a:r>
            <a:endParaRPr/>
          </a:p>
        </p:txBody>
      </p:sp>
      <p:sp>
        <p:nvSpPr>
          <p:cNvPr id="434" name="Google Shape;434;p1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2" name="Shape 1782"/>
        <p:cNvGrpSpPr/>
        <p:nvPr/>
      </p:nvGrpSpPr>
      <p:grpSpPr>
        <a:xfrm>
          <a:off x="0" y="0"/>
          <a:ext cx="0" cy="0"/>
          <a:chOff x="0" y="0"/>
          <a:chExt cx="0" cy="0"/>
        </a:xfrm>
      </p:grpSpPr>
      <p:sp>
        <p:nvSpPr>
          <p:cNvPr id="1783" name="Google Shape;1783;p10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4" name="Google Shape;1784;p107: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8" name="Shape 1788"/>
        <p:cNvGrpSpPr/>
        <p:nvPr/>
      </p:nvGrpSpPr>
      <p:grpSpPr>
        <a:xfrm>
          <a:off x="0" y="0"/>
          <a:ext cx="0" cy="0"/>
          <a:chOff x="0" y="0"/>
          <a:chExt cx="0" cy="0"/>
        </a:xfrm>
      </p:grpSpPr>
      <p:sp>
        <p:nvSpPr>
          <p:cNvPr id="1789" name="Google Shape;1789;p108: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108: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3~5分</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5" name="Shape 1795"/>
        <p:cNvGrpSpPr/>
        <p:nvPr/>
      </p:nvGrpSpPr>
      <p:grpSpPr>
        <a:xfrm>
          <a:off x="0" y="0"/>
          <a:ext cx="0" cy="0"/>
          <a:chOff x="0" y="0"/>
          <a:chExt cx="0" cy="0"/>
        </a:xfrm>
      </p:grpSpPr>
      <p:sp>
        <p:nvSpPr>
          <p:cNvPr id="1796" name="Google Shape;1796;p109: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7" name="Google Shape;1797;p109: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0" name="Shape 1800"/>
        <p:cNvGrpSpPr/>
        <p:nvPr/>
      </p:nvGrpSpPr>
      <p:grpSpPr>
        <a:xfrm>
          <a:off x="0" y="0"/>
          <a:ext cx="0" cy="0"/>
          <a:chOff x="0" y="0"/>
          <a:chExt cx="0" cy="0"/>
        </a:xfrm>
      </p:grpSpPr>
      <p:sp>
        <p:nvSpPr>
          <p:cNvPr id="1801" name="Google Shape;1801;p11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2" name="Google Shape;1802;p11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8" name="Shape 1808"/>
        <p:cNvGrpSpPr/>
        <p:nvPr/>
      </p:nvGrpSpPr>
      <p:grpSpPr>
        <a:xfrm>
          <a:off x="0" y="0"/>
          <a:ext cx="0" cy="0"/>
          <a:chOff x="0" y="0"/>
          <a:chExt cx="0" cy="0"/>
        </a:xfrm>
      </p:grpSpPr>
      <p:sp>
        <p:nvSpPr>
          <p:cNvPr id="1809" name="Google Shape;1809;p111: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0" name="Google Shape;1810;p111: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chemeClr val="dk1"/>
              </a:buClr>
              <a:buSzPts val="2800"/>
              <a:buChar char="●"/>
            </a:pPr>
            <a:r>
              <a:rPr lang="en-US" sz="2800">
                <a:latin typeface="Arial"/>
                <a:ea typeface="Arial"/>
                <a:cs typeface="Arial"/>
                <a:sym typeface="Arial"/>
              </a:rPr>
              <a:t> </a:t>
            </a:r>
            <a:r>
              <a:rPr lang="en-US" sz="1400">
                <a:latin typeface="Arial"/>
                <a:ea typeface="Arial"/>
                <a:cs typeface="Arial"/>
                <a:sym typeface="Arial"/>
              </a:rPr>
              <a:t>Bagging (Bootstrap aggregating)，用抽樣的資料與 features 生成每一棵樹，最後再取平均</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p112: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9" name="Google Shape;1819;p112: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Google Shape;1824;p113: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5" name="Google Shape;1825;p113: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p114: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p114: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7" name="Shape 1837"/>
        <p:cNvGrpSpPr/>
        <p:nvPr/>
      </p:nvGrpSpPr>
      <p:grpSpPr>
        <a:xfrm>
          <a:off x="0" y="0"/>
          <a:ext cx="0" cy="0"/>
          <a:chOff x="0" y="0"/>
          <a:chExt cx="0" cy="0"/>
        </a:xfrm>
      </p:grpSpPr>
      <p:sp>
        <p:nvSpPr>
          <p:cNvPr id="1838" name="Google Shape;1838;p115: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9" name="Google Shape;1839;p115: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4" name="Shape 1844"/>
        <p:cNvGrpSpPr/>
        <p:nvPr/>
      </p:nvGrpSpPr>
      <p:grpSpPr>
        <a:xfrm>
          <a:off x="0" y="0"/>
          <a:ext cx="0" cy="0"/>
          <a:chOff x="0" y="0"/>
          <a:chExt cx="0" cy="0"/>
        </a:xfrm>
      </p:grpSpPr>
      <p:sp>
        <p:nvSpPr>
          <p:cNvPr id="1845" name="Google Shape;1845;p116: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6" name="Google Shape;1846;p116: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Arial"/>
              <a:buNone/>
            </a:pPr>
            <a:r>
              <a:rPr lang="en-US"/>
              <a:t>Framework：ML的框架</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p11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4" name="Google Shape;1854;p117: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3~5</a:t>
            </a:r>
            <a:r>
              <a:rPr lang="en-US"/>
              <a:t>分鐘</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p118: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1" name="Google Shape;1861;p118: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4" name="Shape 1864"/>
        <p:cNvGrpSpPr/>
        <p:nvPr/>
      </p:nvGrpSpPr>
      <p:grpSpPr>
        <a:xfrm>
          <a:off x="0" y="0"/>
          <a:ext cx="0" cy="0"/>
          <a:chOff x="0" y="0"/>
          <a:chExt cx="0" cy="0"/>
        </a:xfrm>
      </p:grpSpPr>
      <p:sp>
        <p:nvSpPr>
          <p:cNvPr id="1865" name="Google Shape;1865;p119: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6" name="Google Shape;1866;p119: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9" name="Shape 1869"/>
        <p:cNvGrpSpPr/>
        <p:nvPr/>
      </p:nvGrpSpPr>
      <p:grpSpPr>
        <a:xfrm>
          <a:off x="0" y="0"/>
          <a:ext cx="0" cy="0"/>
          <a:chOff x="0" y="0"/>
          <a:chExt cx="0" cy="0"/>
        </a:xfrm>
      </p:grpSpPr>
      <p:sp>
        <p:nvSpPr>
          <p:cNvPr id="1870" name="Google Shape;1870;p120: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1" name="Google Shape;1871;p120: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residual餵到第</a:t>
            </a:r>
            <a:r>
              <a:rPr lang="en-US"/>
              <a:t>2棵樹</a:t>
            </a:r>
            <a:endParaRPr/>
          </a:p>
          <a:p>
            <a:pPr indent="0" lvl="0" marL="0" rtl="0" algn="l">
              <a:lnSpc>
                <a:spcPct val="100000"/>
              </a:lnSpc>
              <a:spcBef>
                <a:spcPts val="0"/>
              </a:spcBef>
              <a:spcAft>
                <a:spcPts val="0"/>
              </a:spcAft>
              <a:buSzPts val="1100"/>
              <a:buNone/>
            </a:pPr>
            <a:r>
              <a:rPr lang="en-US"/>
              <a:t>白話一點，把第一棵樹做不好的data再拿去第2棵樹train，最後再把所有樹combine</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7" name="Shape 1877"/>
        <p:cNvGrpSpPr/>
        <p:nvPr/>
      </p:nvGrpSpPr>
      <p:grpSpPr>
        <a:xfrm>
          <a:off x="0" y="0"/>
          <a:ext cx="0" cy="0"/>
          <a:chOff x="0" y="0"/>
          <a:chExt cx="0" cy="0"/>
        </a:xfrm>
      </p:grpSpPr>
      <p:sp>
        <p:nvSpPr>
          <p:cNvPr id="1878" name="Google Shape;1878;g5fb787d6ff_1_26: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5fb787d6ff_1_26: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0" name="Google Shape;1880;g5fb787d6ff_1_26: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4" name="Shape 1894"/>
        <p:cNvGrpSpPr/>
        <p:nvPr/>
      </p:nvGrpSpPr>
      <p:grpSpPr>
        <a:xfrm>
          <a:off x="0" y="0"/>
          <a:ext cx="0" cy="0"/>
          <a:chOff x="0" y="0"/>
          <a:chExt cx="0" cy="0"/>
        </a:xfrm>
      </p:grpSpPr>
      <p:sp>
        <p:nvSpPr>
          <p:cNvPr id="1895" name="Google Shape;1895;g5fb787d6ff_1_57: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5fb787d6ff_1_57: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7" name="Google Shape;1897;g5fb787d6ff_1_57: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4" name="Shape 1914"/>
        <p:cNvGrpSpPr/>
        <p:nvPr/>
      </p:nvGrpSpPr>
      <p:grpSpPr>
        <a:xfrm>
          <a:off x="0" y="0"/>
          <a:ext cx="0" cy="0"/>
          <a:chOff x="0" y="0"/>
          <a:chExt cx="0" cy="0"/>
        </a:xfrm>
      </p:grpSpPr>
      <p:sp>
        <p:nvSpPr>
          <p:cNvPr id="1915" name="Google Shape;1915;g5fb787d6ff_1_76: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5fb787d6ff_1_76: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7" name="Google Shape;1917;g5fb787d6ff_1_76: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9" name="Shape 1929"/>
        <p:cNvGrpSpPr/>
        <p:nvPr/>
      </p:nvGrpSpPr>
      <p:grpSpPr>
        <a:xfrm>
          <a:off x="0" y="0"/>
          <a:ext cx="0" cy="0"/>
          <a:chOff x="0" y="0"/>
          <a:chExt cx="0" cy="0"/>
        </a:xfrm>
      </p:grpSpPr>
      <p:sp>
        <p:nvSpPr>
          <p:cNvPr id="1930" name="Google Shape;1930;g5fb787d6ff_1_98: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5fb787d6ff_1_98: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2" name="Google Shape;1932;g5fb787d6ff_1_98: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p121: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8" name="Google Shape;1958;p121: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GBM  </a:t>
            </a:r>
            <a:r>
              <a:rPr lang="en-US"/>
              <a:t>每個類別有100棵樹</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所以酒的例子  有3個分類，3 * 100  = 300棵樹</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3" name="Shape 1963"/>
        <p:cNvGrpSpPr/>
        <p:nvPr/>
      </p:nvGrpSpPr>
      <p:grpSpPr>
        <a:xfrm>
          <a:off x="0" y="0"/>
          <a:ext cx="0" cy="0"/>
          <a:chOff x="0" y="0"/>
          <a:chExt cx="0" cy="0"/>
        </a:xfrm>
      </p:grpSpPr>
      <p:sp>
        <p:nvSpPr>
          <p:cNvPr id="1964" name="Google Shape;1964;p122: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5" name="Google Shape;1965;p122: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1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14: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前三步為input，第四步則是我們所提到的output</a:t>
            </a:r>
            <a:endParaRPr/>
          </a:p>
          <a:p>
            <a:pPr indent="0" lvl="0" marL="0" rtl="0" algn="l">
              <a:lnSpc>
                <a:spcPct val="100000"/>
              </a:lnSpc>
              <a:spcBef>
                <a:spcPts val="0"/>
              </a:spcBef>
              <a:spcAft>
                <a:spcPts val="0"/>
              </a:spcAft>
              <a:buSzPts val="1400"/>
              <a:buNone/>
            </a:pPr>
            <a:r>
              <a:rPr lang="en-US"/>
              <a:t>舉啤酒的例子說明</a:t>
            </a:r>
            <a:endParaRPr/>
          </a:p>
          <a:p>
            <a:pPr indent="0" lvl="0" marL="0" rtl="0" algn="l">
              <a:lnSpc>
                <a:spcPct val="100000"/>
              </a:lnSpc>
              <a:spcBef>
                <a:spcPts val="0"/>
              </a:spcBef>
              <a:spcAft>
                <a:spcPts val="0"/>
              </a:spcAft>
              <a:buSzPts val="1400"/>
              <a:buNone/>
            </a:pPr>
            <a:r>
              <a:t/>
            </a:r>
            <a:endParaRPr/>
          </a:p>
        </p:txBody>
      </p:sp>
      <p:sp>
        <p:nvSpPr>
          <p:cNvPr id="458" name="Google Shape;458;p14: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0" name="Shape 1970"/>
        <p:cNvGrpSpPr/>
        <p:nvPr/>
      </p:nvGrpSpPr>
      <p:grpSpPr>
        <a:xfrm>
          <a:off x="0" y="0"/>
          <a:ext cx="0" cy="0"/>
          <a:chOff x="0" y="0"/>
          <a:chExt cx="0" cy="0"/>
        </a:xfrm>
      </p:grpSpPr>
      <p:sp>
        <p:nvSpPr>
          <p:cNvPr id="1971" name="Google Shape;1971;p123: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2" name="Google Shape;1972;p123: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3" name="Google Shape;1973;p123: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1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1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如何簡單的實現 ML 框架的流程</a:t>
            </a:r>
            <a:endParaRPr/>
          </a:p>
        </p:txBody>
      </p:sp>
      <p:sp>
        <p:nvSpPr>
          <p:cNvPr id="474" name="Google Shape;474;p15: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1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1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從基層寫，很長。效率可能也不如一些open套件來得快。</a:t>
            </a:r>
            <a:endParaRPr/>
          </a:p>
        </p:txBody>
      </p:sp>
      <p:sp>
        <p:nvSpPr>
          <p:cNvPr id="482" name="Google Shape;482;p16: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18: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1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為什麼 scikit learn 可以做到整個 ML 的流程</a:t>
            </a:r>
            <a:endParaRPr/>
          </a:p>
        </p:txBody>
      </p:sp>
      <p:sp>
        <p:nvSpPr>
          <p:cNvPr id="496" name="Google Shape;496;p1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19: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1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preprocessing：資料前處理</a:t>
            </a:r>
            <a:endParaRPr/>
          </a:p>
          <a:p>
            <a:pPr indent="0" lvl="0" marL="0" rtl="0" algn="l">
              <a:lnSpc>
                <a:spcPct val="100000"/>
              </a:lnSpc>
              <a:spcBef>
                <a:spcPts val="0"/>
              </a:spcBef>
              <a:spcAft>
                <a:spcPts val="0"/>
              </a:spcAft>
              <a:buClr>
                <a:schemeClr val="dk1"/>
              </a:buClr>
              <a:buSzPts val="1400"/>
              <a:buFont typeface="Arial"/>
              <a:buNone/>
            </a:pPr>
            <a:r>
              <a:rPr lang="en-US"/>
              <a:t>dimensionality reduction：將高維度的資料降維成低維資料，可以減少計算量，有時也能有助於解釋資料的特性。</a:t>
            </a:r>
            <a:endParaRPr/>
          </a:p>
          <a:p>
            <a:pPr indent="0" lvl="0" marL="0" rtl="0" algn="l">
              <a:lnSpc>
                <a:spcPct val="100000"/>
              </a:lnSpc>
              <a:spcBef>
                <a:spcPts val="0"/>
              </a:spcBef>
              <a:spcAft>
                <a:spcPts val="0"/>
              </a:spcAft>
              <a:buSzPts val="1400"/>
              <a:buNone/>
            </a:pPr>
            <a:r>
              <a:rPr lang="en-US"/>
              <a:t>model selection：選擇模型參數</a:t>
            </a:r>
            <a:endParaRPr/>
          </a:p>
          <a:p>
            <a:pPr indent="0" lvl="0" marL="0" rtl="0" algn="l">
              <a:lnSpc>
                <a:spcPct val="100000"/>
              </a:lnSpc>
              <a:spcBef>
                <a:spcPts val="0"/>
              </a:spcBef>
              <a:spcAft>
                <a:spcPts val="0"/>
              </a:spcAft>
              <a:buSzPts val="1400"/>
              <a:buNone/>
            </a:pPr>
            <a:r>
              <a:rPr lang="en-US"/>
              <a:t>classification、regression：解決不同問題的模型</a:t>
            </a:r>
            <a:endParaRPr/>
          </a:p>
          <a:p>
            <a:pPr indent="0" lvl="0" marL="0" rtl="0" algn="l">
              <a:lnSpc>
                <a:spcPct val="100000"/>
              </a:lnSpc>
              <a:spcBef>
                <a:spcPts val="0"/>
              </a:spcBef>
              <a:spcAft>
                <a:spcPts val="0"/>
              </a:spcAft>
              <a:buSzPts val="1400"/>
              <a:buNone/>
            </a:pPr>
            <a:r>
              <a:rPr lang="en-US"/>
              <a:t>clustering：大部分unsupervised learning的方法</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先從preprocessing開始，再來是supervised learning - Classfication/Regression,then model selection, Clustering and PCA as note</a:t>
            </a:r>
            <a:endParaRPr/>
          </a:p>
        </p:txBody>
      </p:sp>
      <p:sp>
        <p:nvSpPr>
          <p:cNvPr id="504" name="Google Shape;504;p1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20: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2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scikit-learn 幾乎涵括了 ML 的作法流程。</a:t>
            </a:r>
            <a:endParaRPr/>
          </a:p>
        </p:txBody>
      </p:sp>
      <p:sp>
        <p:nvSpPr>
          <p:cNvPr id="511" name="Google Shape;511;p2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2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21: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recorded 201802</a:t>
            </a:r>
            <a:endParaRPr/>
          </a:p>
          <a:p>
            <a:pPr indent="0" lvl="0" marL="0" rtl="0" algn="l">
              <a:lnSpc>
                <a:spcPct val="100000"/>
              </a:lnSpc>
              <a:spcBef>
                <a:spcPts val="0"/>
              </a:spcBef>
              <a:spcAft>
                <a:spcPts val="0"/>
              </a:spcAft>
              <a:buSzPts val="1400"/>
              <a:buNone/>
            </a:pPr>
            <a:r>
              <a:rPr lang="en-US"/>
              <a:t>1.可以看到scikit-learn位於右上角，可以說是最活躍的機器學習工具之一</a:t>
            </a:r>
            <a:endParaRPr/>
          </a:p>
          <a:p>
            <a:pPr indent="0" lvl="0" marL="0" rtl="0" algn="l">
              <a:lnSpc>
                <a:spcPct val="100000"/>
              </a:lnSpc>
              <a:spcBef>
                <a:spcPts val="0"/>
              </a:spcBef>
              <a:spcAft>
                <a:spcPts val="0"/>
              </a:spcAft>
              <a:buSzPts val="1400"/>
              <a:buNone/>
            </a:pPr>
            <a:r>
              <a:rPr lang="en-US"/>
              <a:t>2.But why not using the others?</a:t>
            </a:r>
            <a:endParaRPr/>
          </a:p>
          <a:p>
            <a:pPr indent="0" lvl="0" marL="0" rtl="0" algn="l">
              <a:lnSpc>
                <a:spcPct val="100000"/>
              </a:lnSpc>
              <a:spcBef>
                <a:spcPts val="0"/>
              </a:spcBef>
              <a:spcAft>
                <a:spcPts val="0"/>
              </a:spcAft>
              <a:buSzPts val="1400"/>
              <a:buNone/>
            </a:pPr>
            <a:r>
              <a:rPr lang="en-US"/>
              <a:t>3.scikit-learn是最容易上手，也最能夠一條龍實現機器學習的流程</a:t>
            </a:r>
            <a:endParaRPr/>
          </a:p>
        </p:txBody>
      </p:sp>
      <p:sp>
        <p:nvSpPr>
          <p:cNvPr id="519" name="Google Shape;519;p21: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2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2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從有標籤的訓練開始 （supervised learning）</a:t>
            </a:r>
            <a:endParaRPr/>
          </a:p>
          <a:p>
            <a:pPr indent="0" lvl="0" marL="0" rtl="0" algn="l">
              <a:lnSpc>
                <a:spcPct val="100000"/>
              </a:lnSpc>
              <a:spcBef>
                <a:spcPts val="0"/>
              </a:spcBef>
              <a:spcAft>
                <a:spcPts val="0"/>
              </a:spcAft>
              <a:buSzPts val="1400"/>
              <a:buNone/>
            </a:pPr>
            <a:r>
              <a:rPr lang="en-US"/>
              <a:t>大部分都是需要一個標籤作為一開始的訓練值，今天我們早上所講的兩種案例都是</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but here comes the problem? where can we find labeled data??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Arial"/>
              <a:buNone/>
            </a:pPr>
            <a:r>
              <a:t/>
            </a:r>
            <a:endParaRPr/>
          </a:p>
        </p:txBody>
      </p:sp>
      <p:sp>
        <p:nvSpPr>
          <p:cNvPr id="532" name="Google Shape;532;p2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：scikit-learn提供7個範例資料庫，方便我們學習</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：這些資料庫我們都會在以下提到，現在先讓各位簡單的看一下他們資料的型態</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：舉boston及iris來說</a:t>
            </a:r>
            <a:endParaRPr sz="1100">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p2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24: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給大家知道一下資料的長相</a:t>
            </a:r>
            <a:endParaRPr/>
          </a:p>
          <a:p>
            <a:pPr indent="0" lvl="0" marL="0" rtl="0" algn="l">
              <a:lnSpc>
                <a:spcPct val="100000"/>
              </a:lnSpc>
              <a:spcBef>
                <a:spcPts val="0"/>
              </a:spcBef>
              <a:spcAft>
                <a:spcPts val="0"/>
              </a:spcAft>
              <a:buSzPts val="1400"/>
              <a:buNone/>
            </a:pPr>
            <a:r>
              <a:rPr lang="en-US"/>
              <a:t>等下我們會有實際操作的機會</a:t>
            </a:r>
            <a:endParaRPr/>
          </a:p>
        </p:txBody>
      </p:sp>
      <p:sp>
        <p:nvSpPr>
          <p:cNvPr id="594" name="Google Shape;594;p24: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p2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2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給大家知道一下資料的長相</a:t>
            </a:r>
            <a:endParaRPr/>
          </a:p>
          <a:p>
            <a:pPr indent="0" lvl="0" marL="0" rtl="0" algn="l">
              <a:lnSpc>
                <a:spcPct val="100000"/>
              </a:lnSpc>
              <a:spcBef>
                <a:spcPts val="0"/>
              </a:spcBef>
              <a:spcAft>
                <a:spcPts val="0"/>
              </a:spcAft>
              <a:buSzPts val="1400"/>
              <a:buNone/>
            </a:pPr>
            <a:r>
              <a:rPr lang="en-US"/>
              <a:t>等下我們會有實際操作的機會</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接下來要講第一個例子了</a:t>
            </a:r>
            <a:endParaRPr/>
          </a:p>
          <a:p>
            <a:pPr indent="0" lvl="0" marL="0" rtl="0" algn="l">
              <a:lnSpc>
                <a:spcPct val="100000"/>
              </a:lnSpc>
              <a:spcBef>
                <a:spcPts val="0"/>
              </a:spcBef>
              <a:spcAft>
                <a:spcPts val="0"/>
              </a:spcAft>
              <a:buSzPts val="1400"/>
              <a:buNone/>
            </a:pPr>
            <a:r>
              <a:rPr lang="en-US"/>
              <a:t>問他們有沒有問題</a:t>
            </a:r>
            <a:endParaRPr/>
          </a:p>
        </p:txBody>
      </p:sp>
      <p:sp>
        <p:nvSpPr>
          <p:cNvPr id="601" name="Google Shape;601;p25: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100"/>
              <a:t>506間房屋 -&gt; histogram, edge</a:t>
            </a:r>
            <a:endParaRPr sz="1100"/>
          </a:p>
          <a:p>
            <a:pPr indent="0" lvl="0" marL="0" rtl="0" algn="l">
              <a:lnSpc>
                <a:spcPct val="100000"/>
              </a:lnSpc>
              <a:spcBef>
                <a:spcPts val="0"/>
              </a:spcBef>
              <a:spcAft>
                <a:spcPts val="0"/>
              </a:spcAft>
              <a:buSzPts val="1400"/>
              <a:buNone/>
            </a:pPr>
            <a:r>
              <a:rPr lang="en-US" sz="1100"/>
              <a:t>我們是要用房屋的屬性來預測房價！！！目的要講出來</a:t>
            </a:r>
            <a:endParaRPr/>
          </a:p>
          <a:p>
            <a:pPr indent="0" lvl="0" marL="0" rtl="0" algn="l">
              <a:lnSpc>
                <a:spcPct val="100000"/>
              </a:lnSpc>
              <a:spcBef>
                <a:spcPts val="0"/>
              </a:spcBef>
              <a:spcAft>
                <a:spcPts val="0"/>
              </a:spcAft>
              <a:buSzPts val="1400"/>
              <a:buNone/>
            </a:pPr>
            <a:r>
              <a:rPr lang="en-US" sz="1100"/>
              <a:t>選用的原因是boston已經成為回歸預測的經典範例</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p2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2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那 sklearn 已經幫我們準備好一些資料集了，所以我們首先需要先把boston的資料叫出來。</a:t>
            </a:r>
            <a:endParaRPr/>
          </a:p>
          <a:p>
            <a:pPr indent="0" lvl="0" marL="0" rtl="0" algn="l">
              <a:lnSpc>
                <a:spcPct val="100000"/>
              </a:lnSpc>
              <a:spcBef>
                <a:spcPts val="0"/>
              </a:spcBef>
              <a:spcAft>
                <a:spcPts val="0"/>
              </a:spcAft>
              <a:buSzPts val="1400"/>
              <a:buNone/>
            </a:pPr>
            <a:r>
              <a:rPr lang="en-US"/>
              <a:t>(demo)</a:t>
            </a:r>
            <a:endParaRPr/>
          </a:p>
        </p:txBody>
      </p:sp>
      <p:sp>
        <p:nvSpPr>
          <p:cNvPr id="623" name="Google Shape;623;p2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2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2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我們將boston的資料集存進boston這個變數裡面，我們使用.keys()就可以看到裡面有包含哪些資料。</a:t>
            </a:r>
            <a:endParaRPr/>
          </a:p>
          <a:p>
            <a:pPr indent="0" lvl="0" marL="0" marR="0" rtl="0" algn="l">
              <a:lnSpc>
                <a:spcPct val="100000"/>
              </a:lnSpc>
              <a:spcBef>
                <a:spcPts val="0"/>
              </a:spcBef>
              <a:spcAft>
                <a:spcPts val="0"/>
              </a:spcAft>
              <a:buClr>
                <a:srgbClr val="000000"/>
              </a:buClr>
              <a:buSzPts val="1400"/>
              <a:buFont typeface="Arial"/>
              <a:buNone/>
            </a:pPr>
            <a:r>
              <a:rPr lang="en-US"/>
              <a:t>(demo)</a:t>
            </a:r>
            <a:endParaRPr/>
          </a:p>
          <a:p>
            <a:pPr indent="0" lvl="0" marL="0" rtl="0" algn="l">
              <a:lnSpc>
                <a:spcPct val="100000"/>
              </a:lnSpc>
              <a:spcBef>
                <a:spcPts val="0"/>
              </a:spcBef>
              <a:spcAft>
                <a:spcPts val="0"/>
              </a:spcAft>
              <a:buSzPts val="1400"/>
              <a:buNone/>
            </a:pPr>
            <a:r>
              <a:t/>
            </a:r>
            <a:endParaRPr/>
          </a:p>
        </p:txBody>
      </p:sp>
      <p:sp>
        <p:nvSpPr>
          <p:cNvPr id="632" name="Google Shape;632;p2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3:notes"/>
          <p:cNvSpPr/>
          <p:nvPr>
            <p:ph idx="2" type="sldImg"/>
          </p:nvPr>
        </p:nvSpPr>
        <p:spPr>
          <a:xfrm>
            <a:off x="5080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3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3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.DESCR → 會解釋整個資料集的內容</a:t>
            </a:r>
            <a:endParaRPr/>
          </a:p>
          <a:p>
            <a:pPr indent="0" lvl="0" marL="0" rtl="0" algn="l">
              <a:lnSpc>
                <a:spcPct val="100000"/>
              </a:lnSpc>
              <a:spcBef>
                <a:spcPts val="0"/>
              </a:spcBef>
              <a:spcAft>
                <a:spcPts val="0"/>
              </a:spcAft>
              <a:buSzPts val="1400"/>
              <a:buNone/>
            </a:pPr>
            <a:r>
              <a:rPr lang="en-US"/>
              <a:t>幾筆資料、多少種特性的資料、以幾每種特性的解釋。</a:t>
            </a:r>
            <a:endParaRPr/>
          </a:p>
          <a:p>
            <a:pPr indent="0" lvl="0" marL="0" rtl="0" algn="l">
              <a:lnSpc>
                <a:spcPct val="100000"/>
              </a:lnSpc>
              <a:spcBef>
                <a:spcPts val="0"/>
              </a:spcBef>
              <a:spcAft>
                <a:spcPts val="0"/>
              </a:spcAft>
              <a:buSzPts val="1400"/>
              <a:buNone/>
            </a:pPr>
            <a:r>
              <a:rPr lang="en-US"/>
              <a:t>（Description 一個一個解釋）</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.feature_names → 就是將它所包含的特性名稱列出來。</a:t>
            </a:r>
            <a:endParaRPr/>
          </a:p>
          <a:p>
            <a:pPr indent="0" lvl="0" marL="0" rtl="0" algn="l">
              <a:lnSpc>
                <a:spcPct val="100000"/>
              </a:lnSpc>
              <a:spcBef>
                <a:spcPts val="0"/>
              </a:spcBef>
              <a:spcAft>
                <a:spcPts val="0"/>
              </a:spcAft>
              <a:buSzPts val="1400"/>
              <a:buNone/>
            </a:pPr>
            <a:r>
              <a:rPr lang="en-US"/>
              <a:t>(demo)</a:t>
            </a:r>
            <a:endParaRPr/>
          </a:p>
        </p:txBody>
      </p:sp>
      <p:sp>
        <p:nvSpPr>
          <p:cNvPr id="645" name="Google Shape;645;p3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3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31: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.data 就可以看到左邊的這個大矩陣它紀錄每筆分別對應13種feature的值</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.shape 就可以看到他所對應的維度就是（筆數，特徵數）</a:t>
            </a:r>
            <a:endParaRPr/>
          </a:p>
          <a:p>
            <a:pPr indent="0" lvl="0" marL="0" rtl="0" algn="l">
              <a:lnSpc>
                <a:spcPct val="100000"/>
              </a:lnSpc>
              <a:spcBef>
                <a:spcPts val="0"/>
              </a:spcBef>
              <a:spcAft>
                <a:spcPts val="0"/>
              </a:spcAft>
              <a:buSzPts val="1400"/>
              <a:buNone/>
            </a:pPr>
            <a:r>
              <a:rPr lang="en-US"/>
              <a:t>.target 就是一個一維的向量，他對應到到每筆資料的房價</a:t>
            </a:r>
            <a:endParaRPr/>
          </a:p>
          <a:p>
            <a:pPr indent="0" lvl="0" marL="0" rtl="0" algn="l">
              <a:lnSpc>
                <a:spcPct val="100000"/>
              </a:lnSpc>
              <a:spcBef>
                <a:spcPts val="0"/>
              </a:spcBef>
              <a:spcAft>
                <a:spcPts val="0"/>
              </a:spcAft>
              <a:buClr>
                <a:schemeClr val="dk1"/>
              </a:buClr>
              <a:buSzPts val="1400"/>
              <a:buFont typeface="Arial"/>
              <a:buNone/>
            </a:pPr>
            <a:r>
              <a:rPr lang="en-US"/>
              <a:t>可以用pandas將資料做成表格 dataframe，更好的看資料</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a:t>看程式碼</a:t>
            </a:r>
            <a:endParaRPr/>
          </a:p>
        </p:txBody>
      </p:sp>
      <p:sp>
        <p:nvSpPr>
          <p:cNvPr id="655" name="Google Shape;655;p31: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3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3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找到合適的特徵來幫助我們做出預測</a:t>
            </a:r>
            <a:endParaRPr/>
          </a:p>
          <a:p>
            <a:pPr indent="0" lvl="0" marL="0" rtl="0" algn="l">
              <a:lnSpc>
                <a:spcPct val="100000"/>
              </a:lnSpc>
              <a:spcBef>
                <a:spcPts val="0"/>
              </a:spcBef>
              <a:spcAft>
                <a:spcPts val="0"/>
              </a:spcAft>
              <a:buSzPts val="1400"/>
              <a:buNone/>
            </a:pPr>
            <a:r>
              <a:rPr lang="en-US"/>
              <a:t>好比你不會在判斷紅酒或是啤酒時，選擇是否為液體為特徵一樣</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我們需要考慮我們的問題與哪些 Feature 有關係</a:t>
            </a:r>
            <a:endParaRPr/>
          </a:p>
          <a:p>
            <a:pPr indent="0" lvl="0" marL="0" rtl="0" algn="l">
              <a:lnSpc>
                <a:spcPct val="100000"/>
              </a:lnSpc>
              <a:spcBef>
                <a:spcPts val="0"/>
              </a:spcBef>
              <a:spcAft>
                <a:spcPts val="0"/>
              </a:spcAft>
              <a:buSzPts val="1400"/>
              <a:buNone/>
            </a:pPr>
            <a:r>
              <a:rPr lang="en-US"/>
              <a:t>像是犯罪率、屋齡等等，我們可以把他的數值當作是x_1, x_2，經過函數的運算得到目標，也就是房價。</a:t>
            </a:r>
            <a:endParaRPr/>
          </a:p>
          <a:p>
            <a:pPr indent="0" lvl="0" marL="0" rtl="0" algn="l">
              <a:lnSpc>
                <a:spcPct val="100000"/>
              </a:lnSpc>
              <a:spcBef>
                <a:spcPts val="0"/>
              </a:spcBef>
              <a:spcAft>
                <a:spcPts val="0"/>
              </a:spcAft>
              <a:buSzPts val="1400"/>
              <a:buNone/>
            </a:pPr>
            <a:r>
              <a:t/>
            </a:r>
            <a:endParaRPr/>
          </a:p>
        </p:txBody>
      </p:sp>
      <p:sp>
        <p:nvSpPr>
          <p:cNvPr id="671" name="Google Shape;671;p3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3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33: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400"/>
              <a:buFont typeface="Arial"/>
              <a:buNone/>
            </a:pPr>
            <a:r>
              <a:rPr lang="en-US"/>
              <a:t>上次的資料分析有很多對資料的清洗，以及選取特徵的方式，大家可以回顧一下之前的作法。此次就沒有做這些的處理。</a:t>
            </a:r>
            <a:endParaRPr/>
          </a:p>
        </p:txBody>
      </p:sp>
      <p:sp>
        <p:nvSpPr>
          <p:cNvPr id="693" name="Google Shape;693;p33: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3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34: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：所以我們來看看data，看著一堆的數字，就算是最厲害的機器學習專家也都是一頭霧水</a:t>
            </a:r>
            <a:endParaRPr/>
          </a:p>
          <a:p>
            <a:pPr indent="0" lvl="0" marL="0" rtl="0" algn="l">
              <a:lnSpc>
                <a:spcPct val="100000"/>
              </a:lnSpc>
              <a:spcBef>
                <a:spcPts val="0"/>
              </a:spcBef>
              <a:spcAft>
                <a:spcPts val="0"/>
              </a:spcAft>
              <a:buSzPts val="1400"/>
              <a:buNone/>
            </a:pPr>
            <a:r>
              <a:rPr lang="en-US"/>
              <a:t>：所以我們在觀察數據時，需要的是視覺的幫助</a:t>
            </a:r>
            <a:endParaRPr/>
          </a:p>
          <a:p>
            <a:pPr indent="0" lvl="0" marL="0" rtl="0" algn="l">
              <a:lnSpc>
                <a:spcPct val="100000"/>
              </a:lnSpc>
              <a:spcBef>
                <a:spcPts val="0"/>
              </a:spcBef>
              <a:spcAft>
                <a:spcPts val="0"/>
              </a:spcAft>
              <a:buSzPts val="1400"/>
              <a:buNone/>
            </a:pPr>
            <a:r>
              <a:rPr lang="en-US"/>
              <a:t>：不知道各位有沒有聽過一個詞叫做資料視覺化（data visualization）</a:t>
            </a:r>
            <a:endParaRPr/>
          </a:p>
          <a:p>
            <a:pPr indent="0" lvl="0" marL="0" rtl="0" algn="l">
              <a:lnSpc>
                <a:spcPct val="100000"/>
              </a:lnSpc>
              <a:spcBef>
                <a:spcPts val="0"/>
              </a:spcBef>
              <a:spcAft>
                <a:spcPts val="0"/>
              </a:spcAft>
              <a:buSzPts val="1400"/>
              <a:buNone/>
            </a:pPr>
            <a:r>
              <a:rPr lang="en-US"/>
              <a:t>：其實就是大家長看到的excel折線圖，但這次我們針對相關性來做加強</a:t>
            </a:r>
            <a:endParaRPr/>
          </a:p>
          <a:p>
            <a:pPr indent="0" lvl="0" marL="0" rtl="0" algn="l">
              <a:lnSpc>
                <a:spcPct val="100000"/>
              </a:lnSpc>
              <a:spcBef>
                <a:spcPts val="0"/>
              </a:spcBef>
              <a:spcAft>
                <a:spcPts val="0"/>
              </a:spcAft>
              <a:buSzPts val="1400"/>
              <a:buNone/>
            </a:pPr>
            <a:r>
              <a:t/>
            </a:r>
            <a:endParaRPr/>
          </a:p>
        </p:txBody>
      </p:sp>
      <p:sp>
        <p:nvSpPr>
          <p:cNvPr id="701" name="Google Shape;701;p34: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5fabf3ee6b_0_252:notes"/>
          <p:cNvSpPr/>
          <p:nvPr>
            <p:ph idx="2" type="sldImg"/>
          </p:nvPr>
        </p:nvSpPr>
        <p:spPr>
          <a:xfrm>
            <a:off x="3028951"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5fabf3ee6b_0_252:notes"/>
          <p:cNvSpPr txBox="1"/>
          <p:nvPr>
            <p:ph idx="1" type="body"/>
          </p:nvPr>
        </p:nvSpPr>
        <p:spPr>
          <a:xfrm>
            <a:off x="914400" y="2474913"/>
            <a:ext cx="7315200" cy="202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離鬧區越近，房價越高</a:t>
            </a:r>
            <a:endParaRPr/>
          </a:p>
        </p:txBody>
      </p:sp>
      <p:sp>
        <p:nvSpPr>
          <p:cNvPr id="709" name="Google Shape;709;g5fabf3ee6b_0_252:notes"/>
          <p:cNvSpPr txBox="1"/>
          <p:nvPr>
            <p:ph idx="12" type="sldNum"/>
          </p:nvPr>
        </p:nvSpPr>
        <p:spPr>
          <a:xfrm>
            <a:off x="5180014" y="4886325"/>
            <a:ext cx="3962400" cy="25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5fabf3ee6b_0_330:notes"/>
          <p:cNvSpPr/>
          <p:nvPr>
            <p:ph idx="2" type="sldImg"/>
          </p:nvPr>
        </p:nvSpPr>
        <p:spPr>
          <a:xfrm>
            <a:off x="3028951"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5fabf3ee6b_0_330:notes"/>
          <p:cNvSpPr txBox="1"/>
          <p:nvPr>
            <p:ph idx="1" type="body"/>
          </p:nvPr>
        </p:nvSpPr>
        <p:spPr>
          <a:xfrm>
            <a:off x="914400" y="2474913"/>
            <a:ext cx="7315200" cy="202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房間越多</a:t>
            </a:r>
            <a:r>
              <a:rPr lang="en-US"/>
              <a:t>，房價越高</a:t>
            </a:r>
            <a:endParaRPr/>
          </a:p>
        </p:txBody>
      </p:sp>
      <p:sp>
        <p:nvSpPr>
          <p:cNvPr id="716" name="Google Shape;716;g5fabf3ee6b_0_330:notes"/>
          <p:cNvSpPr txBox="1"/>
          <p:nvPr>
            <p:ph idx="12" type="sldNum"/>
          </p:nvPr>
        </p:nvSpPr>
        <p:spPr>
          <a:xfrm>
            <a:off x="5180014" y="4886325"/>
            <a:ext cx="3962400" cy="25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3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3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：先來看看我們能作到多少</a:t>
            </a:r>
            <a:endParaRPr/>
          </a:p>
          <a:p>
            <a:pPr indent="0" lvl="0" marL="0" rtl="0" algn="l">
              <a:lnSpc>
                <a:spcPct val="100000"/>
              </a:lnSpc>
              <a:spcBef>
                <a:spcPts val="0"/>
              </a:spcBef>
              <a:spcAft>
                <a:spcPts val="0"/>
              </a:spcAft>
              <a:buSzPts val="1400"/>
              <a:buNone/>
            </a:pPr>
            <a:r>
              <a:rPr lang="en-US"/>
              <a:t>：進階的我們甚至可以做出每種特徵的相關性</a:t>
            </a:r>
            <a:endParaRPr/>
          </a:p>
          <a:p>
            <a:pPr indent="0" lvl="0" marL="0" rtl="0" algn="l">
              <a:lnSpc>
                <a:spcPct val="100000"/>
              </a:lnSpc>
              <a:spcBef>
                <a:spcPts val="0"/>
              </a:spcBef>
              <a:spcAft>
                <a:spcPts val="0"/>
              </a:spcAft>
              <a:buSzPts val="1400"/>
              <a:buNone/>
            </a:pPr>
            <a:r>
              <a:rPr lang="en-US"/>
              <a:t>：但這也太複雜了，讓我們在簡單而且有效率點</a:t>
            </a:r>
            <a:endParaRPr/>
          </a:p>
        </p:txBody>
      </p:sp>
      <p:sp>
        <p:nvSpPr>
          <p:cNvPr id="723" name="Google Shape;723;p35: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3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3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再來是我們會選擇要解決問題的模型，從最基礎解決 Regression 問題的 LinearRegression() 的 model</a:t>
            </a:r>
            <a:endParaRPr/>
          </a:p>
          <a:p>
            <a:pPr indent="0" lvl="0" marL="0" rtl="0" algn="l">
              <a:lnSpc>
                <a:spcPct val="100000"/>
              </a:lnSpc>
              <a:spcBef>
                <a:spcPts val="0"/>
              </a:spcBef>
              <a:spcAft>
                <a:spcPts val="0"/>
              </a:spcAft>
              <a:buSzPts val="1400"/>
              <a:buNone/>
            </a:pPr>
            <a:r>
              <a:rPr lang="en-US"/>
              <a:t>我們先來看一下 Linear regression 怎麼去看這個問題的</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730" name="Google Shape;730;p36: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3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p37: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我們在訓練之前，會將資料集切割成訓練集以及測試集。</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家長給小孩出100題四則運算，抽出10題出來看小孩有沒有融會貫通</a:t>
            </a:r>
            <a:endParaRPr/>
          </a:p>
        </p:txBody>
      </p:sp>
      <p:sp>
        <p:nvSpPr>
          <p:cNvPr id="746" name="Google Shape;746;p37: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4:notes"/>
          <p:cNvSpPr/>
          <p:nvPr>
            <p:ph idx="2" type="sldImg"/>
          </p:nvPr>
        </p:nvSpPr>
        <p:spPr>
          <a:xfrm>
            <a:off x="1524000" y="385763"/>
            <a:ext cx="6096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4:notes"/>
          <p:cNvSpPr txBox="1"/>
          <p:nvPr>
            <p:ph idx="1" type="body"/>
          </p:nvPr>
        </p:nvSpPr>
        <p:spPr>
          <a:xfrm>
            <a:off x="1219200" y="2443163"/>
            <a:ext cx="6705600" cy="231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3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p3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在 sklearn 的 model_selection 底下有 train_test_split 這個函示可以幫助我們實現這個想法</a:t>
            </a:r>
            <a:endParaRPr/>
          </a:p>
          <a:p>
            <a:pPr indent="0" lvl="0" marL="0" marR="0" rtl="0" algn="l">
              <a:lnSpc>
                <a:spcPct val="100000"/>
              </a:lnSpc>
              <a:spcBef>
                <a:spcPts val="0"/>
              </a:spcBef>
              <a:spcAft>
                <a:spcPts val="0"/>
              </a:spcAft>
              <a:buClr>
                <a:srgbClr val="000000"/>
              </a:buClr>
              <a:buSzPts val="1400"/>
              <a:buFont typeface="Arial"/>
              <a:buNone/>
            </a:pPr>
            <a:r>
              <a:rPr lang="en-US"/>
              <a:t>前面的值填上要切割的資料集，後面為他的label</a:t>
            </a:r>
            <a:endParaRPr/>
          </a:p>
          <a:p>
            <a:pPr indent="0" lvl="0" marL="0" marR="0" rtl="0" algn="l">
              <a:lnSpc>
                <a:spcPct val="100000"/>
              </a:lnSpc>
              <a:spcBef>
                <a:spcPts val="0"/>
              </a:spcBef>
              <a:spcAft>
                <a:spcPts val="0"/>
              </a:spcAft>
              <a:buClr>
                <a:srgbClr val="000000"/>
              </a:buClr>
              <a:buSzPts val="1400"/>
              <a:buFont typeface="Arial"/>
              <a:buNone/>
            </a:pPr>
            <a:r>
              <a:rPr lang="en-US"/>
              <a:t>另外還有test_size，則是指testing set所佔的比例</a:t>
            </a:r>
            <a:endParaRPr/>
          </a:p>
          <a:p>
            <a:pPr indent="0" lvl="0" marL="0" marR="0" rtl="0" algn="l">
              <a:lnSpc>
                <a:spcPct val="100000"/>
              </a:lnSpc>
              <a:spcBef>
                <a:spcPts val="0"/>
              </a:spcBef>
              <a:spcAft>
                <a:spcPts val="0"/>
              </a:spcAft>
              <a:buClr>
                <a:srgbClr val="000000"/>
              </a:buClr>
              <a:buSzPts val="1400"/>
              <a:buFont typeface="Arial"/>
              <a:buNone/>
            </a:pPr>
            <a:r>
              <a:rPr lang="en-US"/>
              <a:t>…</a:t>
            </a:r>
            <a:endParaRPr/>
          </a:p>
          <a:p>
            <a:pPr indent="0" lvl="0" marL="0" marR="0" rtl="0" algn="l">
              <a:lnSpc>
                <a:spcPct val="100000"/>
              </a:lnSpc>
              <a:spcBef>
                <a:spcPts val="0"/>
              </a:spcBef>
              <a:spcAft>
                <a:spcPts val="0"/>
              </a:spcAft>
              <a:buClr>
                <a:srgbClr val="000000"/>
              </a:buClr>
              <a:buSzPts val="1400"/>
              <a:buFont typeface="Arial"/>
              <a:buNone/>
            </a:pPr>
            <a:r>
              <a:rPr lang="en-US"/>
              <a:t>我們可以從 len(_.shape) 看到切割後 train 及 test 所佔的筆數。</a:t>
            </a:r>
            <a:endParaRPr/>
          </a:p>
          <a:p>
            <a:pPr indent="0" lvl="0" marL="0" rtl="0" algn="l">
              <a:lnSpc>
                <a:spcPct val="100000"/>
              </a:lnSpc>
              <a:spcBef>
                <a:spcPts val="0"/>
              </a:spcBef>
              <a:spcAft>
                <a:spcPts val="0"/>
              </a:spcAft>
              <a:buSzPts val="1400"/>
              <a:buNone/>
            </a:pPr>
            <a:r>
              <a:t/>
            </a:r>
            <a:endParaRPr/>
          </a:p>
        </p:txBody>
      </p:sp>
      <p:sp>
        <p:nvSpPr>
          <p:cNvPr id="764" name="Google Shape;764;p3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3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3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我們將每一欄的資料，也就是資料的特徵作為 x_1, x_2</a:t>
            </a:r>
            <a:endParaRPr/>
          </a:p>
          <a:p>
            <a:pPr indent="0" lvl="0" marL="0" marR="0" rtl="0" algn="l">
              <a:lnSpc>
                <a:spcPct val="100000"/>
              </a:lnSpc>
              <a:spcBef>
                <a:spcPts val="0"/>
              </a:spcBef>
              <a:spcAft>
                <a:spcPts val="0"/>
              </a:spcAft>
              <a:buClr>
                <a:srgbClr val="000000"/>
              </a:buClr>
              <a:buSzPts val="1400"/>
              <a:buFont typeface="Arial"/>
              <a:buNone/>
            </a:pPr>
            <a:r>
              <a:rPr lang="en-US"/>
              <a:t>透過 weight 以及 bias 做運算去得到房價，所以 machine 學習到的就是每種特徵影響房價所佔的權重</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en-US"/>
              <a:t>看程式碼</a:t>
            </a:r>
            <a:endParaRPr/>
          </a:p>
          <a:p>
            <a:pPr indent="0" lvl="0" marL="0" rtl="0" algn="l">
              <a:lnSpc>
                <a:spcPct val="100000"/>
              </a:lnSpc>
              <a:spcBef>
                <a:spcPts val="0"/>
              </a:spcBef>
              <a:spcAft>
                <a:spcPts val="0"/>
              </a:spcAft>
              <a:buSzPts val="1400"/>
              <a:buNone/>
            </a:pPr>
            <a:r>
              <a:t/>
            </a:r>
            <a:endParaRPr/>
          </a:p>
        </p:txBody>
      </p:sp>
      <p:sp>
        <p:nvSpPr>
          <p:cNvPr id="778" name="Google Shape;778;p3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4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4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訓練好模型就要評估模型的好壞，此時就要引用評分機制 metrics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計算的方式可以引進metrics</a:t>
            </a:r>
            <a:endParaRPr/>
          </a:p>
          <a:p>
            <a:pPr indent="0" lvl="0" marL="0" rtl="0" algn="l">
              <a:lnSpc>
                <a:spcPct val="100000"/>
              </a:lnSpc>
              <a:spcBef>
                <a:spcPts val="0"/>
              </a:spcBef>
              <a:spcAft>
                <a:spcPts val="0"/>
              </a:spcAft>
              <a:buSzPts val="1400"/>
              <a:buNone/>
            </a:pPr>
            <a:r>
              <a:rPr lang="en-US"/>
              <a:t>(demo)</a:t>
            </a:r>
            <a:endParaRPr/>
          </a:p>
        </p:txBody>
      </p:sp>
      <p:sp>
        <p:nvSpPr>
          <p:cNvPr id="801" name="Google Shape;801;p4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4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41: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所以其實我們就是得到一個高維度的平面去描述資料的分布。</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再來我們就需要用一些標準去量測我們的結果好不好，其中一個最直覺的方式就是量每個資料點到我們學習的那個平面的距離，也就是 MSE、MAE 等等的方式。</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但是有這種測量，沒有一個標竿，所以算得到一個數字，也不知道是有多好</a:t>
            </a:r>
            <a:endParaRPr/>
          </a:p>
        </p:txBody>
      </p:sp>
      <p:sp>
        <p:nvSpPr>
          <p:cNvPr id="809" name="Google Shape;809;p41: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p4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4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SS_res = sum(y_i-f_i)^2 = sum(e_i)^2</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SS_total = sum(y_i-bar{y})^2</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a:t>
            </a:r>
            <a:r>
              <a:rPr baseline="30000" lang="en-US"/>
              <a:t>2</a:t>
            </a:r>
            <a:r>
              <a:rPr lang="en-US"/>
              <a:t>愈大，代表此迴歸模式能夠解釋全體y</a:t>
            </a:r>
            <a:r>
              <a:rPr baseline="-25000" lang="en-US"/>
              <a:t>i</a:t>
            </a:r>
            <a:r>
              <a:rPr lang="en-US"/>
              <a:t>變異量的比例愈大。因此R</a:t>
            </a:r>
            <a:r>
              <a:rPr baseline="30000" lang="en-US"/>
              <a:t>2</a:t>
            </a:r>
            <a:r>
              <a:rPr lang="en-US"/>
              <a:t>愈接近1.0，代表此模式愈有解釋能力。</a:t>
            </a:r>
            <a:endParaRPr/>
          </a:p>
          <a:p>
            <a:pPr indent="0" lvl="0" marL="0" rtl="0" algn="l">
              <a:lnSpc>
                <a:spcPct val="100000"/>
              </a:lnSpc>
              <a:spcBef>
                <a:spcPts val="0"/>
              </a:spcBef>
              <a:spcAft>
                <a:spcPts val="0"/>
              </a:spcAft>
              <a:buSzPts val="1400"/>
              <a:buNone/>
            </a:pPr>
            <a:r>
              <a:rPr lang="en-US"/>
              <a:t>R</a:t>
            </a:r>
            <a:r>
              <a:rPr baseline="30000" lang="en-US"/>
              <a:t>2</a:t>
            </a:r>
            <a:r>
              <a:rPr lang="en-US" sz="1150">
                <a:solidFill>
                  <a:srgbClr val="242729"/>
                </a:solidFill>
                <a:highlight>
                  <a:srgbClr val="FFFFFF"/>
                </a:highlight>
                <a:latin typeface="Arial"/>
                <a:ea typeface="Arial"/>
                <a:cs typeface="Arial"/>
                <a:sym typeface="Arial"/>
              </a:rPr>
              <a:t> is useful because it is often easier to interpret since it doesn't depend on the scale of the data.</a:t>
            </a:r>
            <a:endParaRPr sz="1150">
              <a:solidFill>
                <a:srgbClr val="242729"/>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sz="1150">
              <a:solidFill>
                <a:srgbClr val="242729"/>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lang="en-US" sz="1150">
                <a:solidFill>
                  <a:srgbClr val="242729"/>
                </a:solidFill>
                <a:highlight>
                  <a:srgbClr val="FFFFFF"/>
                </a:highlight>
                <a:latin typeface="Arial"/>
                <a:ea typeface="Arial"/>
                <a:cs typeface="Arial"/>
                <a:sym typeface="Arial"/>
              </a:rPr>
              <a:t>拿沙漠做說明</a:t>
            </a:r>
            <a:endParaRPr sz="1150">
              <a:solidFill>
                <a:srgbClr val="242729"/>
              </a:solidFill>
              <a:highlight>
                <a:srgbClr val="FFFFFF"/>
              </a:highlight>
              <a:latin typeface="Arial"/>
              <a:ea typeface="Arial"/>
              <a:cs typeface="Arial"/>
              <a:sym typeface="Arial"/>
            </a:endParaRPr>
          </a:p>
        </p:txBody>
      </p:sp>
      <p:sp>
        <p:nvSpPr>
          <p:cNvPr id="819" name="Google Shape;819;p4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p4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43: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p43: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4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p44: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加入一些有用的資料 → R^2 上升</a:t>
            </a:r>
            <a:endParaRPr/>
          </a:p>
          <a:p>
            <a:pPr indent="0" lvl="0" marL="0" marR="0" rtl="0" algn="l">
              <a:lnSpc>
                <a:spcPct val="100000"/>
              </a:lnSpc>
              <a:spcBef>
                <a:spcPts val="0"/>
              </a:spcBef>
              <a:spcAft>
                <a:spcPts val="0"/>
              </a:spcAft>
              <a:buClr>
                <a:srgbClr val="000000"/>
              </a:buClr>
              <a:buSzPts val="1400"/>
              <a:buFont typeface="Arial"/>
              <a:buNone/>
            </a:pPr>
            <a:r>
              <a:rPr lang="en-US"/>
              <a:t>demo</a:t>
            </a:r>
            <a:endParaRPr/>
          </a:p>
          <a:p>
            <a:pPr indent="0" lvl="0" marL="0" rtl="0" algn="l">
              <a:lnSpc>
                <a:spcPct val="100000"/>
              </a:lnSpc>
              <a:spcBef>
                <a:spcPts val="0"/>
              </a:spcBef>
              <a:spcAft>
                <a:spcPts val="0"/>
              </a:spcAft>
              <a:buSzPts val="1400"/>
              <a:buNone/>
            </a:pPr>
            <a:r>
              <a:t/>
            </a:r>
            <a:endParaRPr/>
          </a:p>
        </p:txBody>
      </p:sp>
      <p:sp>
        <p:nvSpPr>
          <p:cNvPr id="837" name="Google Shape;837;p44: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45: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45: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fb4f5d569_0_34: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5fb4f5d569_0_34: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標準化</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p46: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p46: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AI 這個領域就是讓機器有學習解決問題的能力，而不是我們告訴他應該怎麼解決問題（ML 的主要精隨）</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ML 的應用無所不在，舉以下幾個簡單的例子。</a:t>
            </a:r>
            <a:endParaRPr/>
          </a:p>
        </p:txBody>
      </p:sp>
      <p:sp>
        <p:nvSpPr>
          <p:cNvPr id="357" name="Google Shape;357;p5: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47: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p47: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000000"/>
                </a:solidFill>
                <a:latin typeface="Arial"/>
                <a:ea typeface="Arial"/>
                <a:cs typeface="Arial"/>
                <a:sym typeface="Arial"/>
              </a:rPr>
              <a:t>看程式碼</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4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p4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如果增加更多的feature → R^2下降</a:t>
            </a:r>
            <a:endParaRPr/>
          </a:p>
          <a:p>
            <a:pPr indent="0" lvl="0" marL="0" rtl="0" algn="l">
              <a:lnSpc>
                <a:spcPct val="100000"/>
              </a:lnSpc>
              <a:spcBef>
                <a:spcPts val="0"/>
              </a:spcBef>
              <a:spcAft>
                <a:spcPts val="0"/>
              </a:spcAft>
              <a:buSzPts val="1400"/>
              <a:buNone/>
            </a:pPr>
            <a:r>
              <a:t/>
            </a:r>
            <a:endParaRPr/>
          </a:p>
        </p:txBody>
      </p:sp>
      <p:sp>
        <p:nvSpPr>
          <p:cNvPr id="902" name="Google Shape;902;p4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5fba767e5c_0_0: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g5fba767e5c_0_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如果增加更多的feature → R^2下降</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13 +5 = 18</a:t>
            </a:r>
            <a:endParaRPr/>
          </a:p>
        </p:txBody>
      </p:sp>
      <p:sp>
        <p:nvSpPr>
          <p:cNvPr id="914" name="Google Shape;914;g5fba767e5c_0_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p49: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4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如果增加更多的feature → R^2下降</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13 + 13*7 = 13 + 91 = 104</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看程式碼</a:t>
            </a:r>
            <a:endParaRPr/>
          </a:p>
        </p:txBody>
      </p:sp>
      <p:sp>
        <p:nvSpPr>
          <p:cNvPr id="937" name="Google Shape;937;p4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60ceb6b93b_0_9: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60ceb6b93b_0_9: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g60ceb6b93b_0_9: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p50: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其中發生什麼原因，我們對feature增加次方等等使得model更擬合training set</a:t>
            </a:r>
            <a:endParaRPr/>
          </a:p>
          <a:p>
            <a:pPr indent="0" lvl="0" marL="0" rtl="0" algn="l">
              <a:lnSpc>
                <a:spcPct val="100000"/>
              </a:lnSpc>
              <a:spcBef>
                <a:spcPts val="0"/>
              </a:spcBef>
              <a:spcAft>
                <a:spcPts val="0"/>
              </a:spcAft>
              <a:buSzPts val="1400"/>
              <a:buNone/>
            </a:pPr>
            <a:r>
              <a:rPr lang="en-US"/>
              <a:t>下面會來講解決的方法是什麼</a:t>
            </a:r>
            <a:endParaRPr/>
          </a:p>
        </p:txBody>
      </p:sp>
      <p:sp>
        <p:nvSpPr>
          <p:cNvPr id="953" name="Google Shape;953;p5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Google Shape;966;g5fabf3ee6b_0_493: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5fabf3ee6b_0_493: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g5fabf3ee6b_0_493: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p5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我們以NOX這個feature為例  (</a:t>
            </a:r>
            <a:r>
              <a:rPr lang="en-US"/>
              <a:t>污染</a:t>
            </a:r>
            <a:r>
              <a:rPr lang="en-US"/>
              <a:t>)</a:t>
            </a:r>
            <a:endParaRPr/>
          </a:p>
        </p:txBody>
      </p:sp>
      <p:sp>
        <p:nvSpPr>
          <p:cNvPr id="973" name="Google Shape;973;p5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p52: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後面的feature就是對他原始的NOX的資料做次方倍</a:t>
            </a:r>
            <a:endParaRPr/>
          </a:p>
          <a:p>
            <a:pPr indent="0" lvl="0" marL="0" rtl="0" algn="l">
              <a:lnSpc>
                <a:spcPct val="100000"/>
              </a:lnSpc>
              <a:spcBef>
                <a:spcPts val="0"/>
              </a:spcBef>
              <a:spcAft>
                <a:spcPts val="0"/>
              </a:spcAft>
              <a:buSzPts val="1400"/>
              <a:buNone/>
            </a:pPr>
            <a:r>
              <a:rPr lang="en-US"/>
              <a:t>所以我們的式子其實從w_1x_1+w_2x_2變成w_1x_1+w_2x_1^2+...</a:t>
            </a:r>
            <a:endParaRPr/>
          </a:p>
        </p:txBody>
      </p:sp>
      <p:sp>
        <p:nvSpPr>
          <p:cNvPr id="981" name="Google Shape;981;p5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p53: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左上角的是我們以一次去擬合，依序是3、6、9、12 次</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看程式碼</a:t>
            </a:r>
            <a:endParaRPr/>
          </a:p>
        </p:txBody>
      </p:sp>
      <p:sp>
        <p:nvSpPr>
          <p:cNvPr id="995" name="Google Shape;995;p5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假裝我們現在被問一個問題，判別那一張圖是紅酒，哪一張是啤酒</a:t>
            </a:r>
            <a:endParaRPr/>
          </a:p>
          <a:p>
            <a:pPr indent="0" lvl="0" marL="0" rtl="0" algn="l">
              <a:lnSpc>
                <a:spcPct val="100000"/>
              </a:lnSpc>
              <a:spcBef>
                <a:spcPts val="0"/>
              </a:spcBef>
              <a:spcAft>
                <a:spcPts val="0"/>
              </a:spcAft>
              <a:buSzPts val="1400"/>
              <a:buNone/>
            </a:pPr>
            <a:r>
              <a:rPr lang="en-US"/>
              <a:t>對人類來說，這是個非常簡單的問題</a:t>
            </a:r>
            <a:endParaRPr/>
          </a:p>
          <a:p>
            <a:pPr indent="0" lvl="0" marL="0" rtl="0" algn="l">
              <a:lnSpc>
                <a:spcPct val="100000"/>
              </a:lnSpc>
              <a:spcBef>
                <a:spcPts val="0"/>
              </a:spcBef>
              <a:spcAft>
                <a:spcPts val="0"/>
              </a:spcAft>
              <a:buSzPts val="1400"/>
              <a:buNone/>
            </a:pPr>
            <a:r>
              <a:rPr lang="en-US"/>
              <a:t>但有趣的是解析人類如何回答這個問題的機制，我們是透過顏色、氣味等因素來判斷</a:t>
            </a:r>
            <a:endParaRPr/>
          </a:p>
          <a:p>
            <a:pPr indent="0" lvl="0" marL="0" rtl="0" algn="l">
              <a:lnSpc>
                <a:spcPct val="100000"/>
              </a:lnSpc>
              <a:spcBef>
                <a:spcPts val="0"/>
              </a:spcBef>
              <a:spcAft>
                <a:spcPts val="0"/>
              </a:spcAft>
              <a:buSzPts val="1400"/>
              <a:buNone/>
            </a:pPr>
            <a:r>
              <a:rPr lang="en-US"/>
              <a:t>那這個運用各種觀察到的情形來判斷的機制就稱為模型(model)，然後我們如何學習的過程就稱為訓練(training)</a:t>
            </a:r>
            <a:endParaRPr/>
          </a:p>
          <a:p>
            <a:pPr indent="0" lvl="0" marL="0" rtl="0" algn="l">
              <a:lnSpc>
                <a:spcPct val="100000"/>
              </a:lnSpc>
              <a:spcBef>
                <a:spcPts val="0"/>
              </a:spcBef>
              <a:spcAft>
                <a:spcPts val="0"/>
              </a:spcAft>
              <a:buSzPts val="1400"/>
              <a:buNone/>
            </a:pPr>
            <a:r>
              <a:rPr lang="en-US"/>
              <a:t>training的最終目標就是生成一個model來找出哪張圖是啤酒</a:t>
            </a:r>
            <a:endParaRPr/>
          </a:p>
          <a:p>
            <a:pPr indent="0" lvl="0" marL="0" rtl="0" algn="l">
              <a:lnSpc>
                <a:spcPct val="100000"/>
              </a:lnSpc>
              <a:spcBef>
                <a:spcPts val="0"/>
              </a:spcBef>
              <a:spcAft>
                <a:spcPts val="0"/>
              </a:spcAft>
              <a:buSzPts val="1400"/>
              <a:buNone/>
            </a:pPr>
            <a:r>
              <a:t/>
            </a:r>
            <a:endParaRPr/>
          </a:p>
        </p:txBody>
      </p:sp>
      <p:sp>
        <p:nvSpPr>
          <p:cNvPr id="365" name="Google Shape;365;p6: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5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5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我們就有些方式可以去解決overfitting的問題</a:t>
            </a:r>
            <a:endParaRPr/>
          </a:p>
          <a:p>
            <a:pPr indent="0" lvl="0" marL="0" rtl="0" algn="l">
              <a:lnSpc>
                <a:spcPct val="100000"/>
              </a:lnSpc>
              <a:spcBef>
                <a:spcPts val="0"/>
              </a:spcBef>
              <a:spcAft>
                <a:spcPts val="0"/>
              </a:spcAft>
              <a:buSzPts val="1400"/>
              <a:buNone/>
            </a:pPr>
            <a:r>
              <a:rPr lang="en-US"/>
              <a:t>第一個是減少 feature 的數量，或者降維的方式</a:t>
            </a:r>
            <a:endParaRPr/>
          </a:p>
          <a:p>
            <a:pPr indent="0" lvl="0" marL="0" rtl="0" algn="l">
              <a:lnSpc>
                <a:spcPct val="100000"/>
              </a:lnSpc>
              <a:spcBef>
                <a:spcPts val="0"/>
              </a:spcBef>
              <a:spcAft>
                <a:spcPts val="0"/>
              </a:spcAft>
              <a:buSzPts val="1400"/>
              <a:buNone/>
            </a:pPr>
            <a:r>
              <a:rPr lang="en-US"/>
              <a:t>第二是 regularization 的方法。</a:t>
            </a:r>
            <a:endParaRPr/>
          </a:p>
        </p:txBody>
      </p:sp>
      <p:sp>
        <p:nvSpPr>
          <p:cNvPr id="1006" name="Google Shape;1006;p55: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p5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p5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我們先來介紹第一個的方法</a:t>
            </a:r>
            <a:endParaRPr/>
          </a:p>
          <a:p>
            <a:pPr indent="0" lvl="0" marL="0" rtl="0" algn="l">
              <a:lnSpc>
                <a:spcPct val="100000"/>
              </a:lnSpc>
              <a:spcBef>
                <a:spcPts val="0"/>
              </a:spcBef>
              <a:spcAft>
                <a:spcPts val="0"/>
              </a:spcAft>
              <a:buSzPts val="1400"/>
              <a:buNone/>
            </a:pPr>
            <a:r>
              <a:rPr lang="en-US"/>
              <a:t>其中a手動減少特徵（意思是觀察特徵的相關性，去決定feature的重要性，縮減資料）</a:t>
            </a:r>
            <a:endParaRPr/>
          </a:p>
          <a:p>
            <a:pPr indent="0" lvl="0" marL="0" rtl="0" algn="l">
              <a:lnSpc>
                <a:spcPct val="100000"/>
              </a:lnSpc>
              <a:spcBef>
                <a:spcPts val="0"/>
              </a:spcBef>
              <a:spcAft>
                <a:spcPts val="0"/>
              </a:spcAft>
              <a:buSzPts val="1400"/>
              <a:buNone/>
            </a:pPr>
            <a:r>
              <a:rPr lang="en-US"/>
              <a:t>b則是使用feature extraction的演算法，那這個部份我們今天不會介紹大家有興趣的話可以去參照sklearn所提供的函式</a:t>
            </a:r>
            <a:endParaRPr/>
          </a:p>
          <a:p>
            <a:pPr indent="0" lvl="0" marL="0" rtl="0" algn="l">
              <a:lnSpc>
                <a:spcPct val="100000"/>
              </a:lnSpc>
              <a:spcBef>
                <a:spcPts val="0"/>
              </a:spcBef>
              <a:spcAft>
                <a:spcPts val="0"/>
              </a:spcAft>
              <a:buSzPts val="1400"/>
              <a:buNone/>
            </a:pPr>
            <a:r>
              <a:rPr lang="en-US"/>
              <a:t>c 降維</a:t>
            </a:r>
            <a:endParaRPr/>
          </a:p>
        </p:txBody>
      </p:sp>
      <p:sp>
        <p:nvSpPr>
          <p:cNvPr id="1013" name="Google Shape;1013;p56: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p5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p57: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Arial"/>
                <a:ea typeface="Arial"/>
                <a:cs typeface="Arial"/>
                <a:sym typeface="Arial"/>
              </a:rPr>
              <a:t>其中一個很有名的降維方式是PCA，找出共變異數矩陣的較大的特徵值所對應的特徵方向即是他投影的方向，看圖</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rPr lang="en-US" sz="1200">
                <a:latin typeface="Arial"/>
                <a:ea typeface="Arial"/>
                <a:cs typeface="Arial"/>
                <a:sym typeface="Arial"/>
              </a:rPr>
              <a:t>PCA：其結果可以理解為對原數據中的變異數做出解釋：哪一個方向上的數據值對變異數的影響最大</a:t>
            </a:r>
            <a:r>
              <a:rPr lang="en-US">
                <a:latin typeface="Arial"/>
                <a:ea typeface="Arial"/>
                <a:cs typeface="Arial"/>
                <a:sym typeface="Arial"/>
              </a:rPr>
              <a:t>（最能解釋他的資料間的差異性）</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rPr lang="en-US">
                <a:latin typeface="Arial"/>
                <a:ea typeface="Arial"/>
                <a:cs typeface="Arial"/>
                <a:sym typeface="Arial"/>
              </a:rPr>
              <a:t>避免curse of dimension</a:t>
            </a:r>
            <a:endParaRPr>
              <a:latin typeface="Arial"/>
              <a:ea typeface="Arial"/>
              <a:cs typeface="Arial"/>
              <a:sym typeface="Arial"/>
            </a:endParaRPr>
          </a:p>
        </p:txBody>
      </p:sp>
      <p:sp>
        <p:nvSpPr>
          <p:cNvPr id="1020" name="Google Shape;1020;p57: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p5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9" name="Google Shape;1029;p5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latin typeface="Arial"/>
                <a:ea typeface="Arial"/>
                <a:cs typeface="Arial"/>
                <a:sym typeface="Arial"/>
              </a:rPr>
              <a:t>我們透過PCA的實作，他的寫法也類似model的fitting，先建立PCA的模型（n_components指的是要保留的主要成分個數，也就是要降到幾維）</a:t>
            </a:r>
            <a:endParaRPr>
              <a:latin typeface="Arial"/>
              <a:ea typeface="Arial"/>
              <a:cs typeface="Arial"/>
              <a:sym typeface="Arial"/>
            </a:endParaRPr>
          </a:p>
          <a:p>
            <a:pPr indent="0" lvl="0" marL="0" rtl="0" algn="l">
              <a:lnSpc>
                <a:spcPct val="100000"/>
              </a:lnSpc>
              <a:spcBef>
                <a:spcPts val="0"/>
              </a:spcBef>
              <a:spcAft>
                <a:spcPts val="0"/>
              </a:spcAft>
              <a:buSzPts val="1400"/>
              <a:buNone/>
            </a:pPr>
            <a:r>
              <a:rPr lang="en-US">
                <a:latin typeface="Arial"/>
                <a:ea typeface="Arial"/>
                <a:cs typeface="Arial"/>
                <a:sym typeface="Arial"/>
              </a:rPr>
              <a:t>再來就是對X_train_new2做PCA的運算，並轉換</a:t>
            </a:r>
            <a:endParaRPr>
              <a:latin typeface="Arial"/>
              <a:ea typeface="Arial"/>
              <a:cs typeface="Arial"/>
              <a:sym typeface="Arial"/>
            </a:endParaRPr>
          </a:p>
          <a:p>
            <a:pPr indent="0" lvl="0" marL="0" rtl="0" algn="l">
              <a:lnSpc>
                <a:spcPct val="100000"/>
              </a:lnSpc>
              <a:spcBef>
                <a:spcPts val="0"/>
              </a:spcBef>
              <a:spcAft>
                <a:spcPts val="0"/>
              </a:spcAft>
              <a:buSzPts val="1400"/>
              <a:buNone/>
            </a:pPr>
            <a:r>
              <a:rPr lang="en-US">
                <a:latin typeface="Arial"/>
                <a:ea typeface="Arial"/>
                <a:cs typeface="Arial"/>
                <a:sym typeface="Arial"/>
              </a:rPr>
              <a:t>也用相同的方式對testing set 做一樣的運算</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rPr lang="en-US">
                <a:latin typeface="Arial"/>
                <a:ea typeface="Arial"/>
                <a:cs typeface="Arial"/>
                <a:sym typeface="Arial"/>
              </a:rPr>
              <a:t>看程式碼</a:t>
            </a:r>
            <a:endParaRPr>
              <a:latin typeface="Arial"/>
              <a:ea typeface="Arial"/>
              <a:cs typeface="Arial"/>
              <a:sym typeface="Arial"/>
            </a:endParaRPr>
          </a:p>
        </p:txBody>
      </p:sp>
      <p:sp>
        <p:nvSpPr>
          <p:cNvPr id="1030" name="Google Shape;1030;p5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p5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p5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optional 1都有可能會產生新的問題</a:t>
            </a:r>
            <a:endParaRPr/>
          </a:p>
          <a:p>
            <a:pPr indent="0" lvl="0" marL="0" rtl="0" algn="l">
              <a:lnSpc>
                <a:spcPct val="100000"/>
              </a:lnSpc>
              <a:spcBef>
                <a:spcPts val="0"/>
              </a:spcBef>
              <a:spcAft>
                <a:spcPts val="0"/>
              </a:spcAft>
              <a:buSzPts val="1400"/>
              <a:buNone/>
            </a:pPr>
            <a:r>
              <a:rPr lang="en-US"/>
              <a:t>萬一feature都是真的有用處的呢？</a:t>
            </a:r>
            <a:endParaRPr/>
          </a:p>
        </p:txBody>
      </p:sp>
      <p:sp>
        <p:nvSpPr>
          <p:cNvPr id="1040" name="Google Shape;1040;p5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p6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p6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L1</a:t>
            </a:r>
            <a:r>
              <a:rPr lang="en-US"/>
              <a:t>容易把不重要的feature所對應的weight變成0</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L2則是傾向把大的weight變小</a:t>
            </a:r>
            <a:endParaRPr/>
          </a:p>
          <a:p>
            <a:pPr indent="0" lvl="0" marL="0" rtl="0" algn="l">
              <a:lnSpc>
                <a:spcPct val="100000"/>
              </a:lnSpc>
              <a:spcBef>
                <a:spcPts val="0"/>
              </a:spcBef>
              <a:spcAft>
                <a:spcPts val="0"/>
              </a:spcAft>
              <a:buSzPts val="1400"/>
              <a:buNone/>
            </a:pPr>
            <a:r>
              <a:t/>
            </a:r>
            <a:endParaRPr/>
          </a:p>
        </p:txBody>
      </p:sp>
      <p:sp>
        <p:nvSpPr>
          <p:cNvPr id="1047" name="Google Shape;1047;p6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5fb787d6ff_1_0: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g5fb787d6ff_1_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optional 1都有可能會產生新的問題</a:t>
            </a:r>
            <a:endParaRPr/>
          </a:p>
          <a:p>
            <a:pPr indent="0" lvl="0" marL="0" rtl="0" algn="l">
              <a:lnSpc>
                <a:spcPct val="100000"/>
              </a:lnSpc>
              <a:spcBef>
                <a:spcPts val="0"/>
              </a:spcBef>
              <a:spcAft>
                <a:spcPts val="0"/>
              </a:spcAft>
              <a:buSzPts val="1400"/>
              <a:buNone/>
            </a:pPr>
            <a:r>
              <a:rPr lang="en-US"/>
              <a:t>萬一feature都是真的有用處的呢？</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063" name="Google Shape;1063;g5fb787d6ff_1_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p6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6" name="Google Shape;1076;p61: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不重要的特徵所對應的weight很多會趨近於0</a:t>
            </a:r>
            <a:endParaRPr/>
          </a:p>
          <a:p>
            <a:pPr indent="0" lvl="0" marL="0" rtl="0" algn="l">
              <a:lnSpc>
                <a:spcPct val="100000"/>
              </a:lnSpc>
              <a:spcBef>
                <a:spcPts val="0"/>
              </a:spcBef>
              <a:spcAft>
                <a:spcPts val="0"/>
              </a:spcAft>
              <a:buSzPts val="1400"/>
              <a:buNone/>
            </a:pPr>
            <a:r>
              <a:rPr lang="en-US"/>
              <a:t>故一堆0</a:t>
            </a:r>
            <a:endParaRPr/>
          </a:p>
          <a:p>
            <a:pPr indent="0" lvl="0" marL="0" rtl="0" algn="l">
              <a:lnSpc>
                <a:spcPct val="100000"/>
              </a:lnSpc>
              <a:spcBef>
                <a:spcPts val="0"/>
              </a:spcBef>
              <a:spcAft>
                <a:spcPts val="0"/>
              </a:spcAft>
              <a:buSzPts val="1400"/>
              <a:buNone/>
            </a:pPr>
            <a:r>
              <a:t/>
            </a:r>
            <a:endParaRPr/>
          </a:p>
        </p:txBody>
      </p:sp>
      <p:sp>
        <p:nvSpPr>
          <p:cNvPr id="1077" name="Google Shape;1077;p61: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6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8" name="Google Shape;1088;p6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看程式碼</a:t>
            </a:r>
            <a:endParaRPr sz="1200"/>
          </a:p>
        </p:txBody>
      </p:sp>
      <p:sp>
        <p:nvSpPr>
          <p:cNvPr id="1089" name="Google Shape;1089;p6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100"/>
              <a:t>分類花種的問題</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7: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人類在學習的過程中，需要非常多的經驗，就像台下的各位，相信各位也深知經驗的重要性，有經驗才能做出精準的判斷</a:t>
            </a:r>
            <a:endParaRPr/>
          </a:p>
          <a:p>
            <a:pPr indent="0" lvl="0" marL="0" rtl="0" algn="l">
              <a:lnSpc>
                <a:spcPct val="100000"/>
              </a:lnSpc>
              <a:spcBef>
                <a:spcPts val="0"/>
              </a:spcBef>
              <a:spcAft>
                <a:spcPts val="0"/>
              </a:spcAft>
              <a:buSzPts val="1400"/>
              <a:buNone/>
            </a:pPr>
            <a:r>
              <a:rPr lang="en-US"/>
              <a:t>那機器在training的過程中，需要的經驗就是資料，以這個例子來說，酒所有的特色，像是氣味，顏色，有沒有氣泡，都能夠為你的模型做出貢獻</a:t>
            </a:r>
            <a:endParaRPr/>
          </a:p>
          <a:p>
            <a:pPr indent="0" lvl="0" marL="0" rtl="0" algn="l">
              <a:lnSpc>
                <a:spcPct val="100000"/>
              </a:lnSpc>
              <a:spcBef>
                <a:spcPts val="0"/>
              </a:spcBef>
              <a:spcAft>
                <a:spcPts val="0"/>
              </a:spcAft>
              <a:buSzPts val="1400"/>
              <a:buNone/>
            </a:pPr>
            <a:r>
              <a:rPr lang="en-US"/>
              <a:t>越多有質量的資料，訓練出來的模型就會越精準。</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請大家記著這份邏輯，之後不管任何類型的機器學習，背後的機制都是如此，只是選擇的模型與資料特色不同。</a:t>
            </a:r>
            <a:endParaRPr/>
          </a:p>
          <a:p>
            <a:pPr indent="0" lvl="0" marL="0" rtl="0" algn="l">
              <a:lnSpc>
                <a:spcPct val="100000"/>
              </a:lnSpc>
              <a:spcBef>
                <a:spcPts val="0"/>
              </a:spcBef>
              <a:spcAft>
                <a:spcPts val="0"/>
              </a:spcAft>
              <a:buSzPts val="1400"/>
              <a:buNone/>
            </a:pPr>
            <a:r>
              <a:rPr lang="en-US"/>
              <a:t>就像</a:t>
            </a:r>
            <a:r>
              <a:rPr i="1" lang="en-US">
                <a:solidFill>
                  <a:srgbClr val="000000"/>
                </a:solidFill>
              </a:rPr>
              <a:t>Arthur Lee Samuel </a:t>
            </a:r>
            <a:r>
              <a:rPr lang="en-US">
                <a:solidFill>
                  <a:srgbClr val="000000"/>
                </a:solidFill>
              </a:rPr>
              <a:t>所說的一樣，教會電腦你的思考方式</a:t>
            </a:r>
            <a:endParaRPr>
              <a:solidFill>
                <a:srgbClr val="000000"/>
              </a:solidFill>
            </a:endParaRPr>
          </a:p>
        </p:txBody>
      </p:sp>
      <p:sp>
        <p:nvSpPr>
          <p:cNvPr id="373" name="Google Shape;373;p7: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p6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0" name="Google Shape;1110;p6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我們照著這個framework再來做一次，現在是大家動手做的時間，因為後面的程式碼會跟上面打的程式有相連</a:t>
            </a:r>
            <a:endParaRPr sz="1200"/>
          </a:p>
        </p:txBody>
      </p:sp>
      <p:sp>
        <p:nvSpPr>
          <p:cNvPr id="1111" name="Google Shape;1111;p65: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p6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p6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122" name="Google Shape;1122;p66: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p67: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p67: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：先來看看我們能作到多少</a:t>
            </a:r>
            <a:endParaRPr/>
          </a:p>
          <a:p>
            <a:pPr indent="0" lvl="0" marL="0" rtl="0" algn="l">
              <a:lnSpc>
                <a:spcPct val="100000"/>
              </a:lnSpc>
              <a:spcBef>
                <a:spcPts val="0"/>
              </a:spcBef>
              <a:spcAft>
                <a:spcPts val="0"/>
              </a:spcAft>
              <a:buSzPts val="1400"/>
              <a:buNone/>
            </a:pPr>
            <a:r>
              <a:rPr lang="en-US"/>
              <a:t>：進階的我們甚至可以做出每種特徵的相關性</a:t>
            </a:r>
            <a:endParaRPr/>
          </a:p>
          <a:p>
            <a:pPr indent="0" lvl="0" marL="0" rtl="0" algn="l">
              <a:lnSpc>
                <a:spcPct val="100000"/>
              </a:lnSpc>
              <a:spcBef>
                <a:spcPts val="0"/>
              </a:spcBef>
              <a:spcAft>
                <a:spcPts val="0"/>
              </a:spcAft>
              <a:buSzPts val="1400"/>
              <a:buNone/>
            </a:pPr>
            <a:r>
              <a:rPr lang="en-US"/>
              <a:t>：但這也太複雜了，讓我們在簡單而且有效率點</a:t>
            </a:r>
            <a:endParaRPr/>
          </a:p>
        </p:txBody>
      </p:sp>
      <p:sp>
        <p:nvSpPr>
          <p:cNvPr id="1143" name="Google Shape;1143;p67: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p6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p6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試著做看看再怎麼分割成訓練集和測試集</a:t>
            </a:r>
            <a:endParaRPr/>
          </a:p>
          <a:p>
            <a:pPr indent="0" lvl="0" marL="0" rtl="0" algn="l">
              <a:lnSpc>
                <a:spcPct val="100000"/>
              </a:lnSpc>
              <a:spcBef>
                <a:spcPts val="0"/>
              </a:spcBef>
              <a:spcAft>
                <a:spcPts val="0"/>
              </a:spcAft>
              <a:buSzPts val="1400"/>
              <a:buNone/>
            </a:pPr>
            <a:r>
              <a:t/>
            </a:r>
            <a:endParaRPr/>
          </a:p>
        </p:txBody>
      </p:sp>
      <p:sp>
        <p:nvSpPr>
          <p:cNvPr id="1150" name="Google Shape;1150;p6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p6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p6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看程式碼 (5分鐘)</a:t>
            </a:r>
            <a:endParaRPr/>
          </a:p>
        </p:txBody>
      </p:sp>
      <p:sp>
        <p:nvSpPr>
          <p:cNvPr id="1165" name="Google Shape;1165;p6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p7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p70: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我們在分類問題的時候最簡單的模型就是使用LogisticRegression()</a:t>
            </a:r>
            <a:endParaRPr/>
          </a:p>
          <a:p>
            <a:pPr indent="0" lvl="0" marL="0" rtl="0" algn="l">
              <a:lnSpc>
                <a:spcPct val="100000"/>
              </a:lnSpc>
              <a:spcBef>
                <a:spcPts val="0"/>
              </a:spcBef>
              <a:spcAft>
                <a:spcPts val="0"/>
              </a:spcAft>
              <a:buSzPts val="1400"/>
              <a:buNone/>
            </a:pPr>
            <a:r>
              <a:rPr lang="en-US"/>
              <a:t>先來看看logisticRegression是什麼</a:t>
            </a:r>
            <a:endParaRPr/>
          </a:p>
        </p:txBody>
      </p:sp>
      <p:sp>
        <p:nvSpPr>
          <p:cNvPr id="1179" name="Google Shape;1179;p70: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Google Shape;1193;p7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p71: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所以用這個圖來表示，將右邊的立體圖從上往下看，就會得到左邊這張圖，紅色的那條線則是 y=0.5 的地方，透過這條線來做分類。</a:t>
            </a:r>
            <a:endParaRPr/>
          </a:p>
        </p:txBody>
      </p:sp>
      <p:sp>
        <p:nvSpPr>
          <p:cNvPr id="1195" name="Google Shape;1195;p71: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p7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1" name="Google Shape;1251;p72: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所以就跟linear regression類似，他先找到weight去得到一個數值，再利用sigmoid function轉換成0~1的值，表示他的機率值可能為這個類別的機率值。</a:t>
            </a:r>
            <a:endParaRPr/>
          </a:p>
        </p:txBody>
      </p:sp>
      <p:sp>
        <p:nvSpPr>
          <p:cNvPr id="1252" name="Google Shape;1252;p72: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p7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p73: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logistic regression其實是一個機率的意義，透過這個function去轉換，</a:t>
            </a:r>
            <a:endParaRPr/>
          </a:p>
          <a:p>
            <a:pPr indent="0" lvl="0" marL="0" rtl="0" algn="l">
              <a:lnSpc>
                <a:spcPct val="100000"/>
              </a:lnSpc>
              <a:spcBef>
                <a:spcPts val="0"/>
              </a:spcBef>
              <a:spcAft>
                <a:spcPts val="0"/>
              </a:spcAft>
              <a:buSzPts val="1400"/>
              <a:buNone/>
            </a:pPr>
            <a:r>
              <a:rPr lang="en-US"/>
              <a:t>我們在二元的logistic regression只會分成兩個label 是 或 不是，所以只要機率大於50%→機率值就會快速的上升，小於50就會快速的下降。</a:t>
            </a:r>
            <a:endParaRPr/>
          </a:p>
        </p:txBody>
      </p:sp>
      <p:sp>
        <p:nvSpPr>
          <p:cNvPr id="1260" name="Google Shape;1260;p73: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p7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p74: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所以最後則會輸出每個類別的機率值。去算圖一筆的機率加總會等於1</a:t>
            </a:r>
            <a:endParaRPr/>
          </a:p>
          <a:p>
            <a:pPr indent="0" lvl="0" marL="0" rtl="0" algn="l">
              <a:lnSpc>
                <a:spcPct val="100000"/>
              </a:lnSpc>
              <a:spcBef>
                <a:spcPts val="0"/>
              </a:spcBef>
              <a:spcAft>
                <a:spcPts val="0"/>
              </a:spcAft>
              <a:buSzPts val="1400"/>
              <a:buNone/>
            </a:pPr>
            <a:r>
              <a:rPr lang="en-US"/>
              <a:t>所以我們就會取最大的那個機率值作為預測。</a:t>
            </a:r>
            <a:endParaRPr/>
          </a:p>
          <a:p>
            <a:pPr indent="0" lvl="0" marL="0" rtl="0" algn="l">
              <a:lnSpc>
                <a:spcPct val="100000"/>
              </a:lnSpc>
              <a:spcBef>
                <a:spcPts val="0"/>
              </a:spcBef>
              <a:spcAft>
                <a:spcPts val="0"/>
              </a:spcAft>
              <a:buSzPts val="1400"/>
              <a:buNone/>
            </a:pPr>
            <a:r>
              <a:rPr lang="en-US"/>
              <a:t>轉換成類別預測，就會變下面那個。</a:t>
            </a:r>
            <a:endParaRPr/>
          </a:p>
        </p:txBody>
      </p:sp>
      <p:sp>
        <p:nvSpPr>
          <p:cNvPr id="1267" name="Google Shape;1267;p74: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以前的作法</a:t>
            </a:r>
            <a:endParaRPr/>
          </a:p>
          <a:p>
            <a:pPr indent="0" lvl="0" marL="0" rtl="0" algn="l">
              <a:lnSpc>
                <a:spcPct val="100000"/>
              </a:lnSpc>
              <a:spcBef>
                <a:spcPts val="0"/>
              </a:spcBef>
              <a:spcAft>
                <a:spcPts val="0"/>
              </a:spcAft>
              <a:buSzPts val="1400"/>
              <a:buNone/>
            </a:pPr>
            <a:r>
              <a:t/>
            </a:r>
            <a:endParaRPr/>
          </a:p>
        </p:txBody>
      </p:sp>
      <p:sp>
        <p:nvSpPr>
          <p:cNvPr id="385" name="Google Shape;385;p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p7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p75: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如果資料是balance的話，看acc是有一定的作用</a:t>
            </a:r>
            <a:endParaRPr/>
          </a:p>
          <a:p>
            <a:pPr indent="0" lvl="0" marL="0" rtl="0" algn="l">
              <a:lnSpc>
                <a:spcPct val="100000"/>
              </a:lnSpc>
              <a:spcBef>
                <a:spcPts val="0"/>
              </a:spcBef>
              <a:spcAft>
                <a:spcPts val="0"/>
              </a:spcAft>
              <a:buSzPts val="1400"/>
              <a:buNone/>
            </a:pPr>
            <a:r>
              <a:rPr lang="en-US"/>
              <a:t>若不balance，就必須要參考其它指標，例如1000個人裡只有1個人生病，我全部都猜沒生病準確率是99.9%，但是個爛方法</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280" name="Google Shape;1280;p75: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p7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p76: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precision → 檢測垃圾信件</a:t>
            </a:r>
            <a:endParaRPr/>
          </a:p>
          <a:p>
            <a:pPr indent="0" lvl="0" marL="0" rtl="0" algn="l">
              <a:lnSpc>
                <a:spcPct val="100000"/>
              </a:lnSpc>
              <a:spcBef>
                <a:spcPts val="0"/>
              </a:spcBef>
              <a:spcAft>
                <a:spcPts val="0"/>
              </a:spcAft>
              <a:buSzPts val="1400"/>
              <a:buNone/>
            </a:pPr>
            <a:r>
              <a:rPr lang="en-US"/>
              <a:t>如果 False Positive↑代表很多重要的信被認為是垃圾信件→ precision↓→讓model不容易判為是True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recall → 詐欺檢測、疾病預測 </a:t>
            </a:r>
            <a:endParaRPr/>
          </a:p>
          <a:p>
            <a:pPr indent="0" lvl="0" marL="0" rtl="0" algn="l">
              <a:lnSpc>
                <a:spcPct val="100000"/>
              </a:lnSpc>
              <a:spcBef>
                <a:spcPts val="0"/>
              </a:spcBef>
              <a:spcAft>
                <a:spcPts val="0"/>
              </a:spcAft>
              <a:buSzPts val="1400"/>
              <a:buNone/>
            </a:pPr>
            <a:r>
              <a:rPr lang="en-US"/>
              <a:t>如果 False Negative↑代表漏掉很多詐欺的資訊或沒判斷出有疾病→ recall↓讓model更看重有問題的部分。</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f1 score → 同時考慮precision以及recall，他與accuracy的差別是沒有看True Negative，所以如果資料的種類是很不平均的話f1 score的使用也是比較適當的。就像是警察抓犯人，若有10%是壞人90%是好人，則全部猜好人就能得到90%的accuracy。</a:t>
            </a:r>
            <a:endParaRPr/>
          </a:p>
        </p:txBody>
      </p:sp>
      <p:sp>
        <p:nvSpPr>
          <p:cNvPr id="1299" name="Google Shape;1299;p76: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5fabf3ee6b_0_199: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g5fabf3ee6b_0_19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f1 score → 同時考慮precision以及recall，他與accuracy的差別是沒有看True Negative，所以如果資料的種類是很不平均的話f1 score的使用也是比較適當的。就像是警察抓犯人，若有10%是壞人90%是好人，則全部猜好人就能得到90%的accuracy。</a:t>
            </a:r>
            <a:endParaRPr/>
          </a:p>
        </p:txBody>
      </p:sp>
      <p:sp>
        <p:nvSpPr>
          <p:cNvPr id="1314" name="Google Shape;1314;g5fabf3ee6b_0_19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5fabf3ee6b_0_26: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5fabf3ee6b_0_26: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recall → 詐欺檢測、疾病預測 </a:t>
            </a:r>
            <a:endParaRPr/>
          </a:p>
          <a:p>
            <a:pPr indent="0" lvl="0" marL="0" rtl="0" algn="l">
              <a:spcBef>
                <a:spcPts val="0"/>
              </a:spcBef>
              <a:spcAft>
                <a:spcPts val="0"/>
              </a:spcAft>
              <a:buNone/>
            </a:pPr>
            <a:r>
              <a:rPr lang="en-US"/>
              <a:t>如果 False Negative↑代表漏掉很多詐欺的資訊或沒判斷出有疾病→ recall↓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30" name="Google Shape;1330;g5fabf3ee6b_0_26: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5fabf3ee6b_0_1: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5fabf3ee6b_0_1: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recall → 詐欺檢測、疾病預測 </a:t>
            </a:r>
            <a:endParaRPr/>
          </a:p>
          <a:p>
            <a:pPr indent="0" lvl="0" marL="0" rtl="0" algn="l">
              <a:spcBef>
                <a:spcPts val="0"/>
              </a:spcBef>
              <a:spcAft>
                <a:spcPts val="0"/>
              </a:spcAft>
              <a:buClr>
                <a:schemeClr val="dk1"/>
              </a:buClr>
              <a:buSzPts val="1100"/>
              <a:buFont typeface="Arial"/>
              <a:buNone/>
            </a:pPr>
            <a:r>
              <a:rPr lang="en-US"/>
              <a:t>如果 False Negative↑代表漏掉很多詐欺的資訊或沒判斷出有疾病→ recall↓</a:t>
            </a:r>
            <a:endParaRPr/>
          </a:p>
        </p:txBody>
      </p:sp>
      <p:sp>
        <p:nvSpPr>
          <p:cNvPr id="1353" name="Google Shape;1353;g5fabf3ee6b_0_1: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5fabf3ee6b_0_63: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5fabf3ee6b_0_63: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recall → 詐欺檢測、疾病預測 </a:t>
            </a:r>
            <a:endParaRPr/>
          </a:p>
          <a:p>
            <a:pPr indent="0" lvl="0" marL="0" rtl="0" algn="l">
              <a:spcBef>
                <a:spcPts val="0"/>
              </a:spcBef>
              <a:spcAft>
                <a:spcPts val="0"/>
              </a:spcAft>
              <a:buClr>
                <a:schemeClr val="dk1"/>
              </a:buClr>
              <a:buSzPts val="1100"/>
              <a:buFont typeface="Arial"/>
              <a:buNone/>
            </a:pPr>
            <a:r>
              <a:rPr lang="en-US"/>
              <a:t>如果 False Negative↑代表漏掉很多詐欺的資訊或沒判斷出有疾病→ recall↓</a:t>
            </a:r>
            <a:endParaRPr/>
          </a:p>
        </p:txBody>
      </p:sp>
      <p:sp>
        <p:nvSpPr>
          <p:cNvPr id="1376" name="Google Shape;1376;g5fabf3ee6b_0_63: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5fabf3ee6b_0_101: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5fabf3ee6b_0_101: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recall → 詐欺檢測、疾病預測 </a:t>
            </a:r>
            <a:endParaRPr/>
          </a:p>
          <a:p>
            <a:pPr indent="0" lvl="0" marL="0" rtl="0" algn="l">
              <a:spcBef>
                <a:spcPts val="0"/>
              </a:spcBef>
              <a:spcAft>
                <a:spcPts val="0"/>
              </a:spcAft>
              <a:buClr>
                <a:schemeClr val="dk1"/>
              </a:buClr>
              <a:buSzPts val="1100"/>
              <a:buFont typeface="Arial"/>
              <a:buNone/>
            </a:pPr>
            <a:r>
              <a:rPr lang="en-US"/>
              <a:t>如果 False Negative↑代表漏掉很多詐欺的資訊或沒判斷出有疾病→ recall↓</a:t>
            </a:r>
            <a:endParaRPr/>
          </a:p>
        </p:txBody>
      </p:sp>
      <p:sp>
        <p:nvSpPr>
          <p:cNvPr id="1399" name="Google Shape;1399;g5fabf3ee6b_0_101: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5fabf3ee6b_0_123: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5fabf3ee6b_0_123: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3" name="Google Shape;1423;g5fabf3ee6b_0_123: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5fabf3ee6b_0_211:notes"/>
          <p:cNvSpPr/>
          <p:nvPr>
            <p:ph idx="2" type="sldImg"/>
          </p:nvPr>
        </p:nvSpPr>
        <p:spPr>
          <a:xfrm>
            <a:off x="3028950" y="642938"/>
            <a:ext cx="3086100" cy="17367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fabf3ee6b_0_211:notes"/>
          <p:cNvSpPr txBox="1"/>
          <p:nvPr>
            <p:ph idx="1" type="body"/>
          </p:nvPr>
        </p:nvSpPr>
        <p:spPr>
          <a:xfrm>
            <a:off x="914400" y="2474913"/>
            <a:ext cx="7315200" cy="2025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precision → 檢測垃圾信件</a:t>
            </a:r>
            <a:endParaRPr/>
          </a:p>
          <a:p>
            <a:pPr indent="0" lvl="0" marL="0" rtl="0" algn="l">
              <a:spcBef>
                <a:spcPts val="0"/>
              </a:spcBef>
              <a:spcAft>
                <a:spcPts val="0"/>
              </a:spcAft>
              <a:buClr>
                <a:schemeClr val="dk1"/>
              </a:buClr>
              <a:buSzPts val="1400"/>
              <a:buFont typeface="Arial"/>
              <a:buNone/>
            </a:pPr>
            <a:r>
              <a:rPr lang="en-US"/>
              <a:t>如果 False Positive↑代表很多重要的信被認為是垃圾信件→ precision↓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看程式碼(3分鐘)</a:t>
            </a:r>
            <a:endParaRPr/>
          </a:p>
        </p:txBody>
      </p:sp>
      <p:sp>
        <p:nvSpPr>
          <p:cNvPr id="1446" name="Google Shape;1446;g5fabf3ee6b_0_211:notes"/>
          <p:cNvSpPr txBox="1"/>
          <p:nvPr>
            <p:ph idx="12" type="sldNum"/>
          </p:nvPr>
        </p:nvSpPr>
        <p:spPr>
          <a:xfrm>
            <a:off x="5180013" y="4886325"/>
            <a:ext cx="3962400" cy="257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p7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p77: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比較logistic reg和linear reg的cost function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相同 logistic regression 在 sklearn 裡面也有 regularization 的用法，不過這裡不一樣的是 c 越大對 weight 的控制力越弱，因為他penalty 的項是 prediction error 而不是 weight 那一項。( alpha是</a:t>
            </a:r>
            <a:r>
              <a:rPr lang="en-US"/>
              <a:t>越大控制力越強，學出來的線越平滑</a:t>
            </a:r>
            <a:r>
              <a:rPr lang="en-US"/>
              <a: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lang="en-US" sz="1150">
                <a:solidFill>
                  <a:srgbClr val="616161"/>
                </a:solidFill>
                <a:highlight>
                  <a:schemeClr val="lt1"/>
                </a:highlight>
                <a:latin typeface="Roboto"/>
                <a:ea typeface="Roboto"/>
                <a:cs typeface="Roboto"/>
                <a:sym typeface="Roboto"/>
              </a:rPr>
              <a:t>solver：优化算法选择参数，只有五个可选参数，即newton-cg,lbfgs,liblinear,sag,saga。默认为liblinear。</a:t>
            </a:r>
            <a:endParaRPr/>
          </a:p>
        </p:txBody>
      </p:sp>
      <p:sp>
        <p:nvSpPr>
          <p:cNvPr id="1470" name="Google Shape;1470;p77: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ML 的作法</a:t>
            </a:r>
            <a:endParaRPr/>
          </a:p>
        </p:txBody>
      </p:sp>
      <p:sp>
        <p:nvSpPr>
          <p:cNvPr id="402" name="Google Shape;402;p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p7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6" name="Google Shape;1486;p7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所以大家可以試著調整看看 C ，</a:t>
            </a:r>
            <a:r>
              <a:rPr lang="en-US"/>
              <a:t>看一下training and testing的差異</a:t>
            </a:r>
            <a:r>
              <a:rPr lang="en-US"/>
              <a:t>  (3</a:t>
            </a:r>
            <a:r>
              <a:rPr lang="en-US"/>
              <a:t>分鐘</a:t>
            </a:r>
            <a:r>
              <a:rPr lang="en-US"/>
              <a:t>)</a:t>
            </a:r>
            <a:endParaRPr/>
          </a:p>
        </p:txBody>
      </p:sp>
      <p:sp>
        <p:nvSpPr>
          <p:cNvPr id="1487" name="Google Shape;1487;p7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p7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0" name="Google Shape;1500;p79: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可以調整的地方  ovr 每個類別的機率</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最後 logistic regression 在 sklearn 裡面對多元分類有不一樣的作法，</a:t>
            </a:r>
            <a:endParaRPr/>
          </a:p>
          <a:p>
            <a:pPr indent="0" lvl="0" marL="0" rtl="0" algn="l">
              <a:lnSpc>
                <a:spcPct val="100000"/>
              </a:lnSpc>
              <a:spcBef>
                <a:spcPts val="0"/>
              </a:spcBef>
              <a:spcAft>
                <a:spcPts val="0"/>
              </a:spcAft>
              <a:buSzPts val="1400"/>
              <a:buNone/>
            </a:pPr>
            <a:r>
              <a:rPr lang="en-US"/>
              <a:t>ovr → 先對某一個做分類，在對剩下的做分類</a:t>
            </a:r>
            <a:endParaRPr/>
          </a:p>
          <a:p>
            <a:pPr indent="0" lvl="0" marL="0" rtl="0" algn="l">
              <a:lnSpc>
                <a:spcPct val="100000"/>
              </a:lnSpc>
              <a:spcBef>
                <a:spcPts val="0"/>
              </a:spcBef>
              <a:spcAft>
                <a:spcPts val="0"/>
              </a:spcAft>
              <a:buSzPts val="1400"/>
              <a:buNone/>
            </a:pPr>
            <a:r>
              <a:rPr lang="en-US"/>
              <a:t>multinomial → 考慮整個的分布</a:t>
            </a:r>
            <a:endParaRPr/>
          </a:p>
          <a:p>
            <a:pPr indent="0" lvl="0" marL="0" rtl="0" algn="l">
              <a:lnSpc>
                <a:spcPct val="100000"/>
              </a:lnSpc>
              <a:spcBef>
                <a:spcPts val="0"/>
              </a:spcBef>
              <a:spcAft>
                <a:spcPts val="0"/>
              </a:spcAft>
              <a:buSzPts val="1400"/>
              <a:buNone/>
            </a:pPr>
            <a:r>
              <a:t/>
            </a:r>
            <a:endParaRPr/>
          </a:p>
          <a:p>
            <a:pPr indent="-301625" lvl="0" marL="457200" rtl="0" algn="l">
              <a:lnSpc>
                <a:spcPct val="170000"/>
              </a:lnSpc>
              <a:spcBef>
                <a:spcPts val="0"/>
              </a:spcBef>
              <a:spcAft>
                <a:spcPts val="0"/>
              </a:spcAft>
              <a:buClr>
                <a:srgbClr val="616161"/>
              </a:buClr>
              <a:buSzPts val="1150"/>
              <a:buFont typeface="Roboto"/>
              <a:buChar char="●"/>
            </a:pPr>
            <a:r>
              <a:t/>
            </a:r>
            <a:endParaRPr sz="1150">
              <a:solidFill>
                <a:srgbClr val="616161"/>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501" name="Google Shape;1501;p79: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p80:notes"/>
          <p:cNvSpPr txBox="1"/>
          <p:nvPr>
            <p:ph idx="1" type="body"/>
          </p:nvPr>
        </p:nvSpPr>
        <p:spPr>
          <a:xfrm>
            <a:off x="1219200" y="2443163"/>
            <a:ext cx="6705600" cy="231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7" name="Google Shape;1517;p80:notes"/>
          <p:cNvSpPr/>
          <p:nvPr>
            <p:ph idx="2" type="sldImg"/>
          </p:nvPr>
        </p:nvSpPr>
        <p:spPr>
          <a:xfrm>
            <a:off x="1524000" y="385763"/>
            <a:ext cx="6096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0" name="Shape 1520"/>
        <p:cNvGrpSpPr/>
        <p:nvPr/>
      </p:nvGrpSpPr>
      <p:grpSpPr>
        <a:xfrm>
          <a:off x="0" y="0"/>
          <a:ext cx="0" cy="0"/>
          <a:chOff x="0" y="0"/>
          <a:chExt cx="0" cy="0"/>
        </a:xfrm>
      </p:grpSpPr>
      <p:sp>
        <p:nvSpPr>
          <p:cNvPr id="1521" name="Google Shape;1521;p81:notes"/>
          <p:cNvSpPr/>
          <p:nvPr>
            <p:ph idx="2" type="sldImg"/>
          </p:nvPr>
        </p:nvSpPr>
        <p:spPr>
          <a:xfrm>
            <a:off x="1524000" y="385763"/>
            <a:ext cx="6096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p81:notes"/>
          <p:cNvSpPr txBox="1"/>
          <p:nvPr>
            <p:ph idx="1" type="body"/>
          </p:nvPr>
        </p:nvSpPr>
        <p:spPr>
          <a:xfrm>
            <a:off x="1219200" y="2443163"/>
            <a:ext cx="6705600" cy="231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p82: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p82: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p83: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6" name="Google Shape;1536;p83: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p84: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2" name="Google Shape;1562;p84: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p85: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p85: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p86: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9" name="Google Shape;1599;p86: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解釋一下SVM的強大，但資料量一旦多會算的很慢</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5fabf3ee6b_0_499:notes"/>
          <p:cNvSpPr/>
          <p:nvPr>
            <p:ph idx="2" type="sldImg"/>
          </p:nvPr>
        </p:nvSpPr>
        <p:spPr>
          <a:xfrm>
            <a:off x="508400" y="385763"/>
            <a:ext cx="8127900" cy="19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7" name="Google Shape;1607;g5fabf3ee6b_0_499: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2"/>
          <p:cNvSpPr txBox="1"/>
          <p:nvPr>
            <p:ph type="ctrTitle"/>
          </p:nvPr>
        </p:nvSpPr>
        <p:spPr>
          <a:xfrm>
            <a:off x="311708" y="1562850"/>
            <a:ext cx="8520600" cy="20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1A1A1A"/>
              </a:buClr>
              <a:buSzPts val="5200"/>
              <a:buFont typeface="Arial"/>
              <a:buNone/>
              <a:defRPr b="0" i="0" sz="5200" u="none" cap="none" strike="noStrike">
                <a:solidFill>
                  <a:srgbClr val="1A1A1A"/>
                </a:solidFill>
                <a:latin typeface="Arial"/>
                <a:ea typeface="Arial"/>
                <a:cs typeface="Arial"/>
                <a:sym typeface="Arial"/>
              </a:defRPr>
            </a:lvl1pPr>
            <a:lvl2pPr lvl="1"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8" name="Google Shape;18;p2"/>
          <p:cNvSpPr txBox="1"/>
          <p:nvPr>
            <p:ph idx="1" type="subTitle"/>
          </p:nvPr>
        </p:nvSpPr>
        <p:spPr>
          <a:xfrm>
            <a:off x="311700" y="3652400"/>
            <a:ext cx="8520600" cy="79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54" name="Shape 54"/>
        <p:cNvGrpSpPr/>
        <p:nvPr/>
      </p:nvGrpSpPr>
      <p:grpSpPr>
        <a:xfrm>
          <a:off x="0" y="0"/>
          <a:ext cx="0" cy="0"/>
          <a:chOff x="0" y="0"/>
          <a:chExt cx="0" cy="0"/>
        </a:xfrm>
      </p:grpSpPr>
      <p:sp>
        <p:nvSpPr>
          <p:cNvPr id="55" name="Google Shape;55;p11"/>
          <p:cNvSpPr txBox="1"/>
          <p:nvPr>
            <p:ph type="ctrTitle"/>
          </p:nvPr>
        </p:nvSpPr>
        <p:spPr>
          <a:xfrm>
            <a:off x="1997836" y="1405157"/>
            <a:ext cx="5148300" cy="635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4000" u="none" cap="none" strike="noStrike">
                <a:solidFill>
                  <a:schemeClr val="dk1"/>
                </a:solidFill>
                <a:latin typeface="Times New Roman"/>
                <a:ea typeface="Times New Roman"/>
                <a:cs typeface="Times New Roman"/>
                <a:sym typeface="Times New Roman"/>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56" name="Google Shape;56;p11"/>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rgbClr val="595959"/>
                </a:solidFill>
                <a:latin typeface="Arimo"/>
                <a:ea typeface="Arimo"/>
                <a:cs typeface="Arimo"/>
                <a:sym typeface="Arimo"/>
              </a:defRPr>
            </a:lvl1pPr>
            <a:lvl2pPr lvl="1" marR="0" rtl="0" algn="l">
              <a:lnSpc>
                <a:spcPct val="100000"/>
              </a:lnSpc>
              <a:spcBef>
                <a:spcPts val="0"/>
              </a:spcBef>
              <a:spcAft>
                <a:spcPts val="0"/>
              </a:spcAft>
              <a:buSzPts val="1400"/>
              <a:buNone/>
              <a:defRPr b="0" i="0" sz="1800" u="none" cap="none" strike="noStrike">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7" name="Google Shape;57;p1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71" name="Shape 71"/>
        <p:cNvGrpSpPr/>
        <p:nvPr/>
      </p:nvGrpSpPr>
      <p:grpSpPr>
        <a:xfrm>
          <a:off x="0" y="0"/>
          <a:ext cx="0" cy="0"/>
          <a:chOff x="0" y="0"/>
          <a:chExt cx="0" cy="0"/>
        </a:xfrm>
      </p:grpSpPr>
      <p:sp>
        <p:nvSpPr>
          <p:cNvPr id="72" name="Google Shape;72;p13"/>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73" name="Google Shape;73;p13"/>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75" name="Shape 75"/>
        <p:cNvGrpSpPr/>
        <p:nvPr/>
      </p:nvGrpSpPr>
      <p:grpSpPr>
        <a:xfrm>
          <a:off x="0" y="0"/>
          <a:ext cx="0" cy="0"/>
          <a:chOff x="0" y="0"/>
          <a:chExt cx="0" cy="0"/>
        </a:xfrm>
      </p:grpSpPr>
      <p:sp>
        <p:nvSpPr>
          <p:cNvPr id="76" name="Google Shape;76;p14"/>
          <p:cNvSpPr txBox="1"/>
          <p:nvPr>
            <p:ph type="title"/>
          </p:nvPr>
        </p:nvSpPr>
        <p:spPr>
          <a:xfrm>
            <a:off x="1812726" y="1079647"/>
            <a:ext cx="55185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7" name="Google Shape;77;p14"/>
          <p:cNvSpPr txBox="1"/>
          <p:nvPr>
            <p:ph idx="1" type="body"/>
          </p:nvPr>
        </p:nvSpPr>
        <p:spPr>
          <a:xfrm>
            <a:off x="1812726" y="2874514"/>
            <a:ext cx="55185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8" name="Google Shape;78;p14"/>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descr="影像" id="79" name="Google Shape;79;p14"/>
          <p:cNvSpPr/>
          <p:nvPr/>
        </p:nvSpPr>
        <p:spPr>
          <a:xfrm>
            <a:off x="6438263" y="131823"/>
            <a:ext cx="2715223" cy="13560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影像" id="80" name="Google Shape;80;p14"/>
          <p:cNvSpPr/>
          <p:nvPr/>
        </p:nvSpPr>
        <p:spPr>
          <a:xfrm>
            <a:off x="-41394" y="531591"/>
            <a:ext cx="1998515" cy="95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影像" id="81" name="Google Shape;81;p14"/>
          <p:cNvSpPr/>
          <p:nvPr/>
        </p:nvSpPr>
        <p:spPr>
          <a:xfrm>
            <a:off x="133305" y="106283"/>
            <a:ext cx="1787485" cy="23611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影像" id="82" name="Google Shape;82;p14"/>
          <p:cNvSpPr/>
          <p:nvPr/>
        </p:nvSpPr>
        <p:spPr>
          <a:xfrm>
            <a:off x="5892910" y="1022686"/>
            <a:ext cx="406181" cy="2501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type="tx">
  <p:cSld name="TITLE_AND_BODY">
    <p:spTree>
      <p:nvGrpSpPr>
        <p:cNvPr id="84" name="Shape 84"/>
        <p:cNvGrpSpPr/>
        <p:nvPr/>
      </p:nvGrpSpPr>
      <p:grpSpPr>
        <a:xfrm>
          <a:off x="0" y="0"/>
          <a:ext cx="0" cy="0"/>
          <a:chOff x="0" y="0"/>
          <a:chExt cx="0" cy="0"/>
        </a:xfrm>
      </p:grpSpPr>
      <p:sp>
        <p:nvSpPr>
          <p:cNvPr id="85" name="Google Shape;85;p15"/>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t>
            </a:r>
            <a:r>
              <a:rPr b="0" i="0" lang="en-US" sz="800" u="none" cap="none" strike="noStrike">
                <a:solidFill>
                  <a:srgbClr val="000000"/>
                </a:solidFill>
                <a:latin typeface="Arial"/>
                <a:ea typeface="Arial"/>
                <a:cs typeface="Arial"/>
                <a:sym typeface="Arial"/>
              </a:rPr>
              <a:t> </a:t>
            </a:r>
            <a:r>
              <a:rPr b="0" i="0" lang="en-US"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86" name="Google Shape;86;p15"/>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sp>
        <p:nvSpPr>
          <p:cNvPr descr="影像" id="87" name="Google Shape;87;p15"/>
          <p:cNvSpPr/>
          <p:nvPr/>
        </p:nvSpPr>
        <p:spPr>
          <a:xfrm>
            <a:off x="2583634" y="852711"/>
            <a:ext cx="3976664" cy="34380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89" name="Shape 89"/>
        <p:cNvGrpSpPr/>
        <p:nvPr/>
      </p:nvGrpSpPr>
      <p:grpSpPr>
        <a:xfrm>
          <a:off x="0" y="0"/>
          <a:ext cx="0" cy="0"/>
          <a:chOff x="0" y="0"/>
          <a:chExt cx="0" cy="0"/>
        </a:xfrm>
      </p:grpSpPr>
      <p:sp>
        <p:nvSpPr>
          <p:cNvPr id="90" name="Google Shape;90;p16"/>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91" name="Google Shape;91;p16"/>
          <p:cNvGrpSpPr/>
          <p:nvPr/>
        </p:nvGrpSpPr>
        <p:grpSpPr>
          <a:xfrm>
            <a:off x="1075372" y="2889512"/>
            <a:ext cx="6521640" cy="17325"/>
            <a:chOff x="0" y="0"/>
            <a:chExt cx="17391040" cy="46200"/>
          </a:xfrm>
        </p:grpSpPr>
        <p:sp>
          <p:nvSpPr>
            <p:cNvPr id="92" name="Google Shape;92;p16"/>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3" name="Google Shape;93;p16"/>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4" name="Google Shape;94;p16"/>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95" name="Google Shape;95;p16"/>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96" name="Google Shape;96;p16"/>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98" name="Shape 98"/>
        <p:cNvGrpSpPr/>
        <p:nvPr/>
      </p:nvGrpSpPr>
      <p:grpSpPr>
        <a:xfrm>
          <a:off x="0" y="0"/>
          <a:ext cx="0" cy="0"/>
          <a:chOff x="0" y="0"/>
          <a:chExt cx="0" cy="0"/>
        </a:xfrm>
      </p:grpSpPr>
      <p:sp>
        <p:nvSpPr>
          <p:cNvPr id="99" name="Google Shape;99;p1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00" name="Google Shape;100;p1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101" name="Shape 101"/>
        <p:cNvGrpSpPr/>
        <p:nvPr/>
      </p:nvGrpSpPr>
      <p:grpSpPr>
        <a:xfrm>
          <a:off x="0" y="0"/>
          <a:ext cx="0" cy="0"/>
          <a:chOff x="0" y="0"/>
          <a:chExt cx="0" cy="0"/>
        </a:xfrm>
      </p:grpSpPr>
      <p:sp>
        <p:nvSpPr>
          <p:cNvPr id="102" name="Google Shape;102;p18"/>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03" name="Google Shape;103;p18"/>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104" name="Google Shape;104;p18"/>
          <p:cNvGrpSpPr/>
          <p:nvPr/>
        </p:nvGrpSpPr>
        <p:grpSpPr>
          <a:xfrm>
            <a:off x="-17450" y="5084396"/>
            <a:ext cx="9178922" cy="59063"/>
            <a:chOff x="0" y="0"/>
            <a:chExt cx="24477125" cy="157500"/>
          </a:xfrm>
        </p:grpSpPr>
        <p:sp>
          <p:nvSpPr>
            <p:cNvPr id="105" name="Google Shape;105;p18"/>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6" name="Google Shape;106;p18"/>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7" name="Google Shape;107;p18"/>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108" name="Google Shape;108;p18"/>
          <p:cNvSpPr/>
          <p:nvPr/>
        </p:nvSpPr>
        <p:spPr>
          <a:xfrm>
            <a:off x="-41394" y="4351927"/>
            <a:ext cx="1544781" cy="73918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18"/>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110" name="Google Shape;110;p18"/>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112" name="Shape 112"/>
        <p:cNvGrpSpPr/>
        <p:nvPr/>
      </p:nvGrpSpPr>
      <p:grpSpPr>
        <a:xfrm>
          <a:off x="0" y="0"/>
          <a:ext cx="0" cy="0"/>
          <a:chOff x="0" y="0"/>
          <a:chExt cx="0" cy="0"/>
        </a:xfrm>
      </p:grpSpPr>
      <p:sp>
        <p:nvSpPr>
          <p:cNvPr id="113" name="Google Shape;113;p19"/>
          <p:cNvSpPr/>
          <p:nvPr>
            <p:ph idx="2" type="pic"/>
          </p:nvPr>
        </p:nvSpPr>
        <p:spPr>
          <a:xfrm>
            <a:off x="4685854" y="334863"/>
            <a:ext cx="2812800" cy="4333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4" name="Google Shape;114;p19"/>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15" name="Google Shape;115;p19"/>
          <p:cNvSpPr txBox="1"/>
          <p:nvPr>
            <p:ph idx="1" type="body"/>
          </p:nvPr>
        </p:nvSpPr>
        <p:spPr>
          <a:xfrm>
            <a:off x="1645295" y="2491383"/>
            <a:ext cx="2812800" cy="21699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6" name="Google Shape;116;p19"/>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117" name="Shape 117"/>
        <p:cNvGrpSpPr/>
        <p:nvPr/>
      </p:nvGrpSpPr>
      <p:grpSpPr>
        <a:xfrm>
          <a:off x="0" y="0"/>
          <a:ext cx="0" cy="0"/>
          <a:chOff x="0" y="0"/>
          <a:chExt cx="0" cy="0"/>
        </a:xfrm>
      </p:grpSpPr>
      <p:sp>
        <p:nvSpPr>
          <p:cNvPr id="118" name="Google Shape;118;p20"/>
          <p:cNvSpPr/>
          <p:nvPr>
            <p:ph idx="2" type="pic"/>
          </p:nvPr>
        </p:nvSpPr>
        <p:spPr>
          <a:xfrm>
            <a:off x="2000250" y="354955"/>
            <a:ext cx="5143500" cy="311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9" name="Google Shape;119;p20"/>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20" name="Google Shape;120;p20"/>
          <p:cNvSpPr txBox="1"/>
          <p:nvPr>
            <p:ph idx="1" type="body"/>
          </p:nvPr>
        </p:nvSpPr>
        <p:spPr>
          <a:xfrm>
            <a:off x="1812726" y="4299644"/>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1" name="Google Shape;121;p20"/>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122" name="Shape 122"/>
        <p:cNvGrpSpPr/>
        <p:nvPr/>
      </p:nvGrpSpPr>
      <p:grpSpPr>
        <a:xfrm>
          <a:off x="0" y="0"/>
          <a:ext cx="0" cy="0"/>
          <a:chOff x="0" y="0"/>
          <a:chExt cx="0" cy="0"/>
        </a:xfrm>
      </p:grpSpPr>
      <p:sp>
        <p:nvSpPr>
          <p:cNvPr id="123" name="Google Shape;123;p21"/>
          <p:cNvSpPr/>
          <p:nvPr>
            <p:ph idx="2" type="pic"/>
          </p:nvPr>
        </p:nvSpPr>
        <p:spPr>
          <a:xfrm>
            <a:off x="4685854" y="1366242"/>
            <a:ext cx="2812800" cy="3315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4" name="Google Shape;124;p21"/>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25" name="Google Shape;125;p21"/>
          <p:cNvSpPr txBox="1"/>
          <p:nvPr>
            <p:ph idx="1" type="body"/>
          </p:nvPr>
        </p:nvSpPr>
        <p:spPr>
          <a:xfrm>
            <a:off x="1645295" y="1366242"/>
            <a:ext cx="2812800" cy="3315300"/>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6" name="Google Shape;126;p21"/>
          <p:cNvSpPr txBox="1"/>
          <p:nvPr>
            <p:ph idx="12" type="sldNum"/>
          </p:nvPr>
        </p:nvSpPr>
        <p:spPr>
          <a:xfrm>
            <a:off x="4482789" y="4902398"/>
            <a:ext cx="174900" cy="1773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nvSpPr>
        <p:spPr>
          <a:xfrm>
            <a:off x="2192025" y="813500"/>
            <a:ext cx="5226600" cy="2501100"/>
          </a:xfrm>
          <a:prstGeom prst="rect">
            <a:avLst/>
          </a:prstGeom>
          <a:noFill/>
          <a:ln>
            <a:noFill/>
          </a:ln>
        </p:spPr>
        <p:txBody>
          <a:bodyPr anchorCtr="0" anchor="ctr" bIns="91425" lIns="91425" spcFirstLastPara="1" rIns="91425" wrap="square" tIns="91425">
            <a:noAutofit/>
          </a:bodyPr>
          <a:lstStyle/>
          <a:p>
            <a:pPr indent="784860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1800"/>
              <a:buFont typeface="Arial"/>
              <a:buNone/>
            </a:pPr>
            <a:r>
              <a:rPr b="0" i="0" lang="en-US" sz="1800" u="none" cap="none" strike="noStrike">
                <a:solidFill>
                  <a:srgbClr val="1A1A1A"/>
                </a:solidFill>
                <a:latin typeface="Arial"/>
                <a:ea typeface="Arial"/>
                <a:cs typeface="Arial"/>
                <a:sym typeface="Arial"/>
              </a:rPr>
              <a:t>「版權聲明頁」</a:t>
            </a:r>
            <a:endParaRPr b="0"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1300" u="none" cap="none" strike="noStrike">
              <a:solidFill>
                <a:srgbClr val="1A1A1A"/>
              </a:solidFill>
              <a:latin typeface="Arial"/>
              <a:ea typeface="Arial"/>
              <a:cs typeface="Arial"/>
              <a:sym typeface="Arial"/>
            </a:endParaRPr>
          </a:p>
        </p:txBody>
      </p:sp>
      <p:sp>
        <p:nvSpPr>
          <p:cNvPr id="21" name="Google Shape;21;p3"/>
          <p:cNvSpPr txBox="1"/>
          <p:nvPr/>
        </p:nvSpPr>
        <p:spPr>
          <a:xfrm>
            <a:off x="4047325" y="4337825"/>
            <a:ext cx="13314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台灣人工智慧學校</a:t>
            </a:r>
            <a:endParaRPr b="0" i="0" sz="1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127" name="Shape 127"/>
        <p:cNvGrpSpPr/>
        <p:nvPr/>
      </p:nvGrpSpPr>
      <p:grpSpPr>
        <a:xfrm>
          <a:off x="0" y="0"/>
          <a:ext cx="0" cy="0"/>
          <a:chOff x="0" y="0"/>
          <a:chExt cx="0" cy="0"/>
        </a:xfrm>
      </p:grpSpPr>
      <p:sp>
        <p:nvSpPr>
          <p:cNvPr id="128" name="Google Shape;128;p22"/>
          <p:cNvSpPr/>
          <p:nvPr>
            <p:ph idx="2" type="pic"/>
          </p:nvPr>
        </p:nvSpPr>
        <p:spPr>
          <a:xfrm>
            <a:off x="4685854" y="2685604"/>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9" name="Google Shape;129;p22"/>
          <p:cNvSpPr/>
          <p:nvPr>
            <p:ph idx="3" type="pic"/>
          </p:nvPr>
        </p:nvSpPr>
        <p:spPr>
          <a:xfrm>
            <a:off x="4685854" y="468808"/>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30" name="Google Shape;130;p22"/>
          <p:cNvSpPr/>
          <p:nvPr>
            <p:ph idx="4" type="pic"/>
          </p:nvPr>
        </p:nvSpPr>
        <p:spPr>
          <a:xfrm>
            <a:off x="1645295" y="468808"/>
            <a:ext cx="2812800" cy="420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31" name="Google Shape;131;p2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132" name="Shape 132"/>
        <p:cNvGrpSpPr/>
        <p:nvPr/>
      </p:nvGrpSpPr>
      <p:grpSpPr>
        <a:xfrm>
          <a:off x="0" y="0"/>
          <a:ext cx="0" cy="0"/>
          <a:chOff x="0" y="0"/>
          <a:chExt cx="0" cy="0"/>
        </a:xfrm>
      </p:grpSpPr>
      <p:sp>
        <p:nvSpPr>
          <p:cNvPr id="133" name="Google Shape;133;p23"/>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34" name="Google Shape;134;p2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135" name="Shape 135"/>
        <p:cNvGrpSpPr/>
        <p:nvPr/>
      </p:nvGrpSpPr>
      <p:grpSpPr>
        <a:xfrm>
          <a:off x="0" y="0"/>
          <a:ext cx="0" cy="0"/>
          <a:chOff x="0" y="0"/>
          <a:chExt cx="0" cy="0"/>
        </a:xfrm>
      </p:grpSpPr>
      <p:sp>
        <p:nvSpPr>
          <p:cNvPr id="136" name="Google Shape;136;p2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_POINT" showMasterSp="0">
  <p:cSld name="MAIN_POINT">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1042350" y="2987200"/>
            <a:ext cx="6568500" cy="1621800"/>
          </a:xfrm>
          <a:prstGeom prst="rect">
            <a:avLst/>
          </a:prstGeom>
          <a:noFill/>
          <a:ln>
            <a:noFill/>
          </a:ln>
        </p:spPr>
        <p:txBody>
          <a:bodyPr anchorCtr="0" anchor="t" bIns="91400" lIns="91400" spcFirstLastPara="1" rIns="91400" wrap="square" tIns="91400">
            <a:noAutofit/>
          </a:bodyPr>
          <a:lstStyle>
            <a:lvl1pPr lvl="0" algn="l">
              <a:lnSpc>
                <a:spcPct val="100000"/>
              </a:lnSpc>
              <a:spcBef>
                <a:spcPts val="0"/>
              </a:spcBef>
              <a:spcAft>
                <a:spcPts val="0"/>
              </a:spcAft>
              <a:buClr>
                <a:srgbClr val="56BADC"/>
              </a:buClr>
              <a:buSzPts val="4800"/>
              <a:buFont typeface="Arial"/>
              <a:buNone/>
              <a:defRPr sz="4800">
                <a:solidFill>
                  <a:srgbClr val="56BADC"/>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46" name="Google Shape;146;p26"/>
          <p:cNvSpPr txBox="1"/>
          <p:nvPr>
            <p:ph idx="1" type="body"/>
          </p:nvPr>
        </p:nvSpPr>
        <p:spPr>
          <a:xfrm>
            <a:off x="1104200" y="2045699"/>
            <a:ext cx="6043500" cy="783900"/>
          </a:xfrm>
          <a:prstGeom prst="rect">
            <a:avLst/>
          </a:prstGeom>
          <a:noFill/>
          <a:ln>
            <a:noFill/>
          </a:ln>
        </p:spPr>
        <p:txBody>
          <a:bodyPr anchorCtr="0" anchor="b" bIns="91400" lIns="91400" spcFirstLastPara="1" rIns="91400" wrap="square" tIns="91400">
            <a:noAutofit/>
          </a:bodyPr>
          <a:lstStyle>
            <a:lvl1pPr indent="-228600" lvl="0" marL="457200" algn="l">
              <a:lnSpc>
                <a:spcPct val="100000"/>
              </a:lnSpc>
              <a:spcBef>
                <a:spcPts val="0"/>
              </a:spcBef>
              <a:spcAft>
                <a:spcPts val="0"/>
              </a:spcAft>
              <a:buClr>
                <a:srgbClr val="585858"/>
              </a:buClr>
              <a:buSzPts val="1000"/>
              <a:buFont typeface="Arial"/>
              <a:buNone/>
              <a:defRPr b="1" sz="1000"/>
            </a:lvl1pPr>
            <a:lvl2pPr indent="-228600" lvl="1" marL="914400" algn="l">
              <a:lnSpc>
                <a:spcPct val="100000"/>
              </a:lnSpc>
              <a:spcBef>
                <a:spcPts val="0"/>
              </a:spcBef>
              <a:spcAft>
                <a:spcPts val="0"/>
              </a:spcAft>
              <a:buClr>
                <a:srgbClr val="585858"/>
              </a:buClr>
              <a:buSzPts val="1000"/>
              <a:buFont typeface="Arial"/>
              <a:buNone/>
              <a:defRPr b="1" sz="1000"/>
            </a:lvl2pPr>
            <a:lvl3pPr indent="-228600" lvl="2" marL="1371600" algn="l">
              <a:lnSpc>
                <a:spcPct val="100000"/>
              </a:lnSpc>
              <a:spcBef>
                <a:spcPts val="0"/>
              </a:spcBef>
              <a:spcAft>
                <a:spcPts val="0"/>
              </a:spcAft>
              <a:buClr>
                <a:srgbClr val="585858"/>
              </a:buClr>
              <a:buSzPts val="1000"/>
              <a:buFont typeface="Arial"/>
              <a:buNone/>
              <a:defRPr b="1" sz="1000"/>
            </a:lvl3pPr>
            <a:lvl4pPr indent="-228600" lvl="3" marL="1828800" algn="l">
              <a:lnSpc>
                <a:spcPct val="100000"/>
              </a:lnSpc>
              <a:spcBef>
                <a:spcPts val="0"/>
              </a:spcBef>
              <a:spcAft>
                <a:spcPts val="0"/>
              </a:spcAft>
              <a:buClr>
                <a:srgbClr val="585858"/>
              </a:buClr>
              <a:buSzPts val="1000"/>
              <a:buFont typeface="Arial"/>
              <a:buNone/>
              <a:defRPr b="1" sz="1000"/>
            </a:lvl4pPr>
            <a:lvl5pPr indent="-228600" lvl="4" marL="2286000" algn="l">
              <a:lnSpc>
                <a:spcPct val="100000"/>
              </a:lnSpc>
              <a:spcBef>
                <a:spcPts val="0"/>
              </a:spcBef>
              <a:spcAft>
                <a:spcPts val="0"/>
              </a:spcAft>
              <a:buClr>
                <a:srgbClr val="585858"/>
              </a:buClr>
              <a:buSzPts val="1000"/>
              <a:buFont typeface="Arial"/>
              <a:buNone/>
              <a:defRPr b="1" sz="1000"/>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147" name="Google Shape;147;p26"/>
          <p:cNvSpPr txBox="1"/>
          <p:nvPr>
            <p:ph idx="12" type="sldNum"/>
          </p:nvPr>
        </p:nvSpPr>
        <p:spPr>
          <a:xfrm>
            <a:off x="8685534" y="4563400"/>
            <a:ext cx="434400" cy="392400"/>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b="0" sz="800">
              <a:latin typeface="Helvetica Neue Light"/>
              <a:ea typeface="Helvetica Neue Light"/>
              <a:cs typeface="Helvetica Neue Light"/>
              <a:sym typeface="Helvetica Neue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showMasterSp="0" type="title">
  <p:cSld name="TITLE">
    <p:spTree>
      <p:nvGrpSpPr>
        <p:cNvPr id="148" name="Shape 148"/>
        <p:cNvGrpSpPr/>
        <p:nvPr/>
      </p:nvGrpSpPr>
      <p:grpSpPr>
        <a:xfrm>
          <a:off x="0" y="0"/>
          <a:ext cx="0" cy="0"/>
          <a:chOff x="0" y="0"/>
          <a:chExt cx="0" cy="0"/>
        </a:xfrm>
      </p:grpSpPr>
      <p:sp>
        <p:nvSpPr>
          <p:cNvPr id="149" name="Google Shape;149;p27"/>
          <p:cNvSpPr txBox="1"/>
          <p:nvPr>
            <p:ph type="title"/>
          </p:nvPr>
        </p:nvSpPr>
        <p:spPr>
          <a:xfrm>
            <a:off x="1812725" y="1079646"/>
            <a:ext cx="5518500" cy="1741200"/>
          </a:xfrm>
          <a:prstGeom prst="rect">
            <a:avLst/>
          </a:prstGeom>
          <a:noFill/>
          <a:ln>
            <a:noFill/>
          </a:ln>
        </p:spPr>
        <p:txBody>
          <a:bodyPr anchorCtr="0" anchor="b" bIns="26775" lIns="26775" spcFirstLastPara="1" rIns="26775" wrap="square" tIns="26775">
            <a:noAutofit/>
          </a:bodyPr>
          <a:lstStyle>
            <a:lvl1pPr lvl="0" algn="ctr">
              <a:lnSpc>
                <a:spcPct val="100000"/>
              </a:lnSpc>
              <a:spcBef>
                <a:spcPts val="0"/>
              </a:spcBef>
              <a:spcAft>
                <a:spcPts val="0"/>
              </a:spcAft>
              <a:buClr>
                <a:srgbClr val="1A1A1A"/>
              </a:buClr>
              <a:buSzPts val="4200"/>
              <a:buFont typeface="Arial"/>
              <a:buNone/>
              <a:defRPr sz="4200">
                <a:solidFill>
                  <a:srgbClr val="1A1A1A"/>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50" name="Google Shape;150;p27"/>
          <p:cNvSpPr/>
          <p:nvPr/>
        </p:nvSpPr>
        <p:spPr>
          <a:xfrm>
            <a:off x="-64368" y="-31181"/>
            <a:ext cx="9272700" cy="1519200"/>
          </a:xfrm>
          <a:prstGeom prst="rect">
            <a:avLst/>
          </a:prstGeom>
          <a:solidFill>
            <a:srgbClr val="56BAD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Google Shape;13;p2" id="151" name="Google Shape;151;p27"/>
          <p:cNvPicPr preferRelativeResize="0"/>
          <p:nvPr/>
        </p:nvPicPr>
        <p:blipFill rotWithShape="1">
          <a:blip r:embed="rId2">
            <a:alphaModFix/>
          </a:blip>
          <a:srcRect b="31510" l="0" r="0" t="0"/>
          <a:stretch/>
        </p:blipFill>
        <p:spPr>
          <a:xfrm>
            <a:off x="6438262" y="131823"/>
            <a:ext cx="2715223" cy="1356081"/>
          </a:xfrm>
          <a:prstGeom prst="rect">
            <a:avLst/>
          </a:prstGeom>
          <a:noFill/>
          <a:ln>
            <a:noFill/>
          </a:ln>
        </p:spPr>
      </p:pic>
      <p:pic>
        <p:nvPicPr>
          <p:cNvPr descr="Google Shape;14;p2" id="152" name="Google Shape;152;p27"/>
          <p:cNvPicPr preferRelativeResize="0"/>
          <p:nvPr/>
        </p:nvPicPr>
        <p:blipFill rotWithShape="1">
          <a:blip r:embed="rId3">
            <a:alphaModFix/>
          </a:blip>
          <a:srcRect b="0" l="0" r="0" t="0"/>
          <a:stretch/>
        </p:blipFill>
        <p:spPr>
          <a:xfrm>
            <a:off x="-41395" y="531591"/>
            <a:ext cx="1998517" cy="956300"/>
          </a:xfrm>
          <a:prstGeom prst="rect">
            <a:avLst/>
          </a:prstGeom>
          <a:noFill/>
          <a:ln>
            <a:noFill/>
          </a:ln>
        </p:spPr>
      </p:pic>
      <p:pic>
        <p:nvPicPr>
          <p:cNvPr descr="Google Shape;15;p2" id="153" name="Google Shape;153;p27"/>
          <p:cNvPicPr preferRelativeResize="0"/>
          <p:nvPr/>
        </p:nvPicPr>
        <p:blipFill rotWithShape="1">
          <a:blip r:embed="rId4">
            <a:alphaModFix/>
          </a:blip>
          <a:srcRect b="0" l="0" r="0" t="0"/>
          <a:stretch/>
        </p:blipFill>
        <p:spPr>
          <a:xfrm>
            <a:off x="133305" y="106282"/>
            <a:ext cx="1787486" cy="236119"/>
          </a:xfrm>
          <a:prstGeom prst="rect">
            <a:avLst/>
          </a:prstGeom>
          <a:noFill/>
          <a:ln>
            <a:noFill/>
          </a:ln>
        </p:spPr>
      </p:pic>
      <p:pic>
        <p:nvPicPr>
          <p:cNvPr descr="Google Shape;16;p2" id="154" name="Google Shape;154;p27"/>
          <p:cNvPicPr preferRelativeResize="0"/>
          <p:nvPr/>
        </p:nvPicPr>
        <p:blipFill rotWithShape="1">
          <a:blip r:embed="rId5">
            <a:alphaModFix/>
          </a:blip>
          <a:srcRect b="0" l="0" r="0" t="0"/>
          <a:stretch/>
        </p:blipFill>
        <p:spPr>
          <a:xfrm>
            <a:off x="5892910" y="1022686"/>
            <a:ext cx="406182" cy="250154"/>
          </a:xfrm>
          <a:prstGeom prst="rect">
            <a:avLst/>
          </a:prstGeom>
          <a:noFill/>
          <a:ln>
            <a:noFill/>
          </a:ln>
        </p:spPr>
      </p:pic>
      <p:sp>
        <p:nvSpPr>
          <p:cNvPr id="155" name="Google Shape;155;p27"/>
          <p:cNvSpPr txBox="1"/>
          <p:nvPr>
            <p:ph idx="12" type="sldNum"/>
          </p:nvPr>
        </p:nvSpPr>
        <p:spPr>
          <a:xfrm>
            <a:off x="8722424" y="4711898"/>
            <a:ext cx="179100" cy="1776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type="tx">
  <p:cSld name="TITLE_AND_BODY">
    <p:spTree>
      <p:nvGrpSpPr>
        <p:cNvPr id="156" name="Shape 156"/>
        <p:cNvGrpSpPr/>
        <p:nvPr/>
      </p:nvGrpSpPr>
      <p:grpSpPr>
        <a:xfrm>
          <a:off x="0" y="0"/>
          <a:ext cx="0" cy="0"/>
          <a:chOff x="0" y="0"/>
          <a:chExt cx="0" cy="0"/>
        </a:xfrm>
      </p:grpSpPr>
      <p:sp>
        <p:nvSpPr>
          <p:cNvPr id="157" name="Google Shape;157;p28"/>
          <p:cNvSpPr txBox="1"/>
          <p:nvPr>
            <p:ph idx="12" type="sldNum"/>
          </p:nvPr>
        </p:nvSpPr>
        <p:spPr>
          <a:xfrm>
            <a:off x="4480624" y="4902398"/>
            <a:ext cx="179100" cy="1776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158" name="Shape 158"/>
        <p:cNvGrpSpPr/>
        <p:nvPr/>
      </p:nvGrpSpPr>
      <p:grpSpPr>
        <a:xfrm>
          <a:off x="0" y="0"/>
          <a:ext cx="0" cy="0"/>
          <a:chOff x="0" y="0"/>
          <a:chExt cx="0" cy="0"/>
        </a:xfrm>
      </p:grpSpPr>
      <p:sp>
        <p:nvSpPr>
          <p:cNvPr id="159" name="Google Shape;159;p29"/>
          <p:cNvSpPr txBox="1"/>
          <p:nvPr>
            <p:ph idx="1" type="body"/>
          </p:nvPr>
        </p:nvSpPr>
        <p:spPr>
          <a:xfrm>
            <a:off x="1645294" y="669725"/>
            <a:ext cx="5853300" cy="3804000"/>
          </a:xfrm>
          <a:prstGeom prst="rect">
            <a:avLst/>
          </a:prstGeom>
          <a:noFill/>
          <a:ln>
            <a:noFill/>
          </a:ln>
        </p:spPr>
        <p:txBody>
          <a:bodyPr anchorCtr="0" anchor="ctr" bIns="26775" lIns="26775" spcFirstLastPara="1" rIns="26775" wrap="square" tIns="26775">
            <a:noAutofit/>
          </a:bodyPr>
          <a:lstStyle>
            <a:lvl1pPr indent="-336550" lvl="0" marL="4572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1pPr>
            <a:lvl2pPr indent="-336550" lvl="1" marL="9144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2pPr>
            <a:lvl3pPr indent="-336550" lvl="2" marL="13716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3pPr>
            <a:lvl4pPr indent="-336550" lvl="3" marL="18288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4pPr>
            <a:lvl5pPr indent="-336550" lvl="4" marL="22860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pic>
        <p:nvPicPr>
          <p:cNvPr descr="Google Shape;141;p28" id="160" name="Google Shape;160;p29"/>
          <p:cNvPicPr preferRelativeResize="0"/>
          <p:nvPr/>
        </p:nvPicPr>
        <p:blipFill rotWithShape="1">
          <a:blip r:embed="rId2">
            <a:alphaModFix/>
          </a:blip>
          <a:srcRect b="0" l="0" r="0" t="0"/>
          <a:stretch/>
        </p:blipFill>
        <p:spPr>
          <a:xfrm>
            <a:off x="7533733" y="4831015"/>
            <a:ext cx="1487426" cy="280776"/>
          </a:xfrm>
          <a:prstGeom prst="rect">
            <a:avLst/>
          </a:prstGeom>
          <a:noFill/>
          <a:ln>
            <a:noFill/>
          </a:ln>
        </p:spPr>
      </p:pic>
      <p:sp>
        <p:nvSpPr>
          <p:cNvPr id="161" name="Google Shape;161;p29"/>
          <p:cNvSpPr txBox="1"/>
          <p:nvPr>
            <p:ph idx="12" type="sldNum"/>
          </p:nvPr>
        </p:nvSpPr>
        <p:spPr>
          <a:xfrm>
            <a:off x="8725557" y="4572925"/>
            <a:ext cx="278100" cy="2766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b="0" sz="800">
              <a:latin typeface="Helvetica Neue Light"/>
              <a:ea typeface="Helvetica Neue Light"/>
              <a:cs typeface="Helvetica Neue Light"/>
              <a:sym typeface="Helvetica Neue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showMasterSp="0">
  <p:cSld name="大標題 - 上方">
    <p:spTree>
      <p:nvGrpSpPr>
        <p:cNvPr id="162" name="Shape 162"/>
        <p:cNvGrpSpPr/>
        <p:nvPr/>
      </p:nvGrpSpPr>
      <p:grpSpPr>
        <a:xfrm>
          <a:off x="0" y="0"/>
          <a:ext cx="0" cy="0"/>
          <a:chOff x="0" y="0"/>
          <a:chExt cx="0" cy="0"/>
        </a:xfrm>
      </p:grpSpPr>
      <p:grpSp>
        <p:nvGrpSpPr>
          <p:cNvPr id="163" name="Google Shape;163;p30"/>
          <p:cNvGrpSpPr/>
          <p:nvPr/>
        </p:nvGrpSpPr>
        <p:grpSpPr>
          <a:xfrm>
            <a:off x="-17452" y="5084394"/>
            <a:ext cx="9178960" cy="59100"/>
            <a:chOff x="-1" y="-1"/>
            <a:chExt cx="9178960" cy="59100"/>
          </a:xfrm>
        </p:grpSpPr>
        <p:sp>
          <p:nvSpPr>
            <p:cNvPr id="164" name="Google Shape;164;p30"/>
            <p:cNvSpPr/>
            <p:nvPr/>
          </p:nvSpPr>
          <p:spPr>
            <a:xfrm>
              <a:off x="-1" y="-1"/>
              <a:ext cx="2761200" cy="59100"/>
            </a:xfrm>
            <a:prstGeom prst="rect">
              <a:avLst/>
            </a:prstGeom>
            <a:solidFill>
              <a:srgbClr val="D6696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5" name="Google Shape;165;p30"/>
            <p:cNvSpPr/>
            <p:nvPr/>
          </p:nvSpPr>
          <p:spPr>
            <a:xfrm>
              <a:off x="2746764" y="-1"/>
              <a:ext cx="3685500" cy="59100"/>
            </a:xfrm>
            <a:prstGeom prst="rect">
              <a:avLst/>
            </a:prstGeom>
            <a:solidFill>
              <a:srgbClr val="EFBA5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66" name="Google Shape;166;p30"/>
            <p:cNvSpPr/>
            <p:nvPr/>
          </p:nvSpPr>
          <p:spPr>
            <a:xfrm>
              <a:off x="6418059" y="-1"/>
              <a:ext cx="2760900" cy="59100"/>
            </a:xfrm>
            <a:prstGeom prst="rect">
              <a:avLst/>
            </a:prstGeom>
            <a:solidFill>
              <a:srgbClr val="3068A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Google Shape;97;p19" id="167" name="Google Shape;167;p30"/>
          <p:cNvPicPr preferRelativeResize="0"/>
          <p:nvPr/>
        </p:nvPicPr>
        <p:blipFill rotWithShape="1">
          <a:blip r:embed="rId2">
            <a:alphaModFix/>
          </a:blip>
          <a:srcRect b="0" l="0" r="0" t="0"/>
          <a:stretch/>
        </p:blipFill>
        <p:spPr>
          <a:xfrm>
            <a:off x="-41395" y="4351926"/>
            <a:ext cx="1544781" cy="739187"/>
          </a:xfrm>
          <a:prstGeom prst="rect">
            <a:avLst/>
          </a:prstGeom>
          <a:noFill/>
          <a:ln>
            <a:noFill/>
          </a:ln>
        </p:spPr>
      </p:pic>
      <p:cxnSp>
        <p:nvCxnSpPr>
          <p:cNvPr id="168" name="Google Shape;168;p30"/>
          <p:cNvCxnSpPr/>
          <p:nvPr/>
        </p:nvCxnSpPr>
        <p:spPr>
          <a:xfrm>
            <a:off x="450855" y="754224"/>
            <a:ext cx="8182500" cy="0"/>
          </a:xfrm>
          <a:prstGeom prst="straightConnector1">
            <a:avLst/>
          </a:prstGeom>
          <a:noFill/>
          <a:ln cap="flat" cmpd="sng" w="25400">
            <a:solidFill>
              <a:srgbClr val="262627"/>
            </a:solidFill>
            <a:prstDash val="solid"/>
            <a:miter lim="400000"/>
            <a:headEnd len="sm" w="sm" type="none"/>
            <a:tailEnd len="med" w="med" type="oval"/>
          </a:ln>
        </p:spPr>
      </p:cxnSp>
      <p:pic>
        <p:nvPicPr>
          <p:cNvPr descr="Google Shape;99;p19" id="169" name="Google Shape;169;p30"/>
          <p:cNvPicPr preferRelativeResize="0"/>
          <p:nvPr/>
        </p:nvPicPr>
        <p:blipFill rotWithShape="1">
          <a:blip r:embed="rId3">
            <a:alphaModFix amt="18340"/>
          </a:blip>
          <a:srcRect b="0" l="0" r="0" t="0"/>
          <a:stretch/>
        </p:blipFill>
        <p:spPr>
          <a:xfrm>
            <a:off x="7631259" y="4869420"/>
            <a:ext cx="1461636" cy="193075"/>
          </a:xfrm>
          <a:prstGeom prst="rect">
            <a:avLst/>
          </a:prstGeom>
          <a:noFill/>
          <a:ln>
            <a:noFill/>
          </a:ln>
        </p:spPr>
      </p:pic>
      <p:sp>
        <p:nvSpPr>
          <p:cNvPr id="170" name="Google Shape;170;p3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algn="l">
              <a:lnSpc>
                <a:spcPct val="100000"/>
              </a:lnSpc>
              <a:spcBef>
                <a:spcPts val="0"/>
              </a:spcBef>
              <a:spcAft>
                <a:spcPts val="0"/>
              </a:spcAft>
              <a:buClr>
                <a:srgbClr val="1A1A1A"/>
              </a:buClr>
              <a:buSzPts val="2600"/>
              <a:buFont typeface="Arial"/>
              <a:buNone/>
              <a:defRPr sz="2600">
                <a:solidFill>
                  <a:srgbClr val="1A1A1A"/>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71" name="Google Shape;171;p30"/>
          <p:cNvSpPr txBox="1"/>
          <p:nvPr>
            <p:ph idx="12" type="sldNum"/>
          </p:nvPr>
        </p:nvSpPr>
        <p:spPr>
          <a:xfrm>
            <a:off x="8801757" y="4570895"/>
            <a:ext cx="278100" cy="2766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b="0" sz="800">
              <a:latin typeface="Helvetica Neue Light"/>
              <a:ea typeface="Helvetica Neue Light"/>
              <a:cs typeface="Helvetica Neue Light"/>
              <a:sym typeface="Helvetica Neue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172" name="Shape 172"/>
        <p:cNvGrpSpPr/>
        <p:nvPr/>
      </p:nvGrpSpPr>
      <p:grpSpPr>
        <a:xfrm>
          <a:off x="0" y="0"/>
          <a:ext cx="0" cy="0"/>
          <a:chOff x="0" y="0"/>
          <a:chExt cx="0" cy="0"/>
        </a:xfrm>
      </p:grpSpPr>
      <p:sp>
        <p:nvSpPr>
          <p:cNvPr id="173" name="Google Shape;173;p31"/>
          <p:cNvSpPr txBox="1"/>
          <p:nvPr>
            <p:ph type="title"/>
          </p:nvPr>
        </p:nvSpPr>
        <p:spPr>
          <a:xfrm>
            <a:off x="1063837" y="2938203"/>
            <a:ext cx="5518500" cy="1741200"/>
          </a:xfrm>
          <a:prstGeom prst="rect">
            <a:avLst/>
          </a:prstGeom>
          <a:noFill/>
          <a:ln>
            <a:noFill/>
          </a:ln>
        </p:spPr>
        <p:txBody>
          <a:bodyPr anchorCtr="0" anchor="t" bIns="26775" lIns="26775" spcFirstLastPara="1" rIns="26775" wrap="square" tIns="26775">
            <a:noAutofit/>
          </a:bodyPr>
          <a:lstStyle>
            <a:lvl1pPr lvl="0" algn="l">
              <a:lnSpc>
                <a:spcPct val="100000"/>
              </a:lnSpc>
              <a:spcBef>
                <a:spcPts val="0"/>
              </a:spcBef>
              <a:spcAft>
                <a:spcPts val="0"/>
              </a:spcAft>
              <a:buClr>
                <a:srgbClr val="56BADC"/>
              </a:buClr>
              <a:buSzPts val="4200"/>
              <a:buFont typeface="Arial"/>
              <a:buNone/>
              <a:defRPr sz="4200">
                <a:solidFill>
                  <a:srgbClr val="56BADC"/>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grpSp>
        <p:nvGrpSpPr>
          <p:cNvPr id="174" name="Google Shape;174;p31"/>
          <p:cNvGrpSpPr/>
          <p:nvPr/>
        </p:nvGrpSpPr>
        <p:grpSpPr>
          <a:xfrm>
            <a:off x="1075371" y="2889511"/>
            <a:ext cx="6521789" cy="17402"/>
            <a:chOff x="0" y="0"/>
            <a:chExt cx="6521789" cy="17400"/>
          </a:xfrm>
        </p:grpSpPr>
        <p:sp>
          <p:nvSpPr>
            <p:cNvPr id="175" name="Google Shape;175;p31"/>
            <p:cNvSpPr/>
            <p:nvPr/>
          </p:nvSpPr>
          <p:spPr>
            <a:xfrm>
              <a:off x="0" y="0"/>
              <a:ext cx="1962000" cy="17400"/>
            </a:xfrm>
            <a:prstGeom prst="rect">
              <a:avLst/>
            </a:prstGeom>
            <a:solidFill>
              <a:srgbClr val="D6696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6" name="Google Shape;176;p31"/>
            <p:cNvSpPr/>
            <p:nvPr/>
          </p:nvSpPr>
          <p:spPr>
            <a:xfrm>
              <a:off x="1951601" y="0"/>
              <a:ext cx="2618400" cy="17400"/>
            </a:xfrm>
            <a:prstGeom prst="rect">
              <a:avLst/>
            </a:prstGeom>
            <a:solidFill>
              <a:srgbClr val="EFBA5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77" name="Google Shape;177;p31"/>
            <p:cNvSpPr/>
            <p:nvPr/>
          </p:nvSpPr>
          <p:spPr>
            <a:xfrm>
              <a:off x="4560089" y="0"/>
              <a:ext cx="1961700" cy="17400"/>
            </a:xfrm>
            <a:prstGeom prst="rect">
              <a:avLst/>
            </a:prstGeom>
            <a:solidFill>
              <a:srgbClr val="3068A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178" name="Google Shape;178;p31"/>
          <p:cNvSpPr txBox="1"/>
          <p:nvPr>
            <p:ph idx="1" type="body"/>
          </p:nvPr>
        </p:nvSpPr>
        <p:spPr>
          <a:xfrm>
            <a:off x="1120575" y="2262097"/>
            <a:ext cx="5518500" cy="596100"/>
          </a:xfrm>
          <a:prstGeom prst="rect">
            <a:avLst/>
          </a:prstGeom>
          <a:noFill/>
          <a:ln>
            <a:noFill/>
          </a:ln>
        </p:spPr>
        <p:txBody>
          <a:bodyPr anchorCtr="0" anchor="t" bIns="26775" lIns="26775" spcFirstLastPara="1" rIns="26775" wrap="square" tIns="26775">
            <a:noAutofit/>
          </a:bodyPr>
          <a:lstStyle>
            <a:lvl1pPr indent="-228600" lvl="0" marL="457200" algn="l">
              <a:lnSpc>
                <a:spcPct val="80000"/>
              </a:lnSpc>
              <a:spcBef>
                <a:spcPts val="1200"/>
              </a:spcBef>
              <a:spcAft>
                <a:spcPts val="0"/>
              </a:spcAft>
              <a:buClr>
                <a:srgbClr val="A6AAA9"/>
              </a:buClr>
              <a:buSzPts val="2500"/>
              <a:buFont typeface="Arial"/>
              <a:buNone/>
              <a:defRPr sz="2500">
                <a:solidFill>
                  <a:srgbClr val="A6AAA9"/>
                </a:solidFill>
              </a:defRPr>
            </a:lvl1pPr>
            <a:lvl2pPr indent="-228600" lvl="1" marL="914400" algn="l">
              <a:lnSpc>
                <a:spcPct val="80000"/>
              </a:lnSpc>
              <a:spcBef>
                <a:spcPts val="1200"/>
              </a:spcBef>
              <a:spcAft>
                <a:spcPts val="0"/>
              </a:spcAft>
              <a:buClr>
                <a:srgbClr val="A6AAA9"/>
              </a:buClr>
              <a:buSzPts val="2500"/>
              <a:buFont typeface="Arial"/>
              <a:buNone/>
              <a:defRPr sz="2500">
                <a:solidFill>
                  <a:srgbClr val="A6AAA9"/>
                </a:solidFill>
              </a:defRPr>
            </a:lvl2pPr>
            <a:lvl3pPr indent="-228600" lvl="2" marL="1371600" algn="l">
              <a:lnSpc>
                <a:spcPct val="80000"/>
              </a:lnSpc>
              <a:spcBef>
                <a:spcPts val="1200"/>
              </a:spcBef>
              <a:spcAft>
                <a:spcPts val="0"/>
              </a:spcAft>
              <a:buClr>
                <a:srgbClr val="A6AAA9"/>
              </a:buClr>
              <a:buSzPts val="2500"/>
              <a:buFont typeface="Arial"/>
              <a:buNone/>
              <a:defRPr sz="2500">
                <a:solidFill>
                  <a:srgbClr val="A6AAA9"/>
                </a:solidFill>
              </a:defRPr>
            </a:lvl3pPr>
            <a:lvl4pPr indent="-228600" lvl="3" marL="1828800" algn="l">
              <a:lnSpc>
                <a:spcPct val="80000"/>
              </a:lnSpc>
              <a:spcBef>
                <a:spcPts val="1200"/>
              </a:spcBef>
              <a:spcAft>
                <a:spcPts val="0"/>
              </a:spcAft>
              <a:buClr>
                <a:srgbClr val="A6AAA9"/>
              </a:buClr>
              <a:buSzPts val="2500"/>
              <a:buFont typeface="Arial"/>
              <a:buNone/>
              <a:defRPr sz="2500">
                <a:solidFill>
                  <a:srgbClr val="A6AAA9"/>
                </a:solidFill>
              </a:defRPr>
            </a:lvl4pPr>
            <a:lvl5pPr indent="-228600" lvl="4" marL="2286000" algn="l">
              <a:lnSpc>
                <a:spcPct val="80000"/>
              </a:lnSpc>
              <a:spcBef>
                <a:spcPts val="1200"/>
              </a:spcBef>
              <a:spcAft>
                <a:spcPts val="0"/>
              </a:spcAft>
              <a:buClr>
                <a:srgbClr val="A6AAA9"/>
              </a:buClr>
              <a:buSzPts val="2500"/>
              <a:buFont typeface="Arial"/>
              <a:buNone/>
              <a:defRPr sz="2500">
                <a:solidFill>
                  <a:srgbClr val="A6AAA9"/>
                </a:solidFill>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pic>
        <p:nvPicPr>
          <p:cNvPr descr="Google Shape;112;p21" id="179" name="Google Shape;179;p31"/>
          <p:cNvPicPr preferRelativeResize="0"/>
          <p:nvPr/>
        </p:nvPicPr>
        <p:blipFill rotWithShape="1">
          <a:blip r:embed="rId2">
            <a:alphaModFix amt="18340"/>
          </a:blip>
          <a:srcRect b="0" l="0" r="0" t="0"/>
          <a:stretch/>
        </p:blipFill>
        <p:spPr>
          <a:xfrm>
            <a:off x="7631259" y="4869420"/>
            <a:ext cx="1461636" cy="193075"/>
          </a:xfrm>
          <a:prstGeom prst="rect">
            <a:avLst/>
          </a:prstGeom>
          <a:noFill/>
          <a:ln>
            <a:noFill/>
          </a:ln>
        </p:spPr>
      </p:pic>
      <p:sp>
        <p:nvSpPr>
          <p:cNvPr id="180" name="Google Shape;180;p31"/>
          <p:cNvSpPr txBox="1"/>
          <p:nvPr>
            <p:ph idx="12" type="sldNum"/>
          </p:nvPr>
        </p:nvSpPr>
        <p:spPr>
          <a:xfrm>
            <a:off x="8801757" y="4599046"/>
            <a:ext cx="278100" cy="2766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b="0" sz="800">
              <a:latin typeface="Helvetica Neue Light"/>
              <a:ea typeface="Helvetica Neue Light"/>
              <a:cs typeface="Helvetica Neue Light"/>
              <a:sym typeface="Helvetica Neue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showMasterSp="0" type="titleOnly">
  <p:cSld name="TITLE_ONLY">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32"/>
          <p:cNvSpPr txBox="1"/>
          <p:nvPr>
            <p:ph type="title"/>
          </p:nvPr>
        </p:nvSpPr>
        <p:spPr>
          <a:xfrm>
            <a:off x="443650" y="113374"/>
            <a:ext cx="8143500" cy="598500"/>
          </a:xfrm>
          <a:prstGeom prst="rect">
            <a:avLst/>
          </a:prstGeom>
          <a:noFill/>
          <a:ln>
            <a:noFill/>
          </a:ln>
        </p:spPr>
        <p:txBody>
          <a:bodyPr anchorCtr="0" anchor="t" bIns="91400" lIns="91400" spcFirstLastPara="1" rIns="91400" wrap="square" tIns="91400">
            <a:noAutofit/>
          </a:bodyPr>
          <a:lstStyle>
            <a:lvl1pPr lvl="0" algn="l">
              <a:lnSpc>
                <a:spcPct val="100000"/>
              </a:lnSpc>
              <a:spcBef>
                <a:spcPts val="1000"/>
              </a:spcBef>
              <a:spcAft>
                <a:spcPts val="0"/>
              </a:spcAft>
              <a:buClr>
                <a:srgbClr val="1A1A1A"/>
              </a:buClr>
              <a:buSzPts val="2400"/>
              <a:buFont typeface="Arial"/>
              <a:buNone/>
              <a:defRPr sz="2400">
                <a:solidFill>
                  <a:srgbClr val="1A1A1A"/>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83" name="Google Shape;183;p32"/>
          <p:cNvSpPr txBox="1"/>
          <p:nvPr>
            <p:ph idx="12" type="sldNum"/>
          </p:nvPr>
        </p:nvSpPr>
        <p:spPr>
          <a:xfrm>
            <a:off x="8727554" y="4571003"/>
            <a:ext cx="414300" cy="392400"/>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1"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b="0" sz="800">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184" name="Shape 184"/>
        <p:cNvGrpSpPr/>
        <p:nvPr/>
      </p:nvGrpSpPr>
      <p:grpSpPr>
        <a:xfrm>
          <a:off x="0" y="0"/>
          <a:ext cx="0" cy="0"/>
          <a:chOff x="0" y="0"/>
          <a:chExt cx="0" cy="0"/>
        </a:xfrm>
      </p:grpSpPr>
      <p:sp>
        <p:nvSpPr>
          <p:cNvPr id="185" name="Google Shape;185;p33"/>
          <p:cNvSpPr txBox="1"/>
          <p:nvPr>
            <p:ph type="title"/>
          </p:nvPr>
        </p:nvSpPr>
        <p:spPr>
          <a:xfrm>
            <a:off x="471487" y="214313"/>
            <a:ext cx="5853300" cy="566700"/>
          </a:xfrm>
          <a:prstGeom prst="rect">
            <a:avLst/>
          </a:prstGeom>
          <a:noFill/>
          <a:ln>
            <a:noFill/>
          </a:ln>
        </p:spPr>
        <p:txBody>
          <a:bodyPr anchorCtr="0" anchor="ctr" bIns="26775" lIns="26775" spcFirstLastPara="1" rIns="26775" wrap="square" tIns="26775">
            <a:noAutofit/>
          </a:bodyPr>
          <a:lstStyle>
            <a:lvl1pPr lvl="0" algn="l">
              <a:lnSpc>
                <a:spcPct val="100000"/>
              </a:lnSpc>
              <a:spcBef>
                <a:spcPts val="0"/>
              </a:spcBef>
              <a:spcAft>
                <a:spcPts val="0"/>
              </a:spcAft>
              <a:buClr>
                <a:srgbClr val="1A1A1A"/>
              </a:buClr>
              <a:buSzPts val="2600"/>
              <a:buFont typeface="Arial"/>
              <a:buNone/>
              <a:defRPr sz="2600">
                <a:solidFill>
                  <a:srgbClr val="1A1A1A"/>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86" name="Google Shape;186;p33"/>
          <p:cNvSpPr txBox="1"/>
          <p:nvPr>
            <p:ph idx="1" type="body"/>
          </p:nvPr>
        </p:nvSpPr>
        <p:spPr>
          <a:xfrm>
            <a:off x="471545" y="914241"/>
            <a:ext cx="5853300" cy="3315000"/>
          </a:xfrm>
          <a:prstGeom prst="rect">
            <a:avLst/>
          </a:prstGeom>
          <a:noFill/>
          <a:ln>
            <a:noFill/>
          </a:ln>
        </p:spPr>
        <p:txBody>
          <a:bodyPr anchorCtr="0" anchor="t" bIns="26775" lIns="26775" spcFirstLastPara="1" rIns="26775" wrap="square" tIns="26775">
            <a:noAutofit/>
          </a:bodyPr>
          <a:lstStyle>
            <a:lvl1pPr indent="-336550" lvl="0" marL="4572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1pPr>
            <a:lvl2pPr indent="-336550" lvl="1" marL="9144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2pPr>
            <a:lvl3pPr indent="-336550" lvl="2" marL="13716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3pPr>
            <a:lvl4pPr indent="-336550" lvl="3" marL="18288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4pPr>
            <a:lvl5pPr indent="-336550" lvl="4" marL="2286000" algn="l">
              <a:lnSpc>
                <a:spcPct val="100000"/>
              </a:lnSpc>
              <a:spcBef>
                <a:spcPts val="2200"/>
              </a:spcBef>
              <a:spcAft>
                <a:spcPts val="0"/>
              </a:spcAft>
              <a:buClr>
                <a:srgbClr val="000000"/>
              </a:buClr>
              <a:buSzPts val="1700"/>
              <a:buFont typeface="Helvetica Neue"/>
              <a:buChar char="•"/>
              <a:defRPr sz="1700">
                <a:solidFill>
                  <a:srgbClr val="000000"/>
                </a:solidFill>
                <a:latin typeface="Helvetica Neue"/>
                <a:ea typeface="Helvetica Neue"/>
                <a:cs typeface="Helvetica Neue"/>
                <a:sym typeface="Helvetica Neue"/>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grpSp>
        <p:nvGrpSpPr>
          <p:cNvPr id="187" name="Google Shape;187;p33"/>
          <p:cNvGrpSpPr/>
          <p:nvPr/>
        </p:nvGrpSpPr>
        <p:grpSpPr>
          <a:xfrm>
            <a:off x="-17452" y="5084394"/>
            <a:ext cx="9178960" cy="59100"/>
            <a:chOff x="-1" y="-1"/>
            <a:chExt cx="9178960" cy="59100"/>
          </a:xfrm>
        </p:grpSpPr>
        <p:sp>
          <p:nvSpPr>
            <p:cNvPr id="188" name="Google Shape;188;p33"/>
            <p:cNvSpPr/>
            <p:nvPr/>
          </p:nvSpPr>
          <p:spPr>
            <a:xfrm>
              <a:off x="-1" y="-1"/>
              <a:ext cx="2761200" cy="59100"/>
            </a:xfrm>
            <a:prstGeom prst="rect">
              <a:avLst/>
            </a:prstGeom>
            <a:solidFill>
              <a:srgbClr val="D6696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89" name="Google Shape;189;p33"/>
            <p:cNvSpPr/>
            <p:nvPr/>
          </p:nvSpPr>
          <p:spPr>
            <a:xfrm>
              <a:off x="2746764" y="-1"/>
              <a:ext cx="3685500" cy="59100"/>
            </a:xfrm>
            <a:prstGeom prst="rect">
              <a:avLst/>
            </a:prstGeom>
            <a:solidFill>
              <a:srgbClr val="EFBA5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0" name="Google Shape;190;p33"/>
            <p:cNvSpPr/>
            <p:nvPr/>
          </p:nvSpPr>
          <p:spPr>
            <a:xfrm>
              <a:off x="6418059" y="-1"/>
              <a:ext cx="2760900" cy="59100"/>
            </a:xfrm>
            <a:prstGeom prst="rect">
              <a:avLst/>
            </a:prstGeom>
            <a:solidFill>
              <a:srgbClr val="3068A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Google Shape;30;p4" id="191" name="Google Shape;191;p33"/>
          <p:cNvPicPr preferRelativeResize="0"/>
          <p:nvPr/>
        </p:nvPicPr>
        <p:blipFill rotWithShape="1">
          <a:blip r:embed="rId2">
            <a:alphaModFix/>
          </a:blip>
          <a:srcRect b="0" l="0" r="0" t="0"/>
          <a:stretch/>
        </p:blipFill>
        <p:spPr>
          <a:xfrm>
            <a:off x="-41395" y="4351926"/>
            <a:ext cx="1544781" cy="739187"/>
          </a:xfrm>
          <a:prstGeom prst="rect">
            <a:avLst/>
          </a:prstGeom>
          <a:noFill/>
          <a:ln>
            <a:noFill/>
          </a:ln>
        </p:spPr>
      </p:pic>
      <p:cxnSp>
        <p:nvCxnSpPr>
          <p:cNvPr id="192" name="Google Shape;192;p33"/>
          <p:cNvCxnSpPr/>
          <p:nvPr/>
        </p:nvCxnSpPr>
        <p:spPr>
          <a:xfrm>
            <a:off x="450855" y="754224"/>
            <a:ext cx="8182500" cy="0"/>
          </a:xfrm>
          <a:prstGeom prst="straightConnector1">
            <a:avLst/>
          </a:prstGeom>
          <a:noFill/>
          <a:ln cap="flat" cmpd="sng" w="25400">
            <a:solidFill>
              <a:srgbClr val="262627"/>
            </a:solidFill>
            <a:prstDash val="solid"/>
            <a:miter lim="400000"/>
            <a:headEnd len="sm" w="sm" type="none"/>
            <a:tailEnd len="med" w="med" type="oval"/>
          </a:ln>
        </p:spPr>
      </p:cxnSp>
      <p:pic>
        <p:nvPicPr>
          <p:cNvPr descr="Google Shape;32;p4" id="193" name="Google Shape;193;p33"/>
          <p:cNvPicPr preferRelativeResize="0"/>
          <p:nvPr/>
        </p:nvPicPr>
        <p:blipFill rotWithShape="1">
          <a:blip r:embed="rId3">
            <a:alphaModFix amt="18340"/>
          </a:blip>
          <a:srcRect b="0" l="0" r="0" t="0"/>
          <a:stretch/>
        </p:blipFill>
        <p:spPr>
          <a:xfrm>
            <a:off x="7631259" y="4869420"/>
            <a:ext cx="1461636" cy="193075"/>
          </a:xfrm>
          <a:prstGeom prst="rect">
            <a:avLst/>
          </a:prstGeom>
          <a:noFill/>
          <a:ln>
            <a:noFill/>
          </a:ln>
        </p:spPr>
      </p:pic>
      <p:sp>
        <p:nvSpPr>
          <p:cNvPr id="194" name="Google Shape;194;p33"/>
          <p:cNvSpPr txBox="1"/>
          <p:nvPr>
            <p:ph idx="12" type="sldNum"/>
          </p:nvPr>
        </p:nvSpPr>
        <p:spPr>
          <a:xfrm>
            <a:off x="8763657" y="4583207"/>
            <a:ext cx="278100" cy="2766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b="0" sz="800">
              <a:latin typeface="Helvetica Neue Light"/>
              <a:ea typeface="Helvetica Neue Light"/>
              <a:cs typeface="Helvetica Neue Light"/>
              <a:sym typeface="Helvetica Neue 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2">
    <p:spTree>
      <p:nvGrpSpPr>
        <p:cNvPr id="195" name="Shape 195"/>
        <p:cNvGrpSpPr/>
        <p:nvPr/>
      </p:nvGrpSpPr>
      <p:grpSpPr>
        <a:xfrm>
          <a:off x="0" y="0"/>
          <a:ext cx="0" cy="0"/>
          <a:chOff x="0" y="0"/>
          <a:chExt cx="0" cy="0"/>
        </a:xfrm>
      </p:grpSpPr>
      <p:sp>
        <p:nvSpPr>
          <p:cNvPr id="196" name="Google Shape;196;p34"/>
          <p:cNvSpPr txBox="1"/>
          <p:nvPr>
            <p:ph type="title"/>
          </p:nvPr>
        </p:nvSpPr>
        <p:spPr>
          <a:xfrm>
            <a:off x="1063837" y="2938203"/>
            <a:ext cx="5518500" cy="1741200"/>
          </a:xfrm>
          <a:prstGeom prst="rect">
            <a:avLst/>
          </a:prstGeom>
          <a:noFill/>
          <a:ln>
            <a:noFill/>
          </a:ln>
        </p:spPr>
        <p:txBody>
          <a:bodyPr anchorCtr="0" anchor="t" bIns="26775" lIns="26775" spcFirstLastPara="1" rIns="26775" wrap="square" tIns="26775">
            <a:noAutofit/>
          </a:bodyPr>
          <a:lstStyle>
            <a:lvl1pPr lvl="0" algn="l">
              <a:lnSpc>
                <a:spcPct val="100000"/>
              </a:lnSpc>
              <a:spcBef>
                <a:spcPts val="0"/>
              </a:spcBef>
              <a:spcAft>
                <a:spcPts val="0"/>
              </a:spcAft>
              <a:buClr>
                <a:srgbClr val="56BADC"/>
              </a:buClr>
              <a:buSzPts val="4200"/>
              <a:buFont typeface="Arial"/>
              <a:buNone/>
              <a:defRPr sz="4200">
                <a:solidFill>
                  <a:srgbClr val="56BADC"/>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grpSp>
        <p:nvGrpSpPr>
          <p:cNvPr id="197" name="Google Shape;197;p34"/>
          <p:cNvGrpSpPr/>
          <p:nvPr/>
        </p:nvGrpSpPr>
        <p:grpSpPr>
          <a:xfrm>
            <a:off x="1075371" y="2889511"/>
            <a:ext cx="6521789" cy="17402"/>
            <a:chOff x="0" y="0"/>
            <a:chExt cx="6521789" cy="17400"/>
          </a:xfrm>
        </p:grpSpPr>
        <p:sp>
          <p:nvSpPr>
            <p:cNvPr id="198" name="Google Shape;198;p34"/>
            <p:cNvSpPr/>
            <p:nvPr/>
          </p:nvSpPr>
          <p:spPr>
            <a:xfrm>
              <a:off x="0" y="0"/>
              <a:ext cx="1962000" cy="17400"/>
            </a:xfrm>
            <a:prstGeom prst="rect">
              <a:avLst/>
            </a:prstGeom>
            <a:solidFill>
              <a:srgbClr val="D6696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9" name="Google Shape;199;p34"/>
            <p:cNvSpPr/>
            <p:nvPr/>
          </p:nvSpPr>
          <p:spPr>
            <a:xfrm>
              <a:off x="1951601" y="0"/>
              <a:ext cx="2618400" cy="17400"/>
            </a:xfrm>
            <a:prstGeom prst="rect">
              <a:avLst/>
            </a:prstGeom>
            <a:solidFill>
              <a:srgbClr val="EFBA5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00" name="Google Shape;200;p34"/>
            <p:cNvSpPr/>
            <p:nvPr/>
          </p:nvSpPr>
          <p:spPr>
            <a:xfrm>
              <a:off x="4560089" y="0"/>
              <a:ext cx="1961700" cy="17400"/>
            </a:xfrm>
            <a:prstGeom prst="rect">
              <a:avLst/>
            </a:prstGeom>
            <a:solidFill>
              <a:srgbClr val="3068A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201" name="Google Shape;201;p34"/>
          <p:cNvSpPr txBox="1"/>
          <p:nvPr>
            <p:ph idx="1" type="body"/>
          </p:nvPr>
        </p:nvSpPr>
        <p:spPr>
          <a:xfrm>
            <a:off x="1120575" y="2262097"/>
            <a:ext cx="5518500" cy="596100"/>
          </a:xfrm>
          <a:prstGeom prst="rect">
            <a:avLst/>
          </a:prstGeom>
          <a:noFill/>
          <a:ln>
            <a:noFill/>
          </a:ln>
        </p:spPr>
        <p:txBody>
          <a:bodyPr anchorCtr="0" anchor="t" bIns="26775" lIns="26775" spcFirstLastPara="1" rIns="26775" wrap="square" tIns="26775">
            <a:noAutofit/>
          </a:bodyPr>
          <a:lstStyle>
            <a:lvl1pPr indent="-228600" lvl="0" marL="457200" algn="l">
              <a:lnSpc>
                <a:spcPct val="80000"/>
              </a:lnSpc>
              <a:spcBef>
                <a:spcPts val="1200"/>
              </a:spcBef>
              <a:spcAft>
                <a:spcPts val="0"/>
              </a:spcAft>
              <a:buClr>
                <a:srgbClr val="A6AAA9"/>
              </a:buClr>
              <a:buSzPts val="2500"/>
              <a:buFont typeface="Arial"/>
              <a:buNone/>
              <a:defRPr sz="2500">
                <a:solidFill>
                  <a:srgbClr val="A6AAA9"/>
                </a:solidFill>
              </a:defRPr>
            </a:lvl1pPr>
            <a:lvl2pPr indent="-228600" lvl="1" marL="914400" algn="l">
              <a:lnSpc>
                <a:spcPct val="80000"/>
              </a:lnSpc>
              <a:spcBef>
                <a:spcPts val="1200"/>
              </a:spcBef>
              <a:spcAft>
                <a:spcPts val="0"/>
              </a:spcAft>
              <a:buClr>
                <a:srgbClr val="A6AAA9"/>
              </a:buClr>
              <a:buSzPts val="2500"/>
              <a:buFont typeface="Arial"/>
              <a:buNone/>
              <a:defRPr sz="2500">
                <a:solidFill>
                  <a:srgbClr val="A6AAA9"/>
                </a:solidFill>
              </a:defRPr>
            </a:lvl2pPr>
            <a:lvl3pPr indent="-228600" lvl="2" marL="1371600" algn="l">
              <a:lnSpc>
                <a:spcPct val="80000"/>
              </a:lnSpc>
              <a:spcBef>
                <a:spcPts val="1200"/>
              </a:spcBef>
              <a:spcAft>
                <a:spcPts val="0"/>
              </a:spcAft>
              <a:buClr>
                <a:srgbClr val="A6AAA9"/>
              </a:buClr>
              <a:buSzPts val="2500"/>
              <a:buFont typeface="Arial"/>
              <a:buNone/>
              <a:defRPr sz="2500">
                <a:solidFill>
                  <a:srgbClr val="A6AAA9"/>
                </a:solidFill>
              </a:defRPr>
            </a:lvl3pPr>
            <a:lvl4pPr indent="-228600" lvl="3" marL="1828800" algn="l">
              <a:lnSpc>
                <a:spcPct val="80000"/>
              </a:lnSpc>
              <a:spcBef>
                <a:spcPts val="1200"/>
              </a:spcBef>
              <a:spcAft>
                <a:spcPts val="0"/>
              </a:spcAft>
              <a:buClr>
                <a:srgbClr val="A6AAA9"/>
              </a:buClr>
              <a:buSzPts val="2500"/>
              <a:buFont typeface="Arial"/>
              <a:buNone/>
              <a:defRPr sz="2500">
                <a:solidFill>
                  <a:srgbClr val="A6AAA9"/>
                </a:solidFill>
              </a:defRPr>
            </a:lvl4pPr>
            <a:lvl5pPr indent="-228600" lvl="4" marL="2286000" algn="l">
              <a:lnSpc>
                <a:spcPct val="80000"/>
              </a:lnSpc>
              <a:spcBef>
                <a:spcPts val="1200"/>
              </a:spcBef>
              <a:spcAft>
                <a:spcPts val="0"/>
              </a:spcAft>
              <a:buClr>
                <a:srgbClr val="A6AAA9"/>
              </a:buClr>
              <a:buSzPts val="2500"/>
              <a:buFont typeface="Arial"/>
              <a:buNone/>
              <a:defRPr sz="2500">
                <a:solidFill>
                  <a:srgbClr val="A6AAA9"/>
                </a:solidFill>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pic>
        <p:nvPicPr>
          <p:cNvPr descr="Google Shape;82;p16" id="202" name="Google Shape;202;p34"/>
          <p:cNvPicPr preferRelativeResize="0"/>
          <p:nvPr/>
        </p:nvPicPr>
        <p:blipFill rotWithShape="1">
          <a:blip r:embed="rId2">
            <a:alphaModFix amt="18340"/>
          </a:blip>
          <a:srcRect b="0" l="0" r="0" t="0"/>
          <a:stretch/>
        </p:blipFill>
        <p:spPr>
          <a:xfrm>
            <a:off x="7631259" y="4869420"/>
            <a:ext cx="1461636" cy="193075"/>
          </a:xfrm>
          <a:prstGeom prst="rect">
            <a:avLst/>
          </a:prstGeom>
          <a:noFill/>
          <a:ln>
            <a:noFill/>
          </a:ln>
        </p:spPr>
      </p:pic>
      <p:sp>
        <p:nvSpPr>
          <p:cNvPr id="203" name="Google Shape;203;p34"/>
          <p:cNvSpPr txBox="1"/>
          <p:nvPr>
            <p:ph idx="12" type="sldNum"/>
          </p:nvPr>
        </p:nvSpPr>
        <p:spPr>
          <a:xfrm>
            <a:off x="8774595" y="4584898"/>
            <a:ext cx="278100" cy="2766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500"/>
              <a:buFont typeface="Helvetica Neue"/>
              <a:buNone/>
              <a:defRPr b="1" i="0" sz="15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b="0" sz="800">
              <a:latin typeface="Helvetica Neue Light"/>
              <a:ea typeface="Helvetica Neue Light"/>
              <a:cs typeface="Helvetica Neue Light"/>
              <a:sym typeface="Helvetica Neue Ligh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showMasterSp="0">
  <p:cSld name="TITLE_AND_BODY 2">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p35"/>
          <p:cNvSpPr txBox="1"/>
          <p:nvPr>
            <p:ph idx="1" type="body"/>
          </p:nvPr>
        </p:nvSpPr>
        <p:spPr>
          <a:xfrm>
            <a:off x="311699" y="1029224"/>
            <a:ext cx="8520600" cy="3416400"/>
          </a:xfrm>
          <a:prstGeom prst="rect">
            <a:avLst/>
          </a:prstGeom>
          <a:noFill/>
          <a:ln>
            <a:noFill/>
          </a:ln>
        </p:spPr>
        <p:txBody>
          <a:bodyPr anchorCtr="0" anchor="t" bIns="91400" lIns="91400" spcFirstLastPara="1" rIns="91400" wrap="square" tIns="91400">
            <a:no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06" name="Google Shape;206;p35"/>
          <p:cNvSpPr txBox="1"/>
          <p:nvPr>
            <p:ph type="title"/>
          </p:nvPr>
        </p:nvSpPr>
        <p:spPr>
          <a:xfrm>
            <a:off x="443650" y="113374"/>
            <a:ext cx="8143500" cy="598500"/>
          </a:xfrm>
          <a:prstGeom prst="rect">
            <a:avLst/>
          </a:prstGeom>
          <a:noFill/>
          <a:ln>
            <a:noFill/>
          </a:ln>
        </p:spPr>
        <p:txBody>
          <a:bodyPr anchorCtr="0" anchor="t" bIns="91400" lIns="91400" spcFirstLastPara="1" rIns="91400" wrap="square" tIns="91400">
            <a:noAutofit/>
          </a:bodyPr>
          <a:lstStyle>
            <a:lvl1pPr lvl="0" algn="l">
              <a:lnSpc>
                <a:spcPct val="100000"/>
              </a:lnSpc>
              <a:spcBef>
                <a:spcPts val="1000"/>
              </a:spcBef>
              <a:spcAft>
                <a:spcPts val="0"/>
              </a:spcAft>
              <a:buClr>
                <a:srgbClr val="1A1A1A"/>
              </a:buClr>
              <a:buSzPts val="2400"/>
              <a:buFont typeface="Arial"/>
              <a:buNone/>
              <a:defRPr sz="2400">
                <a:solidFill>
                  <a:srgbClr val="1A1A1A"/>
                </a:solidFil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207" name="Google Shape;207;p35"/>
          <p:cNvSpPr txBox="1"/>
          <p:nvPr>
            <p:ph idx="12" type="sldNum"/>
          </p:nvPr>
        </p:nvSpPr>
        <p:spPr>
          <a:xfrm>
            <a:off x="8677383" y="4566045"/>
            <a:ext cx="386100" cy="390600"/>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000000"/>
              </a:buClr>
              <a:buSzPts val="1500"/>
              <a:buFont typeface="Times New Roman"/>
              <a:buNone/>
              <a:defRPr b="1" i="0" sz="1500" u="none" cap="none" strike="noStrike">
                <a:solidFill>
                  <a:srgbClr val="00000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500"/>
              <a:buFont typeface="Times New Roman"/>
              <a:buNone/>
              <a:defRPr b="1" i="0" sz="1500" u="none" cap="none" strike="noStrike">
                <a:solidFill>
                  <a:srgbClr val="00000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500"/>
              <a:buFont typeface="Times New Roman"/>
              <a:buNone/>
              <a:defRPr b="1" i="0" sz="1500" u="none" cap="none" strike="noStrike">
                <a:solidFill>
                  <a:srgbClr val="00000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500"/>
              <a:buFont typeface="Times New Roman"/>
              <a:buNone/>
              <a:defRPr b="1" i="0" sz="1500" u="none" cap="none" strike="noStrike">
                <a:solidFill>
                  <a:srgbClr val="00000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500"/>
              <a:buFont typeface="Times New Roman"/>
              <a:buNone/>
              <a:defRPr b="1" i="0" sz="1500" u="none" cap="none" strike="noStrike">
                <a:solidFill>
                  <a:srgbClr val="00000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500"/>
              <a:buFont typeface="Times New Roman"/>
              <a:buNone/>
              <a:defRPr b="1" i="0" sz="1500" u="none" cap="none" strike="noStrike">
                <a:solidFill>
                  <a:srgbClr val="00000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500"/>
              <a:buFont typeface="Times New Roman"/>
              <a:buNone/>
              <a:defRPr b="1" i="0" sz="1500" u="none" cap="none" strike="noStrike">
                <a:solidFill>
                  <a:srgbClr val="00000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500"/>
              <a:buFont typeface="Times New Roman"/>
              <a:buNone/>
              <a:defRPr b="1" i="0" sz="1500" u="none" cap="none" strike="noStrike">
                <a:solidFill>
                  <a:srgbClr val="00000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500"/>
              <a:buFont typeface="Times New Roman"/>
              <a:buNone/>
              <a:defRPr b="1" i="0" sz="15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b="0" sz="800">
              <a:latin typeface="Helvetica Neue Light"/>
              <a:ea typeface="Helvetica Neue Light"/>
              <a:cs typeface="Helvetica Neue Light"/>
              <a:sym typeface="Helvetica Neue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219" name="Shape 219"/>
        <p:cNvGrpSpPr/>
        <p:nvPr/>
      </p:nvGrpSpPr>
      <p:grpSpPr>
        <a:xfrm>
          <a:off x="0" y="0"/>
          <a:ext cx="0" cy="0"/>
          <a:chOff x="0" y="0"/>
          <a:chExt cx="0" cy="0"/>
        </a:xfrm>
      </p:grpSpPr>
      <p:sp>
        <p:nvSpPr>
          <p:cNvPr id="220" name="Google Shape;220;p37"/>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221" name="Google Shape;221;p37"/>
          <p:cNvSpPr/>
          <p:nvPr/>
        </p:nvSpPr>
        <p:spPr>
          <a:xfrm>
            <a:off x="7631260" y="4869421"/>
            <a:ext cx="1461635" cy="193074"/>
          </a:xfrm>
          <a:prstGeom prst="rect">
            <a:avLst/>
          </a:prstGeom>
          <a:noFill/>
          <a:ln>
            <a:noFill/>
          </a:ln>
        </p:spPr>
      </p:sp>
      <p:sp>
        <p:nvSpPr>
          <p:cNvPr id="222" name="Google Shape;222;p3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223" name="Shape 223"/>
        <p:cNvGrpSpPr/>
        <p:nvPr/>
      </p:nvGrpSpPr>
      <p:grpSpPr>
        <a:xfrm>
          <a:off x="0" y="0"/>
          <a:ext cx="0" cy="0"/>
          <a:chOff x="0" y="0"/>
          <a:chExt cx="0" cy="0"/>
        </a:xfrm>
      </p:grpSpPr>
      <p:sp>
        <p:nvSpPr>
          <p:cNvPr id="224" name="Google Shape;224;p38"/>
          <p:cNvSpPr txBox="1"/>
          <p:nvPr>
            <p:ph type="title"/>
          </p:nvPr>
        </p:nvSpPr>
        <p:spPr>
          <a:xfrm>
            <a:off x="1812726" y="1079647"/>
            <a:ext cx="55185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25" name="Google Shape;225;p38"/>
          <p:cNvSpPr txBox="1"/>
          <p:nvPr>
            <p:ph idx="1" type="body"/>
          </p:nvPr>
        </p:nvSpPr>
        <p:spPr>
          <a:xfrm>
            <a:off x="1812726" y="2874514"/>
            <a:ext cx="55185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26" name="Google Shape;226;p38"/>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descr="影像" id="227" name="Google Shape;227;p38"/>
          <p:cNvSpPr/>
          <p:nvPr/>
        </p:nvSpPr>
        <p:spPr>
          <a:xfrm>
            <a:off x="6438263" y="131823"/>
            <a:ext cx="2715223" cy="1356080"/>
          </a:xfrm>
          <a:prstGeom prst="rect">
            <a:avLst/>
          </a:prstGeom>
          <a:noFill/>
          <a:ln>
            <a:noFill/>
          </a:ln>
        </p:spPr>
      </p:sp>
      <p:sp>
        <p:nvSpPr>
          <p:cNvPr descr="影像" id="228" name="Google Shape;228;p38"/>
          <p:cNvSpPr/>
          <p:nvPr/>
        </p:nvSpPr>
        <p:spPr>
          <a:xfrm>
            <a:off x="-41394" y="531591"/>
            <a:ext cx="1998515" cy="956300"/>
          </a:xfrm>
          <a:prstGeom prst="rect">
            <a:avLst/>
          </a:prstGeom>
          <a:noFill/>
          <a:ln>
            <a:noFill/>
          </a:ln>
        </p:spPr>
      </p:sp>
      <p:sp>
        <p:nvSpPr>
          <p:cNvPr descr="影像" id="229" name="Google Shape;229;p38"/>
          <p:cNvSpPr/>
          <p:nvPr/>
        </p:nvSpPr>
        <p:spPr>
          <a:xfrm>
            <a:off x="133305" y="106283"/>
            <a:ext cx="1787485" cy="236117"/>
          </a:xfrm>
          <a:prstGeom prst="rect">
            <a:avLst/>
          </a:prstGeom>
          <a:noFill/>
          <a:ln>
            <a:noFill/>
          </a:ln>
        </p:spPr>
      </p:sp>
      <p:sp>
        <p:nvSpPr>
          <p:cNvPr descr="影像" id="230" name="Google Shape;230;p38"/>
          <p:cNvSpPr/>
          <p:nvPr/>
        </p:nvSpPr>
        <p:spPr>
          <a:xfrm>
            <a:off x="5892910" y="1022686"/>
            <a:ext cx="406181" cy="250153"/>
          </a:xfrm>
          <a:prstGeom prst="rect">
            <a:avLst/>
          </a:prstGeom>
          <a:noFill/>
          <a:ln>
            <a:noFill/>
          </a:ln>
        </p:spPr>
      </p:sp>
      <p:sp>
        <p:nvSpPr>
          <p:cNvPr id="231" name="Google Shape;231;p3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type="tx">
  <p:cSld name="TITLE_AND_BODY">
    <p:spTree>
      <p:nvGrpSpPr>
        <p:cNvPr id="232" name="Shape 232"/>
        <p:cNvGrpSpPr/>
        <p:nvPr/>
      </p:nvGrpSpPr>
      <p:grpSpPr>
        <a:xfrm>
          <a:off x="0" y="0"/>
          <a:ext cx="0" cy="0"/>
          <a:chOff x="0" y="0"/>
          <a:chExt cx="0" cy="0"/>
        </a:xfrm>
      </p:grpSpPr>
      <p:sp>
        <p:nvSpPr>
          <p:cNvPr id="233" name="Google Shape;233;p39"/>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t>
            </a:r>
            <a:r>
              <a:rPr b="0" i="0" lang="en-US" sz="800" u="none" cap="none" strike="noStrike">
                <a:solidFill>
                  <a:srgbClr val="000000"/>
                </a:solidFill>
                <a:latin typeface="Arial"/>
                <a:ea typeface="Arial"/>
                <a:cs typeface="Arial"/>
                <a:sym typeface="Arial"/>
              </a:rPr>
              <a:t> </a:t>
            </a:r>
            <a:r>
              <a:rPr b="0" i="0" lang="en-US"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234" name="Google Shape;234;p39"/>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sp>
        <p:nvSpPr>
          <p:cNvPr descr="影像" id="235" name="Google Shape;235;p39"/>
          <p:cNvSpPr/>
          <p:nvPr/>
        </p:nvSpPr>
        <p:spPr>
          <a:xfrm>
            <a:off x="2583634" y="852711"/>
            <a:ext cx="3976664" cy="3438073"/>
          </a:xfrm>
          <a:prstGeom prst="rect">
            <a:avLst/>
          </a:prstGeom>
          <a:noFill/>
          <a:ln>
            <a:noFill/>
          </a:ln>
        </p:spPr>
      </p:sp>
      <p:sp>
        <p:nvSpPr>
          <p:cNvPr id="236" name="Google Shape;236;p39"/>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237" name="Shape 237"/>
        <p:cNvGrpSpPr/>
        <p:nvPr/>
      </p:nvGrpSpPr>
      <p:grpSpPr>
        <a:xfrm>
          <a:off x="0" y="0"/>
          <a:ext cx="0" cy="0"/>
          <a:chOff x="0" y="0"/>
          <a:chExt cx="0" cy="0"/>
        </a:xfrm>
      </p:grpSpPr>
      <p:sp>
        <p:nvSpPr>
          <p:cNvPr id="238" name="Google Shape;238;p40"/>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239" name="Google Shape;239;p40"/>
          <p:cNvGrpSpPr/>
          <p:nvPr/>
        </p:nvGrpSpPr>
        <p:grpSpPr>
          <a:xfrm>
            <a:off x="1075372" y="2889512"/>
            <a:ext cx="6521640" cy="17325"/>
            <a:chOff x="0" y="0"/>
            <a:chExt cx="17391040" cy="46200"/>
          </a:xfrm>
        </p:grpSpPr>
        <p:sp>
          <p:nvSpPr>
            <p:cNvPr id="240" name="Google Shape;240;p40"/>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41" name="Google Shape;241;p40"/>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42" name="Google Shape;242;p40"/>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243" name="Google Shape;243;p40"/>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244" name="Google Shape;244;p40"/>
          <p:cNvSpPr/>
          <p:nvPr/>
        </p:nvSpPr>
        <p:spPr>
          <a:xfrm>
            <a:off x="7631260" y="4869421"/>
            <a:ext cx="1461635" cy="193074"/>
          </a:xfrm>
          <a:prstGeom prst="rect">
            <a:avLst/>
          </a:prstGeom>
          <a:noFill/>
          <a:ln>
            <a:noFill/>
          </a:ln>
        </p:spPr>
      </p:sp>
      <p:sp>
        <p:nvSpPr>
          <p:cNvPr id="245" name="Google Shape;245;p40"/>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246" name="Shape 246"/>
        <p:cNvGrpSpPr/>
        <p:nvPr/>
      </p:nvGrpSpPr>
      <p:grpSpPr>
        <a:xfrm>
          <a:off x="0" y="0"/>
          <a:ext cx="0" cy="0"/>
          <a:chOff x="0" y="0"/>
          <a:chExt cx="0" cy="0"/>
        </a:xfrm>
      </p:grpSpPr>
      <p:sp>
        <p:nvSpPr>
          <p:cNvPr id="247" name="Google Shape;247;p4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48" name="Google Shape;248;p41"/>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249" name="Shape 249"/>
        <p:cNvGrpSpPr/>
        <p:nvPr/>
      </p:nvGrpSpPr>
      <p:grpSpPr>
        <a:xfrm>
          <a:off x="0" y="0"/>
          <a:ext cx="0" cy="0"/>
          <a:chOff x="0" y="0"/>
          <a:chExt cx="0" cy="0"/>
        </a:xfrm>
      </p:grpSpPr>
      <p:sp>
        <p:nvSpPr>
          <p:cNvPr id="250" name="Google Shape;250;p42"/>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51" name="Google Shape;251;p42"/>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252" name="Google Shape;252;p42"/>
          <p:cNvGrpSpPr/>
          <p:nvPr/>
        </p:nvGrpSpPr>
        <p:grpSpPr>
          <a:xfrm>
            <a:off x="-17450" y="5084396"/>
            <a:ext cx="9178922" cy="59063"/>
            <a:chOff x="0" y="0"/>
            <a:chExt cx="24477125" cy="157500"/>
          </a:xfrm>
        </p:grpSpPr>
        <p:sp>
          <p:nvSpPr>
            <p:cNvPr id="253" name="Google Shape;253;p42"/>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54" name="Google Shape;254;p42"/>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55" name="Google Shape;255;p42"/>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256" name="Google Shape;256;p42"/>
          <p:cNvSpPr/>
          <p:nvPr/>
        </p:nvSpPr>
        <p:spPr>
          <a:xfrm>
            <a:off x="-41394" y="4351927"/>
            <a:ext cx="1544781" cy="739186"/>
          </a:xfrm>
          <a:prstGeom prst="rect">
            <a:avLst/>
          </a:prstGeom>
          <a:noFill/>
          <a:ln>
            <a:noFill/>
          </a:ln>
        </p:spPr>
      </p:sp>
      <p:cxnSp>
        <p:nvCxnSpPr>
          <p:cNvPr id="257" name="Google Shape;257;p42"/>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258" name="Google Shape;258;p42"/>
          <p:cNvSpPr/>
          <p:nvPr/>
        </p:nvSpPr>
        <p:spPr>
          <a:xfrm>
            <a:off x="7631260" y="4869421"/>
            <a:ext cx="1461635" cy="193074"/>
          </a:xfrm>
          <a:prstGeom prst="rect">
            <a:avLst/>
          </a:prstGeom>
          <a:noFill/>
          <a:ln>
            <a:noFill/>
          </a:ln>
        </p:spPr>
      </p:sp>
      <p:sp>
        <p:nvSpPr>
          <p:cNvPr id="259" name="Google Shape;259;p4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260" name="Shape 260"/>
        <p:cNvGrpSpPr/>
        <p:nvPr/>
      </p:nvGrpSpPr>
      <p:grpSpPr>
        <a:xfrm>
          <a:off x="0" y="0"/>
          <a:ext cx="0" cy="0"/>
          <a:chOff x="0" y="0"/>
          <a:chExt cx="0" cy="0"/>
        </a:xfrm>
      </p:grpSpPr>
      <p:sp>
        <p:nvSpPr>
          <p:cNvPr id="261" name="Google Shape;261;p43"/>
          <p:cNvSpPr/>
          <p:nvPr>
            <p:ph idx="2" type="pic"/>
          </p:nvPr>
        </p:nvSpPr>
        <p:spPr>
          <a:xfrm>
            <a:off x="4685854" y="334863"/>
            <a:ext cx="2812800" cy="4333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62" name="Google Shape;262;p43"/>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63" name="Google Shape;263;p43"/>
          <p:cNvSpPr txBox="1"/>
          <p:nvPr>
            <p:ph idx="1" type="body"/>
          </p:nvPr>
        </p:nvSpPr>
        <p:spPr>
          <a:xfrm>
            <a:off x="1645295" y="2491383"/>
            <a:ext cx="2812800" cy="21699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64" name="Google Shape;264;p4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4" name="Shape 24"/>
        <p:cNvGrpSpPr/>
        <p:nvPr/>
      </p:nvGrpSpPr>
      <p:grpSpPr>
        <a:xfrm>
          <a:off x="0" y="0"/>
          <a:ext cx="0" cy="0"/>
          <a:chOff x="0" y="0"/>
          <a:chExt cx="0" cy="0"/>
        </a:xfrm>
      </p:grpSpPr>
      <p:sp>
        <p:nvSpPr>
          <p:cNvPr id="25" name="Google Shape;25;p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5"/>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265" name="Shape 265"/>
        <p:cNvGrpSpPr/>
        <p:nvPr/>
      </p:nvGrpSpPr>
      <p:grpSpPr>
        <a:xfrm>
          <a:off x="0" y="0"/>
          <a:ext cx="0" cy="0"/>
          <a:chOff x="0" y="0"/>
          <a:chExt cx="0" cy="0"/>
        </a:xfrm>
      </p:grpSpPr>
      <p:sp>
        <p:nvSpPr>
          <p:cNvPr id="266" name="Google Shape;266;p44"/>
          <p:cNvSpPr/>
          <p:nvPr>
            <p:ph idx="2" type="pic"/>
          </p:nvPr>
        </p:nvSpPr>
        <p:spPr>
          <a:xfrm>
            <a:off x="2000250" y="354955"/>
            <a:ext cx="5143500" cy="311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67" name="Google Shape;267;p44"/>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68" name="Google Shape;268;p44"/>
          <p:cNvSpPr txBox="1"/>
          <p:nvPr>
            <p:ph idx="1" type="body"/>
          </p:nvPr>
        </p:nvSpPr>
        <p:spPr>
          <a:xfrm>
            <a:off x="1812726" y="4299644"/>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69" name="Google Shape;269;p4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270" name="Shape 270"/>
        <p:cNvGrpSpPr/>
        <p:nvPr/>
      </p:nvGrpSpPr>
      <p:grpSpPr>
        <a:xfrm>
          <a:off x="0" y="0"/>
          <a:ext cx="0" cy="0"/>
          <a:chOff x="0" y="0"/>
          <a:chExt cx="0" cy="0"/>
        </a:xfrm>
      </p:grpSpPr>
      <p:sp>
        <p:nvSpPr>
          <p:cNvPr id="271" name="Google Shape;271;p45"/>
          <p:cNvSpPr/>
          <p:nvPr>
            <p:ph idx="2" type="pic"/>
          </p:nvPr>
        </p:nvSpPr>
        <p:spPr>
          <a:xfrm>
            <a:off x="4685854" y="1366242"/>
            <a:ext cx="2812800" cy="3315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72" name="Google Shape;272;p45"/>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73" name="Google Shape;273;p45"/>
          <p:cNvSpPr txBox="1"/>
          <p:nvPr>
            <p:ph idx="1" type="body"/>
          </p:nvPr>
        </p:nvSpPr>
        <p:spPr>
          <a:xfrm>
            <a:off x="1645295" y="1366242"/>
            <a:ext cx="2812800" cy="3315300"/>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74" name="Google Shape;274;p45"/>
          <p:cNvSpPr txBox="1"/>
          <p:nvPr>
            <p:ph idx="12" type="sldNum"/>
          </p:nvPr>
        </p:nvSpPr>
        <p:spPr>
          <a:xfrm>
            <a:off x="4482789" y="4902398"/>
            <a:ext cx="174900" cy="1773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275" name="Shape 275"/>
        <p:cNvGrpSpPr/>
        <p:nvPr/>
      </p:nvGrpSpPr>
      <p:grpSpPr>
        <a:xfrm>
          <a:off x="0" y="0"/>
          <a:ext cx="0" cy="0"/>
          <a:chOff x="0" y="0"/>
          <a:chExt cx="0" cy="0"/>
        </a:xfrm>
      </p:grpSpPr>
      <p:sp>
        <p:nvSpPr>
          <p:cNvPr id="276" name="Google Shape;276;p46"/>
          <p:cNvSpPr/>
          <p:nvPr>
            <p:ph idx="2" type="pic"/>
          </p:nvPr>
        </p:nvSpPr>
        <p:spPr>
          <a:xfrm>
            <a:off x="4685854" y="2685604"/>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77" name="Google Shape;277;p46"/>
          <p:cNvSpPr/>
          <p:nvPr>
            <p:ph idx="3" type="pic"/>
          </p:nvPr>
        </p:nvSpPr>
        <p:spPr>
          <a:xfrm>
            <a:off x="4685854" y="468808"/>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78" name="Google Shape;278;p46"/>
          <p:cNvSpPr/>
          <p:nvPr>
            <p:ph idx="4" type="pic"/>
          </p:nvPr>
        </p:nvSpPr>
        <p:spPr>
          <a:xfrm>
            <a:off x="1645295" y="468808"/>
            <a:ext cx="2812800" cy="420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79" name="Google Shape;279;p4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280" name="Shape 280"/>
        <p:cNvGrpSpPr/>
        <p:nvPr/>
      </p:nvGrpSpPr>
      <p:grpSpPr>
        <a:xfrm>
          <a:off x="0" y="0"/>
          <a:ext cx="0" cy="0"/>
          <a:chOff x="0" y="0"/>
          <a:chExt cx="0" cy="0"/>
        </a:xfrm>
      </p:grpSpPr>
      <p:sp>
        <p:nvSpPr>
          <p:cNvPr id="281" name="Google Shape;281;p47"/>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82" name="Google Shape;282;p4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283" name="Shape 283"/>
        <p:cNvGrpSpPr/>
        <p:nvPr/>
      </p:nvGrpSpPr>
      <p:grpSpPr>
        <a:xfrm>
          <a:off x="0" y="0"/>
          <a:ext cx="0" cy="0"/>
          <a:chOff x="0" y="0"/>
          <a:chExt cx="0" cy="0"/>
        </a:xfrm>
      </p:grpSpPr>
      <p:sp>
        <p:nvSpPr>
          <p:cNvPr id="284" name="Google Shape;284;p4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50"/>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91" name="Google Shape;291;p5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92" name="Google Shape;292;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5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95" name="Google Shape;295;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6" name="Shape 296"/>
        <p:cNvGrpSpPr/>
        <p:nvPr/>
      </p:nvGrpSpPr>
      <p:grpSpPr>
        <a:xfrm>
          <a:off x="0" y="0"/>
          <a:ext cx="0" cy="0"/>
          <a:chOff x="0" y="0"/>
          <a:chExt cx="0" cy="0"/>
        </a:xfrm>
      </p:grpSpPr>
      <p:sp>
        <p:nvSpPr>
          <p:cNvPr id="297" name="Google Shape;29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53"/>
          <p:cNvSpPr txBox="1"/>
          <p:nvPr>
            <p:ph type="title"/>
          </p:nvPr>
        </p:nvSpPr>
        <p:spPr>
          <a:xfrm>
            <a:off x="1042350" y="2987200"/>
            <a:ext cx="6568500" cy="1621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6BADC"/>
              </a:buClr>
              <a:buSzPts val="4800"/>
              <a:buFont typeface="Arial"/>
              <a:buNone/>
              <a:defRPr b="0" i="0" sz="4800" u="none" cap="none" strike="noStrike">
                <a:solidFill>
                  <a:srgbClr val="56BADC"/>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00" name="Google Shape;300;p53"/>
          <p:cNvSpPr txBox="1"/>
          <p:nvPr>
            <p:ph idx="1" type="subTitle"/>
          </p:nvPr>
        </p:nvSpPr>
        <p:spPr>
          <a:xfrm>
            <a:off x="1104200" y="2045700"/>
            <a:ext cx="6043500" cy="78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1800"/>
              <a:buFont typeface="Arial"/>
              <a:buNone/>
              <a:defRPr b="1" i="0" sz="1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301" name="Google Shape;301;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54"/>
          <p:cNvSpPr txBox="1"/>
          <p:nvPr>
            <p:ph type="ctrTitle"/>
          </p:nvPr>
        </p:nvSpPr>
        <p:spPr>
          <a:xfrm>
            <a:off x="311708" y="1562850"/>
            <a:ext cx="8520600" cy="205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1A1A1A"/>
              </a:buClr>
              <a:buSzPts val="5200"/>
              <a:buFont typeface="Arial"/>
              <a:buNone/>
              <a:defRPr b="0" i="0" sz="5200" u="none" cap="none" strike="noStrike">
                <a:solidFill>
                  <a:srgbClr val="1A1A1A"/>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304" name="Google Shape;304;p54"/>
          <p:cNvSpPr txBox="1"/>
          <p:nvPr>
            <p:ph idx="1" type="subTitle"/>
          </p:nvPr>
        </p:nvSpPr>
        <p:spPr>
          <a:xfrm>
            <a:off x="311700" y="3652400"/>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txBox="1"/>
          <p:nvPr>
            <p:ph type="title"/>
          </p:nvPr>
        </p:nvSpPr>
        <p:spPr>
          <a:xfrm>
            <a:off x="1042350" y="2987200"/>
            <a:ext cx="6568500" cy="1621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56BADC"/>
              </a:buClr>
              <a:buSzPts val="4800"/>
              <a:buFont typeface="Arial"/>
              <a:buNone/>
              <a:defRPr b="0" i="0" sz="48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0" name="Google Shape;30;p6"/>
          <p:cNvSpPr txBox="1"/>
          <p:nvPr>
            <p:ph idx="1" type="subTitle"/>
          </p:nvPr>
        </p:nvSpPr>
        <p:spPr>
          <a:xfrm>
            <a:off x="1104200" y="2045700"/>
            <a:ext cx="6043500" cy="78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2"/>
              </a:buClr>
              <a:buSzPts val="1800"/>
              <a:buFont typeface="Arial"/>
              <a:buNone/>
              <a:defRPr b="1" i="0" sz="10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55"/>
          <p:cNvSpPr txBox="1"/>
          <p:nvPr/>
        </p:nvSpPr>
        <p:spPr>
          <a:xfrm>
            <a:off x="2192025" y="813500"/>
            <a:ext cx="5226600" cy="2501100"/>
          </a:xfrm>
          <a:prstGeom prst="rect">
            <a:avLst/>
          </a:prstGeom>
          <a:noFill/>
          <a:ln>
            <a:noFill/>
          </a:ln>
        </p:spPr>
        <p:txBody>
          <a:bodyPr anchorCtr="0" anchor="ctr" bIns="91425" lIns="91425" spcFirstLastPara="1" rIns="91425" wrap="square" tIns="91425">
            <a:noAutofit/>
          </a:bodyPr>
          <a:lstStyle/>
          <a:p>
            <a:pPr indent="784860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1800"/>
              <a:buFont typeface="Arial"/>
              <a:buNone/>
            </a:pPr>
            <a:r>
              <a:rPr b="0" i="0" lang="en-US" sz="1800" u="none" cap="none" strike="noStrike">
                <a:solidFill>
                  <a:srgbClr val="1A1A1A"/>
                </a:solidFill>
                <a:latin typeface="Arial"/>
                <a:ea typeface="Arial"/>
                <a:cs typeface="Arial"/>
                <a:sym typeface="Arial"/>
              </a:rPr>
              <a:t>「版權聲明頁」</a:t>
            </a:r>
            <a:endParaRPr b="0"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1300" u="none" cap="none" strike="noStrike">
              <a:solidFill>
                <a:srgbClr val="1A1A1A"/>
              </a:solidFill>
              <a:latin typeface="Arial"/>
              <a:ea typeface="Arial"/>
              <a:cs typeface="Arial"/>
              <a:sym typeface="Arial"/>
            </a:endParaRPr>
          </a:p>
        </p:txBody>
      </p:sp>
      <p:sp>
        <p:nvSpPr>
          <p:cNvPr id="307" name="Google Shape;307;p55"/>
          <p:cNvSpPr txBox="1"/>
          <p:nvPr/>
        </p:nvSpPr>
        <p:spPr>
          <a:xfrm>
            <a:off x="4047325" y="4337825"/>
            <a:ext cx="13314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台灣人工智慧學校</a:t>
            </a:r>
            <a:endParaRPr b="0" i="0" sz="1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308" name="Shape 308"/>
        <p:cNvGrpSpPr/>
        <p:nvPr/>
      </p:nvGrpSpPr>
      <p:grpSpPr>
        <a:xfrm>
          <a:off x="0" y="0"/>
          <a:ext cx="0" cy="0"/>
          <a:chOff x="0" y="0"/>
          <a:chExt cx="0" cy="0"/>
        </a:xfrm>
      </p:grpSpPr>
      <p:sp>
        <p:nvSpPr>
          <p:cNvPr id="309" name="Google Shape;309;p56"/>
          <p:cNvSpPr txBox="1"/>
          <p:nvPr>
            <p:ph idx="1" type="body"/>
          </p:nvPr>
        </p:nvSpPr>
        <p:spPr>
          <a:xfrm>
            <a:off x="3117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0" name="Google Shape;310;p56"/>
          <p:cNvSpPr txBox="1"/>
          <p:nvPr>
            <p:ph idx="2" type="body"/>
          </p:nvPr>
        </p:nvSpPr>
        <p:spPr>
          <a:xfrm>
            <a:off x="48324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1" name="Google Shape;311;p5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2" name="Shape 312"/>
        <p:cNvGrpSpPr/>
        <p:nvPr/>
      </p:nvGrpSpPr>
      <p:grpSpPr>
        <a:xfrm>
          <a:off x="0" y="0"/>
          <a:ext cx="0" cy="0"/>
          <a:chOff x="0" y="0"/>
          <a:chExt cx="0" cy="0"/>
        </a:xfrm>
      </p:grpSpPr>
      <p:sp>
        <p:nvSpPr>
          <p:cNvPr id="313" name="Google Shape;313;p5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14" name="Google Shape;314;p5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5" name="Google Shape;315;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16" name="Shape 316"/>
        <p:cNvGrpSpPr/>
        <p:nvPr/>
      </p:nvGrpSpPr>
      <p:grpSpPr>
        <a:xfrm>
          <a:off x="0" y="0"/>
          <a:ext cx="0" cy="0"/>
          <a:chOff x="0" y="0"/>
          <a:chExt cx="0" cy="0"/>
        </a:xfrm>
      </p:grpSpPr>
      <p:sp>
        <p:nvSpPr>
          <p:cNvPr id="317" name="Google Shape;317;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19" name="Google Shape;319;p5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20" name="Google Shape;320;p5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1" name="Google Shape;321;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22" name="Shape 322"/>
        <p:cNvGrpSpPr/>
        <p:nvPr/>
      </p:nvGrpSpPr>
      <p:grpSpPr>
        <a:xfrm>
          <a:off x="0" y="0"/>
          <a:ext cx="0" cy="0"/>
          <a:chOff x="0" y="0"/>
          <a:chExt cx="0" cy="0"/>
        </a:xfrm>
      </p:grpSpPr>
      <p:sp>
        <p:nvSpPr>
          <p:cNvPr id="323" name="Google Shape;323;p5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324" name="Google Shape;324;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25" name="Shape 325"/>
        <p:cNvGrpSpPr/>
        <p:nvPr/>
      </p:nvGrpSpPr>
      <p:grpSpPr>
        <a:xfrm>
          <a:off x="0" y="0"/>
          <a:ext cx="0" cy="0"/>
          <a:chOff x="0" y="0"/>
          <a:chExt cx="0" cy="0"/>
        </a:xfrm>
      </p:grpSpPr>
      <p:sp>
        <p:nvSpPr>
          <p:cNvPr id="326" name="Google Shape;326;p6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327" name="Google Shape;327;p6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28" name="Google Shape;32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7"/>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3" name="Google Shape;33;p7"/>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bg>
      <p:bgPr>
        <a:solidFill>
          <a:schemeClr val="lt1"/>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19050" y="157487"/>
            <a:ext cx="9105900" cy="57404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6" name="Google Shape;36;p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8"/>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type="obj">
  <p:cSld name="OBJECT">
    <p:bg>
      <p:bgPr>
        <a:solidFill>
          <a:schemeClr val="lt1"/>
        </a:solidFill>
      </p:bgPr>
    </p:bg>
    <p:spTree>
      <p:nvGrpSpPr>
        <p:cNvPr id="39" name="Shape 39"/>
        <p:cNvGrpSpPr/>
        <p:nvPr/>
      </p:nvGrpSpPr>
      <p:grpSpPr>
        <a:xfrm>
          <a:off x="0" y="0"/>
          <a:ext cx="0" cy="0"/>
          <a:chOff x="0" y="0"/>
          <a:chExt cx="0" cy="0"/>
        </a:xfrm>
      </p:grpSpPr>
      <p:sp>
        <p:nvSpPr>
          <p:cNvPr id="40" name="Google Shape;40;p9"/>
          <p:cNvSpPr/>
          <p:nvPr/>
        </p:nvSpPr>
        <p:spPr>
          <a:xfrm>
            <a:off x="311699" y="858337"/>
            <a:ext cx="8172450" cy="0"/>
          </a:xfrm>
          <a:custGeom>
            <a:rect b="b" l="l" r="r" t="t"/>
            <a:pathLst>
              <a:path extrusionOk="0" h="120000" w="8172450">
                <a:moveTo>
                  <a:pt x="0" y="0"/>
                </a:moveTo>
                <a:lnTo>
                  <a:pt x="8172299" y="0"/>
                </a:lnTo>
              </a:path>
            </a:pathLst>
          </a:custGeom>
          <a:noFill/>
          <a:ln cap="flat" cmpd="sng" w="38075">
            <a:solidFill>
              <a:srgbClr val="A61B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 name="Google Shape;41;p9"/>
          <p:cNvSpPr txBox="1"/>
          <p:nvPr>
            <p:ph type="title"/>
          </p:nvPr>
        </p:nvSpPr>
        <p:spPr>
          <a:xfrm>
            <a:off x="19050" y="157487"/>
            <a:ext cx="9105900" cy="573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2" name="Google Shape;42;p9"/>
          <p:cNvSpPr txBox="1"/>
          <p:nvPr>
            <p:ph idx="1" type="body"/>
          </p:nvPr>
        </p:nvSpPr>
        <p:spPr>
          <a:xfrm>
            <a:off x="429224" y="982868"/>
            <a:ext cx="8227200" cy="1542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2400" u="none" cap="none" strike="noStrike">
                <a:solidFill>
                  <a:srgbClr val="595959"/>
                </a:solidFill>
                <a:latin typeface="Arimo"/>
                <a:ea typeface="Arimo"/>
                <a:cs typeface="Arimo"/>
                <a:sym typeface="Arimo"/>
              </a:defRPr>
            </a:lvl1pPr>
            <a:lvl2pPr indent="-228600" lvl="1" marL="9144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43" name="Google Shape;43;p9"/>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9"/>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9"/>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bg>
      <p:bgPr>
        <a:solidFill>
          <a:schemeClr val="lt1"/>
        </a:solidFill>
      </p:bgPr>
    </p:bg>
    <p:spTree>
      <p:nvGrpSpPr>
        <p:cNvPr id="46" name="Shape 46"/>
        <p:cNvGrpSpPr/>
        <p:nvPr/>
      </p:nvGrpSpPr>
      <p:grpSpPr>
        <a:xfrm>
          <a:off x="0" y="0"/>
          <a:ext cx="0" cy="0"/>
          <a:chOff x="0" y="0"/>
          <a:chExt cx="0" cy="0"/>
        </a:xfrm>
      </p:grpSpPr>
      <p:sp>
        <p:nvSpPr>
          <p:cNvPr id="47" name="Google Shape;47;p10"/>
          <p:cNvSpPr/>
          <p:nvPr/>
        </p:nvSpPr>
        <p:spPr>
          <a:xfrm>
            <a:off x="311699" y="858337"/>
            <a:ext cx="8172450" cy="0"/>
          </a:xfrm>
          <a:custGeom>
            <a:rect b="b" l="l" r="r" t="t"/>
            <a:pathLst>
              <a:path extrusionOk="0" h="120000" w="8172450">
                <a:moveTo>
                  <a:pt x="0" y="0"/>
                </a:moveTo>
                <a:lnTo>
                  <a:pt x="8172299" y="0"/>
                </a:lnTo>
              </a:path>
            </a:pathLst>
          </a:custGeom>
          <a:noFill/>
          <a:ln cap="flat" cmpd="sng" w="38075">
            <a:solidFill>
              <a:srgbClr val="A61B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 name="Google Shape;48;p10"/>
          <p:cNvSpPr txBox="1"/>
          <p:nvPr>
            <p:ph type="title"/>
          </p:nvPr>
        </p:nvSpPr>
        <p:spPr>
          <a:xfrm>
            <a:off x="19050" y="157487"/>
            <a:ext cx="9105900" cy="573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sp>
        <p:nvSpPr>
          <p:cNvPr id="49" name="Google Shape;49;p10"/>
          <p:cNvSpPr txBox="1"/>
          <p:nvPr>
            <p:ph idx="1" type="body"/>
          </p:nvPr>
        </p:nvSpPr>
        <p:spPr>
          <a:xfrm>
            <a:off x="457200" y="1183005"/>
            <a:ext cx="3977700" cy="339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2400" u="none" cap="none" strike="noStrike">
                <a:solidFill>
                  <a:srgbClr val="595959"/>
                </a:solidFill>
                <a:latin typeface="Arimo"/>
                <a:ea typeface="Arimo"/>
                <a:cs typeface="Arimo"/>
                <a:sym typeface="Arimo"/>
              </a:defRPr>
            </a:lvl1pPr>
            <a:lvl2pPr indent="-228600" lvl="1" marL="9144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0" name="Google Shape;50;p10"/>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2400" u="none" cap="none" strike="noStrike">
                <a:solidFill>
                  <a:srgbClr val="595959"/>
                </a:solidFill>
                <a:latin typeface="Arimo"/>
                <a:ea typeface="Arimo"/>
                <a:cs typeface="Arimo"/>
                <a:sym typeface="Arimo"/>
              </a:defRPr>
            </a:lvl1pPr>
            <a:lvl2pPr indent="-228600" lvl="1" marL="9144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lnSpc>
                <a:spcPct val="100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51" name="Google Shape;51;p10"/>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10"/>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10"/>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5.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6.xml"/><Relationship Id="rId1" Type="http://schemas.openxmlformats.org/officeDocument/2006/relationships/image" Target="../media/image6.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4.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4749975"/>
            <a:ext cx="2236803" cy="295143"/>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 name="Google Shape;11;p1"/>
          <p:cNvSpPr txBox="1"/>
          <p:nvPr>
            <p:ph type="title"/>
          </p:nvPr>
        </p:nvSpPr>
        <p:spPr>
          <a:xfrm>
            <a:off x="19050" y="157487"/>
            <a:ext cx="9105900" cy="5740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
          <p:cNvSpPr txBox="1"/>
          <p:nvPr>
            <p:ph idx="1" type="body"/>
          </p:nvPr>
        </p:nvSpPr>
        <p:spPr>
          <a:xfrm>
            <a:off x="429224" y="982868"/>
            <a:ext cx="8227059" cy="154241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2400" u="none" cap="none" strike="noStrike">
                <a:solidFill>
                  <a:srgbClr val="595959"/>
                </a:solidFill>
                <a:latin typeface="Arimo"/>
                <a:ea typeface="Arimo"/>
                <a:cs typeface="Arimo"/>
                <a:sym typeface="Arimo"/>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3" name="Google Shape;13;p1"/>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 name="Shape 60"/>
        <p:cNvGrpSpPr/>
        <p:nvPr/>
      </p:nvGrpSpPr>
      <p:grpSpPr>
        <a:xfrm>
          <a:off x="0" y="0"/>
          <a:ext cx="0" cy="0"/>
          <a:chOff x="0" y="0"/>
          <a:chExt cx="0" cy="0"/>
        </a:xfrm>
      </p:grpSpPr>
      <p:sp>
        <p:nvSpPr>
          <p:cNvPr id="61" name="Google Shape;61;p1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62" name="Google Shape;62;p12"/>
          <p:cNvGrpSpPr/>
          <p:nvPr/>
        </p:nvGrpSpPr>
        <p:grpSpPr>
          <a:xfrm>
            <a:off x="-17450" y="5084396"/>
            <a:ext cx="9178922" cy="59063"/>
            <a:chOff x="0" y="0"/>
            <a:chExt cx="24477125" cy="157500"/>
          </a:xfrm>
        </p:grpSpPr>
        <p:sp>
          <p:nvSpPr>
            <p:cNvPr id="63" name="Google Shape;63;p12"/>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64" name="Google Shape;64;p12"/>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65" name="Google Shape;65;p12"/>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66" name="Google Shape;66;p12"/>
          <p:cNvSpPr/>
          <p:nvPr/>
        </p:nvSpPr>
        <p:spPr>
          <a:xfrm>
            <a:off x="-41394" y="4351927"/>
            <a:ext cx="1544781" cy="73918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12"/>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68" name="Google Shape;68;p12"/>
          <p:cNvSpPr/>
          <p:nvPr/>
        </p:nvSpPr>
        <p:spPr>
          <a:xfrm>
            <a:off x="7631260" y="4869421"/>
            <a:ext cx="1461635" cy="1930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0" name="Google Shape;70;p1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 name="Shape 137"/>
        <p:cNvGrpSpPr/>
        <p:nvPr/>
      </p:nvGrpSpPr>
      <p:grpSpPr>
        <a:xfrm>
          <a:off x="0" y="0"/>
          <a:ext cx="0" cy="0"/>
          <a:chOff x="0" y="0"/>
          <a:chExt cx="0" cy="0"/>
        </a:xfrm>
      </p:grpSpPr>
      <p:sp>
        <p:nvSpPr>
          <p:cNvPr id="138" name="Google Shape;138;p25"/>
          <p:cNvSpPr txBox="1"/>
          <p:nvPr/>
        </p:nvSpPr>
        <p:spPr>
          <a:xfrm>
            <a:off x="3980920" y="4286250"/>
            <a:ext cx="1182300" cy="2160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t>
            </a:r>
            <a:r>
              <a:rPr b="0" i="0" lang="en-US" sz="800" u="none" cap="none" strike="noStrike">
                <a:solidFill>
                  <a:srgbClr val="000000"/>
                </a:solidFill>
                <a:latin typeface="Arial"/>
                <a:ea typeface="Arial"/>
                <a:cs typeface="Arial"/>
                <a:sym typeface="Arial"/>
              </a:rPr>
              <a:t> </a:t>
            </a:r>
            <a:r>
              <a:rPr b="0" i="0" lang="en-US" sz="1000" u="none" cap="none" strike="noStrike">
                <a:solidFill>
                  <a:srgbClr val="000000"/>
                </a:solidFill>
                <a:latin typeface="Arial"/>
                <a:ea typeface="Arial"/>
                <a:cs typeface="Arial"/>
                <a:sym typeface="Arial"/>
              </a:rPr>
              <a:t>台灣人工智慧學校</a:t>
            </a:r>
            <a:endParaRPr b="0" i="0" sz="1400" u="none" cap="none" strike="noStrike">
              <a:solidFill>
                <a:srgbClr val="000000"/>
              </a:solidFill>
              <a:latin typeface="Arial"/>
              <a:ea typeface="Arial"/>
              <a:cs typeface="Arial"/>
              <a:sym typeface="Arial"/>
            </a:endParaRPr>
          </a:p>
        </p:txBody>
      </p:sp>
      <p:sp>
        <p:nvSpPr>
          <p:cNvPr id="139" name="Google Shape;139;p25"/>
          <p:cNvSpPr txBox="1"/>
          <p:nvPr/>
        </p:nvSpPr>
        <p:spPr>
          <a:xfrm>
            <a:off x="2242625" y="1334128"/>
            <a:ext cx="4658700" cy="18402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en-US"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1400" u="none" cap="none" strike="noStrike">
              <a:solidFill>
                <a:srgbClr val="000000"/>
              </a:solidFill>
              <a:latin typeface="Arial"/>
              <a:ea typeface="Arial"/>
              <a:cs typeface="Arial"/>
              <a:sym typeface="Arial"/>
            </a:endParaRPr>
          </a:p>
        </p:txBody>
      </p:sp>
      <p:pic>
        <p:nvPicPr>
          <p:cNvPr descr="Google Shape;21;p3" id="140" name="Google Shape;140;p25"/>
          <p:cNvPicPr preferRelativeResize="0"/>
          <p:nvPr/>
        </p:nvPicPr>
        <p:blipFill rotWithShape="1">
          <a:blip r:embed="rId1">
            <a:alphaModFix amt="2990"/>
          </a:blip>
          <a:srcRect b="0" l="0" r="0" t="0"/>
          <a:stretch/>
        </p:blipFill>
        <p:spPr>
          <a:xfrm>
            <a:off x="2583633" y="852711"/>
            <a:ext cx="3976665" cy="3438074"/>
          </a:xfrm>
          <a:prstGeom prst="rect">
            <a:avLst/>
          </a:prstGeom>
          <a:noFill/>
          <a:ln>
            <a:noFill/>
          </a:ln>
        </p:spPr>
      </p:pic>
      <p:sp>
        <p:nvSpPr>
          <p:cNvPr id="141" name="Google Shape;141;p25"/>
          <p:cNvSpPr txBox="1"/>
          <p:nvPr>
            <p:ph type="title"/>
          </p:nvPr>
        </p:nvSpPr>
        <p:spPr>
          <a:xfrm>
            <a:off x="457200" y="205978"/>
            <a:ext cx="8229600" cy="994200"/>
          </a:xfrm>
          <a:prstGeom prst="rect">
            <a:avLst/>
          </a:prstGeom>
          <a:noFill/>
          <a:ln>
            <a:noFill/>
          </a:ln>
        </p:spPr>
        <p:txBody>
          <a:bodyPr anchorCtr="0" anchor="t" bIns="91400" lIns="91400" spcFirstLastPara="1" rIns="91400" wrap="square" tIns="9140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42" name="Google Shape;142;p25"/>
          <p:cNvSpPr txBox="1"/>
          <p:nvPr>
            <p:ph idx="1" type="body"/>
          </p:nvPr>
        </p:nvSpPr>
        <p:spPr>
          <a:xfrm>
            <a:off x="457200" y="1200150"/>
            <a:ext cx="8229600" cy="3943500"/>
          </a:xfrm>
          <a:prstGeom prst="rect">
            <a:avLst/>
          </a:prstGeom>
          <a:noFill/>
          <a:ln>
            <a:noFill/>
          </a:ln>
        </p:spPr>
        <p:txBody>
          <a:bodyPr anchorCtr="0" anchor="t" bIns="91400" lIns="91400" spcFirstLastPara="1" rIns="91400" wrap="square" tIns="91400">
            <a:noAutofit/>
          </a:bodyPr>
          <a:lstStyle>
            <a:lvl1pPr indent="-342900" lvl="0" marL="4572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1pPr>
            <a:lvl2pPr indent="-342900" lvl="1" marL="9144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2pPr>
            <a:lvl3pPr indent="-342900" lvl="2" marL="13716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3pPr>
            <a:lvl4pPr indent="-342900" lvl="3" marL="18288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4pPr>
            <a:lvl5pPr indent="-342900" lvl="4" marL="22860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5pPr>
            <a:lvl6pPr indent="-342900" lvl="5" marL="27432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6pPr>
            <a:lvl7pPr indent="-342900" lvl="6" marL="32004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7pPr>
            <a:lvl8pPr indent="-342900" lvl="7" marL="36576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8pPr>
            <a:lvl9pPr indent="-342900" lvl="8" marL="4114800" marR="0" rtl="0" algn="l">
              <a:lnSpc>
                <a:spcPct val="115000"/>
              </a:lnSpc>
              <a:spcBef>
                <a:spcPts val="0"/>
              </a:spcBef>
              <a:spcAft>
                <a:spcPts val="0"/>
              </a:spcAft>
              <a:buClr>
                <a:srgbClr val="585858"/>
              </a:buClr>
              <a:buSzPts val="1800"/>
              <a:buFont typeface="Arial"/>
              <a:buChar char="■"/>
              <a:defRPr b="0" i="0" sz="1800" u="none" cap="none" strike="noStrike">
                <a:solidFill>
                  <a:srgbClr val="585858"/>
                </a:solidFill>
                <a:latin typeface="Arial"/>
                <a:ea typeface="Arial"/>
                <a:cs typeface="Arial"/>
                <a:sym typeface="Arial"/>
              </a:defRPr>
            </a:lvl9pPr>
          </a:lstStyle>
          <a:p/>
        </p:txBody>
      </p:sp>
      <p:sp>
        <p:nvSpPr>
          <p:cNvPr id="143" name="Google Shape;143;p25"/>
          <p:cNvSpPr txBox="1"/>
          <p:nvPr>
            <p:ph idx="12" type="sldNum"/>
          </p:nvPr>
        </p:nvSpPr>
        <p:spPr>
          <a:xfrm>
            <a:off x="4480624" y="4902398"/>
            <a:ext cx="179100" cy="1776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8" name="Shape 208"/>
        <p:cNvGrpSpPr/>
        <p:nvPr/>
      </p:nvGrpSpPr>
      <p:grpSpPr>
        <a:xfrm>
          <a:off x="0" y="0"/>
          <a:ext cx="0" cy="0"/>
          <a:chOff x="0" y="0"/>
          <a:chExt cx="0" cy="0"/>
        </a:xfrm>
      </p:grpSpPr>
      <p:sp>
        <p:nvSpPr>
          <p:cNvPr id="209" name="Google Shape;209;p3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210" name="Google Shape;210;p36"/>
          <p:cNvGrpSpPr/>
          <p:nvPr/>
        </p:nvGrpSpPr>
        <p:grpSpPr>
          <a:xfrm>
            <a:off x="-17450" y="5084396"/>
            <a:ext cx="9178922" cy="59063"/>
            <a:chOff x="0" y="0"/>
            <a:chExt cx="24477125" cy="157500"/>
          </a:xfrm>
        </p:grpSpPr>
        <p:sp>
          <p:nvSpPr>
            <p:cNvPr id="211" name="Google Shape;211;p36"/>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2" name="Google Shape;212;p36"/>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13" name="Google Shape;213;p36"/>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214" name="Google Shape;214;p36"/>
          <p:cNvSpPr/>
          <p:nvPr/>
        </p:nvSpPr>
        <p:spPr>
          <a:xfrm>
            <a:off x="-41394" y="4351927"/>
            <a:ext cx="1544781" cy="739186"/>
          </a:xfrm>
          <a:prstGeom prst="rect">
            <a:avLst/>
          </a:prstGeom>
          <a:noFill/>
          <a:ln>
            <a:noFill/>
          </a:ln>
        </p:spPr>
      </p:sp>
      <p:cxnSp>
        <p:nvCxnSpPr>
          <p:cNvPr id="215" name="Google Shape;215;p36"/>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216" name="Google Shape;216;p36"/>
          <p:cNvSpPr/>
          <p:nvPr/>
        </p:nvSpPr>
        <p:spPr>
          <a:xfrm>
            <a:off x="7631260" y="4869421"/>
            <a:ext cx="1461635" cy="193074"/>
          </a:xfrm>
          <a:prstGeom prst="rect">
            <a:avLst/>
          </a:prstGeom>
          <a:noFill/>
          <a:ln>
            <a:noFill/>
          </a:ln>
        </p:spPr>
      </p:sp>
      <p:sp>
        <p:nvSpPr>
          <p:cNvPr id="217" name="Google Shape;217;p36"/>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18" name="Google Shape;218;p3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85" name="Shape 285"/>
        <p:cNvGrpSpPr/>
        <p:nvPr/>
      </p:nvGrpSpPr>
      <p:grpSpPr>
        <a:xfrm>
          <a:off x="0" y="0"/>
          <a:ext cx="0" cy="0"/>
          <a:chOff x="0" y="0"/>
          <a:chExt cx="0" cy="0"/>
        </a:xfrm>
      </p:grpSpPr>
      <p:sp>
        <p:nvSpPr>
          <p:cNvPr id="286" name="Google Shape;286;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87" name="Google Shape;287;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88" name="Google Shape;28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0.xml"/><Relationship Id="rId3" Type="http://schemas.openxmlformats.org/officeDocument/2006/relationships/image" Target="../media/image82.png"/><Relationship Id="rId4" Type="http://schemas.openxmlformats.org/officeDocument/2006/relationships/image" Target="../media/image9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1.xml"/><Relationship Id="rId3" Type="http://schemas.openxmlformats.org/officeDocument/2006/relationships/image" Target="../media/image103.png"/><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4.xml"/><Relationship Id="rId3" Type="http://schemas.openxmlformats.org/officeDocument/2006/relationships/image" Target="../media/image8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5.xml"/><Relationship Id="rId3" Type="http://schemas.openxmlformats.org/officeDocument/2006/relationships/image" Target="../media/image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6.xml"/><Relationship Id="rId3" Type="http://schemas.openxmlformats.org/officeDocument/2006/relationships/image" Target="../media/image8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8.xml"/><Relationship Id="rId3" Type="http://schemas.openxmlformats.org/officeDocument/2006/relationships/image" Target="../media/image88.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0.xml"/><Relationship Id="rId3" Type="http://schemas.openxmlformats.org/officeDocument/2006/relationships/image" Target="../media/image87.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1.xml"/><Relationship Id="rId3" Type="http://schemas.openxmlformats.org/officeDocument/2006/relationships/image" Target="../media/image100.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2.xml"/><Relationship Id="rId3" Type="http://schemas.openxmlformats.org/officeDocument/2006/relationships/image" Target="../media/image94.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4.xml"/><Relationship Id="rId3" Type="http://schemas.openxmlformats.org/officeDocument/2006/relationships/image" Target="../media/image106.png"/><Relationship Id="rId4" Type="http://schemas.openxmlformats.org/officeDocument/2006/relationships/image" Target="../media/image93.png"/><Relationship Id="rId5" Type="http://schemas.openxmlformats.org/officeDocument/2006/relationships/image" Target="../media/image90.png"/><Relationship Id="rId6" Type="http://schemas.openxmlformats.org/officeDocument/2006/relationships/image" Target="../media/image10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7.xml"/><Relationship Id="rId3" Type="http://schemas.openxmlformats.org/officeDocument/2006/relationships/image" Target="../media/image98.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9.xml"/><Relationship Id="rId3"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3.xml"/><Relationship Id="rId3" Type="http://schemas.openxmlformats.org/officeDocument/2006/relationships/image" Target="../media/image110.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4.xml"/><Relationship Id="rId3" Type="http://schemas.openxmlformats.org/officeDocument/2006/relationships/image" Target="../media/image99.png"/><Relationship Id="rId4" Type="http://schemas.openxmlformats.org/officeDocument/2006/relationships/image" Target="../media/image10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9.xml"/><Relationship Id="rId3" Type="http://schemas.openxmlformats.org/officeDocument/2006/relationships/image" Target="../media/image9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2.xml"/><Relationship Id="rId3" Type="http://schemas.openxmlformats.org/officeDocument/2006/relationships/image" Target="../media/image10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3.xml"/><Relationship Id="rId3" Type="http://schemas.openxmlformats.org/officeDocument/2006/relationships/image" Target="../media/image10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7.xml"/><Relationship Id="rId3" Type="http://schemas.openxmlformats.org/officeDocument/2006/relationships/image" Target="../media/image10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9.xml"/><Relationship Id="rId3"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jpg"/><Relationship Id="rId4" Type="http://schemas.openxmlformats.org/officeDocument/2006/relationships/hyperlink" Target="https://www.dataquest.io/blog/top-20-python-ai-and-machine-learning-open-source-projec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cikit-learn.org/stable/modules/classes.html#module-sklearn.datasets"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cikit-learn.org/stable/modules/classes.html#module-sklearn.datase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 Id="rId3" Type="http://schemas.openxmlformats.org/officeDocument/2006/relationships/image" Target="../media/image10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jpg"/><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image" Target="../media/image34.png"/><Relationship Id="rId5" Type="http://schemas.openxmlformats.org/officeDocument/2006/relationships/image" Target="../media/image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en.wikipedia.org/wiki/Mean_squared_error" TargetMode="External"/><Relationship Id="rId4" Type="http://schemas.openxmlformats.org/officeDocument/2006/relationships/image" Target="../media/image36.png"/><Relationship Id="rId5"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hyperlink" Target="https://en.wikipedia.org/wiki/Coefficient_of_determination" TargetMode="External"/><Relationship Id="rId5" Type="http://schemas.openxmlformats.org/officeDocument/2006/relationships/image" Target="../media/image4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49.png"/><Relationship Id="rId7"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jpg"/><Relationship Id="rId4" Type="http://schemas.openxmlformats.org/officeDocument/2006/relationships/image" Target="../media/image59.jpg"/><Relationship Id="rId5"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65.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jp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6.jpg"/><Relationship Id="rId4" Type="http://schemas.openxmlformats.org/officeDocument/2006/relationships/image" Target="../media/image54.jpg"/><Relationship Id="rId5"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1.jpg"/><Relationship Id="rId4" Type="http://schemas.openxmlformats.org/officeDocument/2006/relationships/image" Target="../media/image72.jpg"/><Relationship Id="rId5"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gif"/><Relationship Id="rId4" Type="http://schemas.openxmlformats.org/officeDocument/2006/relationships/image" Target="../media/image1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0.jpg"/><Relationship Id="rId4" Type="http://schemas.openxmlformats.org/officeDocument/2006/relationships/image" Target="../media/image62.jpg"/><Relationship Id="rId5" Type="http://schemas.openxmlformats.org/officeDocument/2006/relationships/image" Target="../media/image63.jpg"/><Relationship Id="rId6"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3.jpg"/><Relationship Id="rId4" Type="http://schemas.openxmlformats.org/officeDocument/2006/relationships/image" Target="../media/image75.png"/><Relationship Id="rId5"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6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gif"/><Relationship Id="rId4" Type="http://schemas.openxmlformats.org/officeDocument/2006/relationships/image" Target="../media/image17.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0.png"/><Relationship Id="rId4" Type="http://schemas.openxmlformats.org/officeDocument/2006/relationships/hyperlink" Target="http://scikit-learn.org/stable/modules/classes.html#module-sklearn.dataset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0.png"/><Relationship Id="rId4" Type="http://schemas.openxmlformats.org/officeDocument/2006/relationships/image" Target="../media/image2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8.jpg"/><Relationship Id="rId4" Type="http://schemas.openxmlformats.org/officeDocument/2006/relationships/image" Target="../media/image7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7.jpg"/><Relationship Id="rId4" Type="http://schemas.openxmlformats.org/officeDocument/2006/relationships/image" Target="../media/image83.jpg"/><Relationship Id="rId5" Type="http://schemas.openxmlformats.org/officeDocument/2006/relationships/hyperlink" Target="https://en.wikipedia.org/wiki/Precision_and_recal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7.jpg"/><Relationship Id="rId4" Type="http://schemas.openxmlformats.org/officeDocument/2006/relationships/image" Target="../media/image74.png"/><Relationship Id="rId5" Type="http://schemas.openxmlformats.org/officeDocument/2006/relationships/image" Target="../media/image79.png"/><Relationship Id="rId6"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7.jpg"/><Relationship Id="rId4" Type="http://schemas.openxmlformats.org/officeDocument/2006/relationships/image" Target="../media/image74.png"/><Relationship Id="rId5" Type="http://schemas.openxmlformats.org/officeDocument/2006/relationships/image" Target="../media/image79.png"/><Relationship Id="rId6" Type="http://schemas.openxmlformats.org/officeDocument/2006/relationships/image" Target="../media/image7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cikit-learn.org/stable/modules/generated/sklearn.linear_model.LogisticRegression.html" TargetMode="External"/><Relationship Id="rId4" Type="http://schemas.openxmlformats.org/officeDocument/2006/relationships/image" Target="../media/image60.jpg"/><Relationship Id="rId5" Type="http://schemas.openxmlformats.org/officeDocument/2006/relationships/image" Target="../media/image8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0.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3.xml"/><Relationship Id="rId3" Type="http://schemas.openxmlformats.org/officeDocument/2006/relationships/image" Target="../media/image1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7.xml"/><Relationship Id="rId3" Type="http://schemas.openxmlformats.org/officeDocument/2006/relationships/image" Target="../media/image9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8.xml"/><Relationship Id="rId3" Type="http://schemas.openxmlformats.org/officeDocument/2006/relationships/image" Target="../media/image8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9.xml"/><Relationship Id="rId3" Type="http://schemas.openxmlformats.org/officeDocument/2006/relationships/hyperlink" Target="http://www.youtube.com/watch?v=9NrALgHFwTo" TargetMode="External"/><Relationship Id="rId4" Type="http://schemas.openxmlformats.org/officeDocument/2006/relationships/image" Target="../media/image9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61"/>
          <p:cNvSpPr txBox="1"/>
          <p:nvPr/>
        </p:nvSpPr>
        <p:spPr>
          <a:xfrm>
            <a:off x="8" y="2048225"/>
            <a:ext cx="8520600" cy="20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222222"/>
                </a:solidFill>
                <a:highlight>
                  <a:srgbClr val="FFFFFF"/>
                </a:highlight>
                <a:latin typeface="Microsoft JhengHei"/>
                <a:ea typeface="Microsoft JhengHei"/>
                <a:cs typeface="Microsoft JhengHei"/>
                <a:sym typeface="Microsoft JhengHei"/>
              </a:rPr>
              <a:t>手把手的機器學習</a:t>
            </a:r>
            <a:endParaRPr b="1" i="0" sz="3600" u="none" cap="none" strike="noStrike">
              <a:solidFill>
                <a:srgbClr val="1A1A1A"/>
              </a:solidFill>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70"/>
          <p:cNvSpPr txBox="1"/>
          <p:nvPr>
            <p:ph idx="1" type="body"/>
          </p:nvPr>
        </p:nvSpPr>
        <p:spPr>
          <a:xfrm>
            <a:off x="311700" y="93875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Arial"/>
              <a:buNone/>
            </a:pPr>
            <a:r>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18" name="Google Shape;418;p7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Font typeface="Arial"/>
              <a:buNone/>
            </a:pPr>
            <a:r>
              <a:rPr b="1" lang="en-US">
                <a:solidFill>
                  <a:srgbClr val="000000"/>
                </a:solidFill>
                <a:latin typeface="Microsoft JhengHei"/>
                <a:ea typeface="Microsoft JhengHei"/>
                <a:cs typeface="Microsoft JhengHei"/>
                <a:sym typeface="Microsoft JhengHei"/>
              </a:rPr>
              <a:t>機器學習課程探討主題</a:t>
            </a:r>
            <a:endParaRPr/>
          </a:p>
        </p:txBody>
      </p:sp>
      <p:sp>
        <p:nvSpPr>
          <p:cNvPr id="419" name="Google Shape;419;p70"/>
          <p:cNvSpPr txBox="1"/>
          <p:nvPr/>
        </p:nvSpPr>
        <p:spPr>
          <a:xfrm>
            <a:off x="714650" y="1465425"/>
            <a:ext cx="7860000" cy="5985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icrosoft JhengHei"/>
                <a:ea typeface="Microsoft JhengHei"/>
                <a:cs typeface="Microsoft JhengHei"/>
                <a:sym typeface="Microsoft JhengHei"/>
              </a:rPr>
              <a:t>機器學習，是從大量資料內找出規律，並從中學習進而推論 </a:t>
            </a:r>
            <a:endParaRPr b="0" i="0" sz="1400" u="none" cap="none" strike="noStrike">
              <a:solidFill>
                <a:srgbClr val="000000"/>
              </a:solidFill>
              <a:latin typeface="Microsoft JhengHei"/>
              <a:ea typeface="Microsoft JhengHei"/>
              <a:cs typeface="Microsoft JhengHei"/>
              <a:sym typeface="Microsoft JhengHei"/>
            </a:endParaRPr>
          </a:p>
        </p:txBody>
      </p:sp>
      <p:sp>
        <p:nvSpPr>
          <p:cNvPr id="420" name="Google Shape;420;p70"/>
          <p:cNvSpPr/>
          <p:nvPr/>
        </p:nvSpPr>
        <p:spPr>
          <a:xfrm>
            <a:off x="714650" y="1102125"/>
            <a:ext cx="7872600" cy="363300"/>
          </a:xfrm>
          <a:prstGeom prst="rect">
            <a:avLst/>
          </a:prstGeom>
          <a:solidFill>
            <a:srgbClr val="FFD966"/>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icrosoft JhengHei"/>
                <a:ea typeface="Microsoft JhengHei"/>
                <a:cs typeface="Microsoft JhengHei"/>
                <a:sym typeface="Microsoft JhengHei"/>
              </a:rPr>
              <a:t>瞭解如何從</a:t>
            </a:r>
            <a:r>
              <a:rPr b="1" i="0" lang="en-US" sz="1400" u="none" cap="none" strike="noStrike">
                <a:solidFill>
                  <a:schemeClr val="dk1"/>
                </a:solidFill>
                <a:latin typeface="Microsoft JhengHei"/>
                <a:ea typeface="Microsoft JhengHei"/>
                <a:cs typeface="Microsoft JhengHei"/>
                <a:sym typeface="Microsoft JhengHei"/>
              </a:rPr>
              <a:t>資料</a:t>
            </a:r>
            <a:r>
              <a:rPr b="1" i="0" lang="en-US" sz="1400" u="none" cap="none" strike="noStrike">
                <a:solidFill>
                  <a:srgbClr val="000000"/>
                </a:solidFill>
                <a:latin typeface="Microsoft JhengHei"/>
                <a:ea typeface="Microsoft JhengHei"/>
                <a:cs typeface="Microsoft JhengHei"/>
                <a:sym typeface="Microsoft JhengHei"/>
              </a:rPr>
              <a:t>學習 ( learnability )、近似 ( approximation )、泛化 ( generalization )</a:t>
            </a:r>
            <a:endParaRPr b="1" i="0" sz="1400" u="none" cap="none" strike="noStrike">
              <a:solidFill>
                <a:srgbClr val="000000"/>
              </a:solidFill>
              <a:latin typeface="Microsoft JhengHei"/>
              <a:ea typeface="Microsoft JhengHei"/>
              <a:cs typeface="Microsoft JhengHei"/>
              <a:sym typeface="Microsoft JhengHei"/>
            </a:endParaRPr>
          </a:p>
        </p:txBody>
      </p:sp>
      <p:sp>
        <p:nvSpPr>
          <p:cNvPr id="421" name="Google Shape;421;p70"/>
          <p:cNvSpPr txBox="1"/>
          <p:nvPr/>
        </p:nvSpPr>
        <p:spPr>
          <a:xfrm>
            <a:off x="714650" y="2416475"/>
            <a:ext cx="7860000" cy="5985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icrosoft JhengHei"/>
                <a:ea typeface="Microsoft JhengHei"/>
                <a:cs typeface="Microsoft JhengHei"/>
                <a:sym typeface="Microsoft JhengHei"/>
              </a:rPr>
              <a:t>透過簡易模型，先瞭解模型狀態，針對不好的地方，進行模型修正</a:t>
            </a:r>
            <a:endParaRPr b="0" i="0" sz="1400" u="none" cap="none" strike="noStrike">
              <a:solidFill>
                <a:srgbClr val="000000"/>
              </a:solidFill>
              <a:latin typeface="Microsoft JhengHei"/>
              <a:ea typeface="Microsoft JhengHei"/>
              <a:cs typeface="Microsoft JhengHei"/>
              <a:sym typeface="Microsoft JhengHei"/>
            </a:endParaRPr>
          </a:p>
        </p:txBody>
      </p:sp>
      <p:sp>
        <p:nvSpPr>
          <p:cNvPr id="422" name="Google Shape;422;p70"/>
          <p:cNvSpPr/>
          <p:nvPr/>
        </p:nvSpPr>
        <p:spPr>
          <a:xfrm>
            <a:off x="714650" y="2053175"/>
            <a:ext cx="7872600" cy="363300"/>
          </a:xfrm>
          <a:prstGeom prst="rect">
            <a:avLst/>
          </a:prstGeom>
          <a:solidFill>
            <a:srgbClr val="FFD966"/>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icrosoft JhengHei"/>
                <a:ea typeface="Microsoft JhengHei"/>
                <a:cs typeface="Microsoft JhengHei"/>
                <a:sym typeface="Microsoft JhengHei"/>
              </a:rPr>
              <a:t>先用最簡易的模型為範例來說明</a:t>
            </a:r>
            <a:endParaRPr b="1" i="0" sz="1400" u="none" cap="none" strike="noStrike">
              <a:solidFill>
                <a:srgbClr val="000000"/>
              </a:solidFill>
              <a:latin typeface="Microsoft JhengHei"/>
              <a:ea typeface="Microsoft JhengHei"/>
              <a:cs typeface="Microsoft JhengHei"/>
              <a:sym typeface="Microsoft JhengHei"/>
            </a:endParaRPr>
          </a:p>
        </p:txBody>
      </p:sp>
      <p:sp>
        <p:nvSpPr>
          <p:cNvPr id="423" name="Google Shape;423;p70"/>
          <p:cNvSpPr txBox="1"/>
          <p:nvPr/>
        </p:nvSpPr>
        <p:spPr>
          <a:xfrm>
            <a:off x="714650" y="3367525"/>
            <a:ext cx="7860000" cy="5985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icrosoft JhengHei"/>
                <a:ea typeface="Microsoft JhengHei"/>
                <a:cs typeface="Microsoft JhengHei"/>
                <a:sym typeface="Microsoft JhengHei"/>
              </a:rPr>
              <a:t>探討overfitting與noise的問題，提供改善的方法</a:t>
            </a:r>
            <a:endParaRPr b="0" i="0" sz="1400" u="none" cap="none" strike="noStrike">
              <a:solidFill>
                <a:srgbClr val="000000"/>
              </a:solidFill>
              <a:latin typeface="Microsoft JhengHei"/>
              <a:ea typeface="Microsoft JhengHei"/>
              <a:cs typeface="Microsoft JhengHei"/>
              <a:sym typeface="Microsoft JhengHei"/>
            </a:endParaRPr>
          </a:p>
        </p:txBody>
      </p:sp>
      <p:sp>
        <p:nvSpPr>
          <p:cNvPr id="424" name="Google Shape;424;p70"/>
          <p:cNvSpPr/>
          <p:nvPr/>
        </p:nvSpPr>
        <p:spPr>
          <a:xfrm>
            <a:off x="714650" y="3004225"/>
            <a:ext cx="7872600" cy="363300"/>
          </a:xfrm>
          <a:prstGeom prst="rect">
            <a:avLst/>
          </a:prstGeom>
          <a:solidFill>
            <a:srgbClr val="FFD966"/>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icrosoft JhengHei"/>
                <a:ea typeface="Microsoft JhengHei"/>
                <a:cs typeface="Microsoft JhengHei"/>
                <a:sym typeface="Microsoft JhengHei"/>
              </a:rPr>
              <a:t>過度配適 ( Overfitting ) </a:t>
            </a:r>
            <a:r>
              <a:rPr b="1" i="0" lang="en-US" sz="1400" u="none" cap="none" strike="noStrike">
                <a:solidFill>
                  <a:schemeClr val="dk1"/>
                </a:solidFill>
                <a:latin typeface="Microsoft JhengHei"/>
                <a:ea typeface="Microsoft JhengHei"/>
                <a:cs typeface="Microsoft JhengHei"/>
                <a:sym typeface="Microsoft JhengHei"/>
              </a:rPr>
              <a:t>、</a:t>
            </a:r>
            <a:r>
              <a:rPr b="1" i="0" lang="en-US" sz="1400" u="none" cap="none" strike="noStrike">
                <a:solidFill>
                  <a:srgbClr val="000000"/>
                </a:solidFill>
                <a:latin typeface="Microsoft JhengHei"/>
                <a:ea typeface="Microsoft JhengHei"/>
                <a:cs typeface="Microsoft JhengHei"/>
                <a:sym typeface="Microsoft JhengHei"/>
              </a:rPr>
              <a:t> 雜訊 ( noise ) 的問題</a:t>
            </a:r>
            <a:endParaRPr b="1" i="0" sz="1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Google Shape;1617;p16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練習時間1 - Kernel</a:t>
            </a:r>
            <a:endParaRPr b="1"/>
          </a:p>
        </p:txBody>
      </p:sp>
      <p:pic>
        <p:nvPicPr>
          <p:cNvPr id="1618" name="Google Shape;1618;p160"/>
          <p:cNvPicPr preferRelativeResize="0"/>
          <p:nvPr/>
        </p:nvPicPr>
        <p:blipFill rotWithShape="1">
          <a:blip r:embed="rId3">
            <a:alphaModFix/>
          </a:blip>
          <a:srcRect b="63033" l="0" r="0" t="0"/>
          <a:stretch/>
        </p:blipFill>
        <p:spPr>
          <a:xfrm>
            <a:off x="152400" y="864275"/>
            <a:ext cx="8839200" cy="1434075"/>
          </a:xfrm>
          <a:prstGeom prst="rect">
            <a:avLst/>
          </a:prstGeom>
          <a:noFill/>
          <a:ln>
            <a:noFill/>
          </a:ln>
        </p:spPr>
      </p:pic>
      <p:sp>
        <p:nvSpPr>
          <p:cNvPr id="1619" name="Google Shape;1619;p1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pic>
        <p:nvPicPr>
          <p:cNvPr id="1620" name="Google Shape;1620;p160"/>
          <p:cNvPicPr preferRelativeResize="0"/>
          <p:nvPr/>
        </p:nvPicPr>
        <p:blipFill rotWithShape="1">
          <a:blip r:embed="rId4">
            <a:alphaModFix/>
          </a:blip>
          <a:srcRect b="0" l="1641" r="53148" t="52879"/>
          <a:stretch/>
        </p:blipFill>
        <p:spPr>
          <a:xfrm>
            <a:off x="5925625" y="2578450"/>
            <a:ext cx="2041375" cy="1802299"/>
          </a:xfrm>
          <a:prstGeom prst="rect">
            <a:avLst/>
          </a:prstGeom>
          <a:noFill/>
          <a:ln>
            <a:noFill/>
          </a:ln>
        </p:spPr>
      </p:pic>
      <p:pic>
        <p:nvPicPr>
          <p:cNvPr id="1621" name="Google Shape;1621;p160"/>
          <p:cNvPicPr preferRelativeResize="0"/>
          <p:nvPr/>
        </p:nvPicPr>
        <p:blipFill rotWithShape="1">
          <a:blip r:embed="rId4">
            <a:alphaModFix/>
          </a:blip>
          <a:srcRect b="47564" l="0" r="0" t="0"/>
          <a:stretch/>
        </p:blipFill>
        <p:spPr>
          <a:xfrm>
            <a:off x="900850" y="2377950"/>
            <a:ext cx="4515249" cy="2005601"/>
          </a:xfrm>
          <a:prstGeom prst="rect">
            <a:avLst/>
          </a:prstGeom>
          <a:noFill/>
          <a:ln>
            <a:noFill/>
          </a:ln>
        </p:spPr>
      </p:pic>
      <p:sp>
        <p:nvSpPr>
          <p:cNvPr id="1622" name="Google Shape;1622;p160"/>
          <p:cNvSpPr/>
          <p:nvPr/>
        </p:nvSpPr>
        <p:spPr>
          <a:xfrm>
            <a:off x="3011950" y="3484600"/>
            <a:ext cx="296700" cy="598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6" name="Shape 1626"/>
        <p:cNvGrpSpPr/>
        <p:nvPr/>
      </p:nvGrpSpPr>
      <p:grpSpPr>
        <a:xfrm>
          <a:off x="0" y="0"/>
          <a:ext cx="0" cy="0"/>
          <a:chOff x="0" y="0"/>
          <a:chExt cx="0" cy="0"/>
        </a:xfrm>
      </p:grpSpPr>
      <p:sp>
        <p:nvSpPr>
          <p:cNvPr id="1627" name="Google Shape;1627;p16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Penalty</a:t>
            </a:r>
            <a:endParaRPr b="1"/>
          </a:p>
        </p:txBody>
      </p:sp>
      <p:pic>
        <p:nvPicPr>
          <p:cNvPr id="1628" name="Google Shape;1628;p161"/>
          <p:cNvPicPr preferRelativeResize="0"/>
          <p:nvPr/>
        </p:nvPicPr>
        <p:blipFill rotWithShape="1">
          <a:blip r:embed="rId3">
            <a:alphaModFix/>
          </a:blip>
          <a:srcRect b="0" l="0" r="0" t="0"/>
          <a:stretch/>
        </p:blipFill>
        <p:spPr>
          <a:xfrm>
            <a:off x="152400" y="864275"/>
            <a:ext cx="8839206" cy="1932537"/>
          </a:xfrm>
          <a:prstGeom prst="rect">
            <a:avLst/>
          </a:prstGeom>
          <a:noFill/>
          <a:ln>
            <a:noFill/>
          </a:ln>
        </p:spPr>
      </p:pic>
      <p:pic>
        <p:nvPicPr>
          <p:cNvPr id="1629" name="Google Shape;1629;p161"/>
          <p:cNvPicPr preferRelativeResize="0"/>
          <p:nvPr/>
        </p:nvPicPr>
        <p:blipFill rotWithShape="1">
          <a:blip r:embed="rId4">
            <a:alphaModFix/>
          </a:blip>
          <a:srcRect b="0" l="0" r="0" t="0"/>
          <a:stretch/>
        </p:blipFill>
        <p:spPr>
          <a:xfrm>
            <a:off x="2615425" y="2949213"/>
            <a:ext cx="3913159" cy="2041888"/>
          </a:xfrm>
          <a:prstGeom prst="rect">
            <a:avLst/>
          </a:prstGeom>
          <a:noFill/>
          <a:ln>
            <a:noFill/>
          </a:ln>
        </p:spPr>
      </p:pic>
      <p:sp>
        <p:nvSpPr>
          <p:cNvPr id="1630" name="Google Shape;1630;p1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sp>
        <p:nvSpPr>
          <p:cNvPr id="1635" name="Google Shape;1635;p162"/>
          <p:cNvSpPr txBox="1"/>
          <p:nvPr>
            <p:ph type="title"/>
          </p:nvPr>
        </p:nvSpPr>
        <p:spPr>
          <a:xfrm>
            <a:off x="1022375" y="1537500"/>
            <a:ext cx="65685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rPr b="1" lang="en-US" sz="3600">
                <a:latin typeface="Microsoft JhengHei"/>
                <a:ea typeface="Microsoft JhengHei"/>
                <a:cs typeface="Microsoft JhengHei"/>
                <a:sym typeface="Microsoft JhengHei"/>
              </a:rPr>
              <a:t>決策樹手把手 </a:t>
            </a:r>
            <a:br>
              <a:rPr b="1" lang="en-US" sz="3600">
                <a:latin typeface="Microsoft JhengHei"/>
                <a:ea typeface="Microsoft JhengHei"/>
                <a:cs typeface="Microsoft JhengHei"/>
                <a:sym typeface="Microsoft JhengHei"/>
              </a:rPr>
            </a:br>
            <a:r>
              <a:rPr b="1" lang="en-US" sz="3600">
                <a:latin typeface="Microsoft JhengHei"/>
                <a:ea typeface="Microsoft JhengHei"/>
                <a:cs typeface="Microsoft JhengHei"/>
                <a:sym typeface="Microsoft JhengHei"/>
              </a:rPr>
              <a:t>(Decision Tree)</a:t>
            </a:r>
            <a:endParaRPr b="1" sz="3600">
              <a:latin typeface="Microsoft JhengHei"/>
              <a:ea typeface="Microsoft JhengHei"/>
              <a:cs typeface="Microsoft JhengHei"/>
              <a:sym typeface="Microsoft JhengHe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63"/>
          <p:cNvSpPr txBox="1"/>
          <p:nvPr/>
        </p:nvSpPr>
        <p:spPr>
          <a:xfrm>
            <a:off x="645525" y="787050"/>
            <a:ext cx="8013900" cy="411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icrosoft JhengHei"/>
                <a:ea typeface="Microsoft JhengHei"/>
                <a:cs typeface="Microsoft JhengHei"/>
                <a:sym typeface="Microsoft JhengHei"/>
              </a:rPr>
              <a:t>將特徵以</a:t>
            </a:r>
            <a:r>
              <a:rPr b="1" i="0" lang="en-US" sz="2400" u="none" cap="none" strike="noStrike">
                <a:solidFill>
                  <a:srgbClr val="0000FF"/>
                </a:solidFill>
                <a:latin typeface="Microsoft JhengHei"/>
                <a:ea typeface="Microsoft JhengHei"/>
                <a:cs typeface="Microsoft JhengHei"/>
                <a:sym typeface="Microsoft JhengHei"/>
              </a:rPr>
              <a:t>條件判斷</a:t>
            </a:r>
            <a:r>
              <a:rPr b="0" i="0" lang="en-US" sz="2400" u="none" cap="none" strike="noStrike">
                <a:solidFill>
                  <a:schemeClr val="dk1"/>
                </a:solidFill>
                <a:latin typeface="Microsoft JhengHei"/>
                <a:ea typeface="Microsoft JhengHei"/>
                <a:cs typeface="Microsoft JhengHei"/>
                <a:sym typeface="Microsoft JhengHei"/>
              </a:rPr>
              <a:t>的方式決定答案</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icrosoft JhengHei"/>
                <a:ea typeface="Microsoft JhengHei"/>
                <a:cs typeface="Microsoft JhengHei"/>
                <a:sym typeface="Microsoft JhengHei"/>
              </a:rPr>
              <a:t>範例 : 房產預測分析</a:t>
            </a:r>
            <a:endParaRPr b="0" i="0" sz="18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Microsoft JhengHei"/>
                <a:ea typeface="Microsoft JhengHei"/>
                <a:cs typeface="Microsoft JhengHei"/>
                <a:sym typeface="Microsoft JhengHei"/>
              </a:rPr>
              <a:t>    </a:t>
            </a:r>
            <a:r>
              <a:rPr b="1" i="0" lang="en-US" sz="1800" u="none" cap="none" strike="noStrike">
                <a:solidFill>
                  <a:schemeClr val="dk1"/>
                </a:solidFill>
                <a:latin typeface="Microsoft JhengHei"/>
                <a:ea typeface="Microsoft JhengHei"/>
                <a:cs typeface="Microsoft JhengHei"/>
                <a:sym typeface="Microsoft JhengHei"/>
              </a:rPr>
              <a:t>特徵</a:t>
            </a:r>
            <a:r>
              <a:rPr b="0" i="0" lang="en-US" sz="1800" u="none" cap="none" strike="noStrike">
                <a:solidFill>
                  <a:schemeClr val="dk1"/>
                </a:solidFill>
                <a:latin typeface="Microsoft JhengHei"/>
                <a:ea typeface="Microsoft JhengHei"/>
                <a:cs typeface="Microsoft JhengHei"/>
                <a:sym typeface="Microsoft JhengHei"/>
              </a:rPr>
              <a:t> : 坪數, 幾房幾廳幾衛, 學區, 交通, 有無停車位...</a:t>
            </a:r>
            <a:endParaRPr b="1" i="0" sz="1200" u="none" cap="none" strike="noStrike">
              <a:solidFill>
                <a:srgbClr val="0000FF"/>
              </a:solidFill>
              <a:latin typeface="Microsoft JhengHei"/>
              <a:ea typeface="Microsoft JhengHei"/>
              <a:cs typeface="Microsoft JhengHei"/>
              <a:sym typeface="Microsoft JhengHei"/>
            </a:endParaRPr>
          </a:p>
        </p:txBody>
      </p:sp>
      <p:sp>
        <p:nvSpPr>
          <p:cNvPr id="1641" name="Google Shape;1641;p163"/>
          <p:cNvSpPr txBox="1"/>
          <p:nvPr>
            <p:ph type="title"/>
          </p:nvPr>
        </p:nvSpPr>
        <p:spPr>
          <a:xfrm>
            <a:off x="457750" y="348780"/>
            <a:ext cx="36594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什麼是決策樹模型?</a:t>
            </a:r>
            <a:endParaRPr b="1">
              <a:latin typeface="Microsoft JhengHei"/>
              <a:ea typeface="Microsoft JhengHei"/>
              <a:cs typeface="Microsoft JhengHei"/>
              <a:sym typeface="Microsoft JhengHei"/>
            </a:endParaRPr>
          </a:p>
        </p:txBody>
      </p:sp>
      <p:sp>
        <p:nvSpPr>
          <p:cNvPr id="1642" name="Google Shape;1642;p163"/>
          <p:cNvSpPr/>
          <p:nvPr/>
        </p:nvSpPr>
        <p:spPr>
          <a:xfrm>
            <a:off x="3440450" y="2327900"/>
            <a:ext cx="1439700" cy="573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icrosoft JhengHei"/>
                <a:ea typeface="Microsoft JhengHei"/>
                <a:cs typeface="Microsoft JhengHei"/>
                <a:sym typeface="Microsoft JhengHei"/>
              </a:rPr>
              <a:t>學區近</a:t>
            </a:r>
            <a:endParaRPr b="1" i="0" sz="1400" u="none" cap="none" strike="noStrike">
              <a:solidFill>
                <a:srgbClr val="000000"/>
              </a:solidFill>
              <a:latin typeface="Microsoft JhengHei"/>
              <a:ea typeface="Microsoft JhengHei"/>
              <a:cs typeface="Microsoft JhengHei"/>
              <a:sym typeface="Microsoft JhengHei"/>
            </a:endParaRPr>
          </a:p>
        </p:txBody>
      </p:sp>
      <p:sp>
        <p:nvSpPr>
          <p:cNvPr id="1643" name="Google Shape;1643;p163"/>
          <p:cNvSpPr/>
          <p:nvPr/>
        </p:nvSpPr>
        <p:spPr>
          <a:xfrm>
            <a:off x="4922625" y="2964425"/>
            <a:ext cx="1606650" cy="4485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Microsoft JhengHei"/>
                <a:ea typeface="Microsoft JhengHei"/>
                <a:cs typeface="Microsoft JhengHei"/>
                <a:sym typeface="Microsoft JhengHei"/>
              </a:rPr>
              <a:t>有停車位</a:t>
            </a:r>
            <a:endParaRPr b="1" i="0" sz="1200" u="none" cap="none" strike="noStrike">
              <a:solidFill>
                <a:srgbClr val="000000"/>
              </a:solidFill>
              <a:latin typeface="Microsoft JhengHei"/>
              <a:ea typeface="Microsoft JhengHei"/>
              <a:cs typeface="Microsoft JhengHei"/>
              <a:sym typeface="Microsoft JhengHei"/>
            </a:endParaRPr>
          </a:p>
        </p:txBody>
      </p:sp>
      <p:sp>
        <p:nvSpPr>
          <p:cNvPr id="1644" name="Google Shape;1644;p163"/>
          <p:cNvSpPr/>
          <p:nvPr/>
        </p:nvSpPr>
        <p:spPr>
          <a:xfrm>
            <a:off x="1684275" y="2964425"/>
            <a:ext cx="1652475" cy="4485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Microsoft JhengHei"/>
                <a:ea typeface="Microsoft JhengHei"/>
                <a:cs typeface="Microsoft JhengHei"/>
                <a:sym typeface="Microsoft JhengHei"/>
              </a:rPr>
              <a:t>30坪以上</a:t>
            </a:r>
            <a:endParaRPr b="1" i="0" sz="1200" u="none" cap="none" strike="noStrike">
              <a:solidFill>
                <a:srgbClr val="000000"/>
              </a:solidFill>
              <a:latin typeface="Microsoft JhengHei"/>
              <a:ea typeface="Microsoft JhengHei"/>
              <a:cs typeface="Microsoft JhengHei"/>
              <a:sym typeface="Microsoft JhengHei"/>
            </a:endParaRPr>
          </a:p>
        </p:txBody>
      </p:sp>
      <p:sp>
        <p:nvSpPr>
          <p:cNvPr id="1645" name="Google Shape;1645;p163"/>
          <p:cNvSpPr/>
          <p:nvPr/>
        </p:nvSpPr>
        <p:spPr>
          <a:xfrm>
            <a:off x="1183450" y="3699350"/>
            <a:ext cx="834600" cy="44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icrosoft JhengHei"/>
                <a:ea typeface="Microsoft JhengHei"/>
                <a:cs typeface="Microsoft JhengHei"/>
                <a:sym typeface="Microsoft JhengHei"/>
              </a:rPr>
              <a:t>1200萬</a:t>
            </a:r>
            <a:endParaRPr b="1" i="0" sz="1400" u="none" cap="none" strike="noStrike">
              <a:solidFill>
                <a:srgbClr val="000000"/>
              </a:solidFill>
              <a:latin typeface="Microsoft JhengHei"/>
              <a:ea typeface="Microsoft JhengHei"/>
              <a:cs typeface="Microsoft JhengHei"/>
              <a:sym typeface="Microsoft JhengHei"/>
            </a:endParaRPr>
          </a:p>
        </p:txBody>
      </p:sp>
      <p:sp>
        <p:nvSpPr>
          <p:cNvPr id="1646" name="Google Shape;1646;p163"/>
          <p:cNvSpPr/>
          <p:nvPr/>
        </p:nvSpPr>
        <p:spPr>
          <a:xfrm>
            <a:off x="2974013" y="3699350"/>
            <a:ext cx="834600" cy="44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icrosoft JhengHei"/>
                <a:ea typeface="Microsoft JhengHei"/>
                <a:cs typeface="Microsoft JhengHei"/>
                <a:sym typeface="Microsoft JhengHei"/>
              </a:rPr>
              <a:t>800萬</a:t>
            </a:r>
            <a:endParaRPr b="1" i="0" sz="1400" u="none" cap="none" strike="noStrike">
              <a:solidFill>
                <a:srgbClr val="000000"/>
              </a:solidFill>
              <a:latin typeface="Microsoft JhengHei"/>
              <a:ea typeface="Microsoft JhengHei"/>
              <a:cs typeface="Microsoft JhengHei"/>
              <a:sym typeface="Microsoft JhengHei"/>
            </a:endParaRPr>
          </a:p>
        </p:txBody>
      </p:sp>
      <p:sp>
        <p:nvSpPr>
          <p:cNvPr id="1647" name="Google Shape;1647;p163"/>
          <p:cNvSpPr/>
          <p:nvPr/>
        </p:nvSpPr>
        <p:spPr>
          <a:xfrm>
            <a:off x="4455325" y="3699350"/>
            <a:ext cx="834600" cy="44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icrosoft JhengHei"/>
                <a:ea typeface="Microsoft JhengHei"/>
                <a:cs typeface="Microsoft JhengHei"/>
                <a:sym typeface="Microsoft JhengHei"/>
              </a:rPr>
              <a:t>1000萬</a:t>
            </a:r>
            <a:endParaRPr b="1" i="0" sz="1400" u="none" cap="none" strike="noStrike">
              <a:solidFill>
                <a:srgbClr val="000000"/>
              </a:solidFill>
              <a:latin typeface="Microsoft JhengHei"/>
              <a:ea typeface="Microsoft JhengHei"/>
              <a:cs typeface="Microsoft JhengHei"/>
              <a:sym typeface="Microsoft JhengHei"/>
            </a:endParaRPr>
          </a:p>
        </p:txBody>
      </p:sp>
      <p:sp>
        <p:nvSpPr>
          <p:cNvPr id="1648" name="Google Shape;1648;p163"/>
          <p:cNvSpPr/>
          <p:nvPr/>
        </p:nvSpPr>
        <p:spPr>
          <a:xfrm>
            <a:off x="6343925" y="3699350"/>
            <a:ext cx="834600" cy="44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Microsoft JhengHei"/>
                <a:ea typeface="Microsoft JhengHei"/>
                <a:cs typeface="Microsoft JhengHei"/>
                <a:sym typeface="Microsoft JhengHei"/>
              </a:rPr>
              <a:t>700萬</a:t>
            </a:r>
            <a:endParaRPr b="1" i="0" sz="1400" u="none" cap="none" strike="noStrike">
              <a:solidFill>
                <a:srgbClr val="000000"/>
              </a:solidFill>
              <a:latin typeface="Microsoft JhengHei"/>
              <a:ea typeface="Microsoft JhengHei"/>
              <a:cs typeface="Microsoft JhengHei"/>
              <a:sym typeface="Microsoft JhengHei"/>
            </a:endParaRPr>
          </a:p>
        </p:txBody>
      </p:sp>
      <p:cxnSp>
        <p:nvCxnSpPr>
          <p:cNvPr id="1649" name="Google Shape;1649;p163"/>
          <p:cNvCxnSpPr>
            <a:stCxn id="1642" idx="1"/>
            <a:endCxn id="1644" idx="0"/>
          </p:cNvCxnSpPr>
          <p:nvPr/>
        </p:nvCxnSpPr>
        <p:spPr>
          <a:xfrm flipH="1">
            <a:off x="2510450" y="2614850"/>
            <a:ext cx="930000" cy="349500"/>
          </a:xfrm>
          <a:prstGeom prst="bentConnector2">
            <a:avLst/>
          </a:prstGeom>
          <a:noFill/>
          <a:ln cap="flat" cmpd="sng" w="9525">
            <a:solidFill>
              <a:schemeClr val="dk2"/>
            </a:solidFill>
            <a:prstDash val="solid"/>
            <a:round/>
            <a:headEnd len="sm" w="sm" type="none"/>
            <a:tailEnd len="med" w="med" type="triangle"/>
          </a:ln>
        </p:spPr>
      </p:cxnSp>
      <p:cxnSp>
        <p:nvCxnSpPr>
          <p:cNvPr id="1650" name="Google Shape;1650;p163"/>
          <p:cNvCxnSpPr>
            <a:stCxn id="1642" idx="3"/>
            <a:endCxn id="1643" idx="0"/>
          </p:cNvCxnSpPr>
          <p:nvPr/>
        </p:nvCxnSpPr>
        <p:spPr>
          <a:xfrm>
            <a:off x="4880150" y="2614850"/>
            <a:ext cx="845700" cy="349500"/>
          </a:xfrm>
          <a:prstGeom prst="bentConnector2">
            <a:avLst/>
          </a:prstGeom>
          <a:noFill/>
          <a:ln cap="flat" cmpd="sng" w="9525">
            <a:solidFill>
              <a:schemeClr val="dk2"/>
            </a:solidFill>
            <a:prstDash val="solid"/>
            <a:round/>
            <a:headEnd len="sm" w="sm" type="none"/>
            <a:tailEnd len="med" w="med" type="triangle"/>
          </a:ln>
        </p:spPr>
      </p:cxnSp>
      <p:cxnSp>
        <p:nvCxnSpPr>
          <p:cNvPr id="1651" name="Google Shape;1651;p163"/>
          <p:cNvCxnSpPr>
            <a:stCxn id="1644" idx="1"/>
            <a:endCxn id="1645" idx="0"/>
          </p:cNvCxnSpPr>
          <p:nvPr/>
        </p:nvCxnSpPr>
        <p:spPr>
          <a:xfrm flipH="1">
            <a:off x="1600875" y="3188688"/>
            <a:ext cx="83400" cy="510600"/>
          </a:xfrm>
          <a:prstGeom prst="bentConnector2">
            <a:avLst/>
          </a:prstGeom>
          <a:noFill/>
          <a:ln cap="flat" cmpd="sng" w="9525">
            <a:solidFill>
              <a:schemeClr val="dk2"/>
            </a:solidFill>
            <a:prstDash val="solid"/>
            <a:round/>
            <a:headEnd len="sm" w="sm" type="none"/>
            <a:tailEnd len="med" w="med" type="triangle"/>
          </a:ln>
        </p:spPr>
      </p:cxnSp>
      <p:cxnSp>
        <p:nvCxnSpPr>
          <p:cNvPr id="1652" name="Google Shape;1652;p163"/>
          <p:cNvCxnSpPr>
            <a:stCxn id="1644" idx="3"/>
            <a:endCxn id="1646" idx="0"/>
          </p:cNvCxnSpPr>
          <p:nvPr/>
        </p:nvCxnSpPr>
        <p:spPr>
          <a:xfrm>
            <a:off x="3336750" y="3188688"/>
            <a:ext cx="54600" cy="510600"/>
          </a:xfrm>
          <a:prstGeom prst="bentConnector2">
            <a:avLst/>
          </a:prstGeom>
          <a:noFill/>
          <a:ln cap="flat" cmpd="sng" w="9525">
            <a:solidFill>
              <a:schemeClr val="dk2"/>
            </a:solidFill>
            <a:prstDash val="solid"/>
            <a:round/>
            <a:headEnd len="sm" w="sm" type="none"/>
            <a:tailEnd len="med" w="med" type="triangle"/>
          </a:ln>
        </p:spPr>
      </p:cxnSp>
      <p:cxnSp>
        <p:nvCxnSpPr>
          <p:cNvPr id="1653" name="Google Shape;1653;p163"/>
          <p:cNvCxnSpPr>
            <a:stCxn id="1643" idx="1"/>
            <a:endCxn id="1647" idx="0"/>
          </p:cNvCxnSpPr>
          <p:nvPr/>
        </p:nvCxnSpPr>
        <p:spPr>
          <a:xfrm flipH="1">
            <a:off x="4872525" y="3188688"/>
            <a:ext cx="50100" cy="510600"/>
          </a:xfrm>
          <a:prstGeom prst="bentConnector2">
            <a:avLst/>
          </a:prstGeom>
          <a:noFill/>
          <a:ln cap="flat" cmpd="sng" w="9525">
            <a:solidFill>
              <a:schemeClr val="dk2"/>
            </a:solidFill>
            <a:prstDash val="solid"/>
            <a:round/>
            <a:headEnd len="sm" w="sm" type="none"/>
            <a:tailEnd len="med" w="med" type="triangle"/>
          </a:ln>
        </p:spPr>
      </p:cxnSp>
      <p:cxnSp>
        <p:nvCxnSpPr>
          <p:cNvPr id="1654" name="Google Shape;1654;p163"/>
          <p:cNvCxnSpPr>
            <a:stCxn id="1643" idx="3"/>
            <a:endCxn id="1648" idx="0"/>
          </p:cNvCxnSpPr>
          <p:nvPr/>
        </p:nvCxnSpPr>
        <p:spPr>
          <a:xfrm>
            <a:off x="6529275" y="3188688"/>
            <a:ext cx="231900" cy="510600"/>
          </a:xfrm>
          <a:prstGeom prst="bentConnector2">
            <a:avLst/>
          </a:prstGeom>
          <a:noFill/>
          <a:ln cap="flat" cmpd="sng" w="9525">
            <a:solidFill>
              <a:schemeClr val="dk2"/>
            </a:solidFill>
            <a:prstDash val="solid"/>
            <a:round/>
            <a:headEnd len="sm" w="sm" type="none"/>
            <a:tailEnd len="med" w="med" type="triangle"/>
          </a:ln>
        </p:spPr>
      </p:cxnSp>
      <p:sp>
        <p:nvSpPr>
          <p:cNvPr id="1655" name="Google Shape;1655;p163"/>
          <p:cNvSpPr txBox="1"/>
          <p:nvPr/>
        </p:nvSpPr>
        <p:spPr>
          <a:xfrm>
            <a:off x="3140975" y="2270325"/>
            <a:ext cx="5007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Y</a:t>
            </a:r>
            <a:endParaRPr b="1" i="0" sz="1800" u="none" cap="none" strike="noStrike">
              <a:solidFill>
                <a:srgbClr val="000000"/>
              </a:solidFill>
              <a:latin typeface="Calibri"/>
              <a:ea typeface="Calibri"/>
              <a:cs typeface="Calibri"/>
              <a:sym typeface="Calibri"/>
            </a:endParaRPr>
          </a:p>
        </p:txBody>
      </p:sp>
      <p:sp>
        <p:nvSpPr>
          <p:cNvPr id="1656" name="Google Shape;1656;p163"/>
          <p:cNvSpPr txBox="1"/>
          <p:nvPr/>
        </p:nvSpPr>
        <p:spPr>
          <a:xfrm>
            <a:off x="1350400" y="2839200"/>
            <a:ext cx="5007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Y</a:t>
            </a:r>
            <a:endParaRPr b="1" i="0" sz="1800" u="none" cap="none" strike="noStrike">
              <a:solidFill>
                <a:srgbClr val="000000"/>
              </a:solidFill>
              <a:latin typeface="Calibri"/>
              <a:ea typeface="Calibri"/>
              <a:cs typeface="Calibri"/>
              <a:sym typeface="Calibri"/>
            </a:endParaRPr>
          </a:p>
        </p:txBody>
      </p:sp>
      <p:sp>
        <p:nvSpPr>
          <p:cNvPr id="1657" name="Google Shape;1657;p163"/>
          <p:cNvSpPr txBox="1"/>
          <p:nvPr/>
        </p:nvSpPr>
        <p:spPr>
          <a:xfrm>
            <a:off x="4622275" y="2839200"/>
            <a:ext cx="5007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Y</a:t>
            </a:r>
            <a:endParaRPr b="1" i="0" sz="1800" u="none" cap="none" strike="noStrike">
              <a:solidFill>
                <a:srgbClr val="000000"/>
              </a:solidFill>
              <a:latin typeface="Calibri"/>
              <a:ea typeface="Calibri"/>
              <a:cs typeface="Calibri"/>
              <a:sym typeface="Calibri"/>
            </a:endParaRPr>
          </a:p>
        </p:txBody>
      </p:sp>
      <p:sp>
        <p:nvSpPr>
          <p:cNvPr id="1658" name="Google Shape;1658;p163"/>
          <p:cNvSpPr txBox="1"/>
          <p:nvPr/>
        </p:nvSpPr>
        <p:spPr>
          <a:xfrm>
            <a:off x="6621350" y="2839200"/>
            <a:ext cx="5007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N</a:t>
            </a:r>
            <a:endParaRPr b="1" i="0" sz="1800" u="none" cap="none" strike="noStrike">
              <a:solidFill>
                <a:srgbClr val="000000"/>
              </a:solidFill>
              <a:latin typeface="Calibri"/>
              <a:ea typeface="Calibri"/>
              <a:cs typeface="Calibri"/>
              <a:sym typeface="Calibri"/>
            </a:endParaRPr>
          </a:p>
        </p:txBody>
      </p:sp>
      <p:sp>
        <p:nvSpPr>
          <p:cNvPr id="1659" name="Google Shape;1659;p163"/>
          <p:cNvSpPr txBox="1"/>
          <p:nvPr/>
        </p:nvSpPr>
        <p:spPr>
          <a:xfrm>
            <a:off x="3391350" y="2901800"/>
            <a:ext cx="5007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N</a:t>
            </a:r>
            <a:endParaRPr b="1" i="0" sz="1800" u="none" cap="none" strike="noStrike">
              <a:solidFill>
                <a:srgbClr val="000000"/>
              </a:solidFill>
              <a:latin typeface="Calibri"/>
              <a:ea typeface="Calibri"/>
              <a:cs typeface="Calibri"/>
              <a:sym typeface="Calibri"/>
            </a:endParaRPr>
          </a:p>
        </p:txBody>
      </p:sp>
      <p:sp>
        <p:nvSpPr>
          <p:cNvPr id="1660" name="Google Shape;1660;p163"/>
          <p:cNvSpPr txBox="1"/>
          <p:nvPr/>
        </p:nvSpPr>
        <p:spPr>
          <a:xfrm>
            <a:off x="4789225" y="2270325"/>
            <a:ext cx="5007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N</a:t>
            </a:r>
            <a:endParaRPr b="1"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4" name="Shape 1664"/>
        <p:cNvGrpSpPr/>
        <p:nvPr/>
      </p:nvGrpSpPr>
      <p:grpSpPr>
        <a:xfrm>
          <a:off x="0" y="0"/>
          <a:ext cx="0" cy="0"/>
          <a:chOff x="0" y="0"/>
          <a:chExt cx="0" cy="0"/>
        </a:xfrm>
      </p:grpSpPr>
      <p:sp>
        <p:nvSpPr>
          <p:cNvPr id="1665" name="Google Shape;1665;p16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決策樹</a:t>
            </a:r>
            <a:endParaRPr b="1"/>
          </a:p>
        </p:txBody>
      </p:sp>
      <p:pic>
        <p:nvPicPr>
          <p:cNvPr id="1666" name="Google Shape;1666;p164"/>
          <p:cNvPicPr preferRelativeResize="0"/>
          <p:nvPr/>
        </p:nvPicPr>
        <p:blipFill rotWithShape="1">
          <a:blip r:embed="rId3">
            <a:alphaModFix/>
          </a:blip>
          <a:srcRect b="0" l="0" r="0" t="0"/>
          <a:stretch/>
        </p:blipFill>
        <p:spPr>
          <a:xfrm>
            <a:off x="1264825" y="826175"/>
            <a:ext cx="6788950" cy="4074675"/>
          </a:xfrm>
          <a:prstGeom prst="rect">
            <a:avLst/>
          </a:prstGeom>
          <a:noFill/>
          <a:ln>
            <a:noFill/>
          </a:ln>
        </p:spPr>
      </p:pic>
      <p:cxnSp>
        <p:nvCxnSpPr>
          <p:cNvPr id="1667" name="Google Shape;1667;p164"/>
          <p:cNvCxnSpPr/>
          <p:nvPr/>
        </p:nvCxnSpPr>
        <p:spPr>
          <a:xfrm>
            <a:off x="1398800" y="908875"/>
            <a:ext cx="0" cy="3842700"/>
          </a:xfrm>
          <a:prstGeom prst="straightConnector1">
            <a:avLst/>
          </a:prstGeom>
          <a:noFill/>
          <a:ln cap="flat" cmpd="sng" w="19050">
            <a:solidFill>
              <a:schemeClr val="dk2"/>
            </a:solidFill>
            <a:prstDash val="solid"/>
            <a:round/>
            <a:headEnd len="sm" w="sm" type="none"/>
            <a:tailEnd len="sm" w="sm" type="none"/>
          </a:ln>
        </p:spPr>
      </p:cxnSp>
      <p:sp>
        <p:nvSpPr>
          <p:cNvPr id="1668" name="Google Shape;1668;p164"/>
          <p:cNvSpPr txBox="1"/>
          <p:nvPr/>
        </p:nvSpPr>
        <p:spPr>
          <a:xfrm>
            <a:off x="706975" y="1157025"/>
            <a:ext cx="631800" cy="34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身高</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2" name="Shape 1672"/>
        <p:cNvGrpSpPr/>
        <p:nvPr/>
      </p:nvGrpSpPr>
      <p:grpSpPr>
        <a:xfrm>
          <a:off x="0" y="0"/>
          <a:ext cx="0" cy="0"/>
          <a:chOff x="0" y="0"/>
          <a:chExt cx="0" cy="0"/>
        </a:xfrm>
      </p:grpSpPr>
      <p:sp>
        <p:nvSpPr>
          <p:cNvPr id="1673" name="Google Shape;1673;p16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決策樹</a:t>
            </a:r>
            <a:endParaRPr b="1"/>
          </a:p>
        </p:txBody>
      </p:sp>
      <p:pic>
        <p:nvPicPr>
          <p:cNvPr id="1674" name="Google Shape;1674;p165"/>
          <p:cNvPicPr preferRelativeResize="0"/>
          <p:nvPr/>
        </p:nvPicPr>
        <p:blipFill rotWithShape="1">
          <a:blip r:embed="rId3">
            <a:alphaModFix/>
          </a:blip>
          <a:srcRect b="0" l="0" r="0" t="0"/>
          <a:stretch/>
        </p:blipFill>
        <p:spPr>
          <a:xfrm>
            <a:off x="1248400" y="1120825"/>
            <a:ext cx="6008273" cy="3045625"/>
          </a:xfrm>
          <a:prstGeom prst="rect">
            <a:avLst/>
          </a:prstGeom>
          <a:noFill/>
          <a:ln>
            <a:noFill/>
          </a:ln>
        </p:spPr>
      </p:pic>
      <p:sp>
        <p:nvSpPr>
          <p:cNvPr id="1675" name="Google Shape;1675;p165"/>
          <p:cNvSpPr txBox="1"/>
          <p:nvPr/>
        </p:nvSpPr>
        <p:spPr>
          <a:xfrm>
            <a:off x="7234125" y="3322725"/>
            <a:ext cx="11805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葉子(leaf)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166"/>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1681" name="Google Shape;1681;p16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決策樹</a:t>
            </a:r>
            <a:endParaRPr b="1"/>
          </a:p>
        </p:txBody>
      </p:sp>
      <p:pic>
        <p:nvPicPr>
          <p:cNvPr id="1682" name="Google Shape;1682;p166"/>
          <p:cNvPicPr preferRelativeResize="0"/>
          <p:nvPr/>
        </p:nvPicPr>
        <p:blipFill rotWithShape="1">
          <a:blip r:embed="rId3">
            <a:alphaModFix/>
          </a:blip>
          <a:srcRect b="0" l="0" r="0" t="0"/>
          <a:stretch/>
        </p:blipFill>
        <p:spPr>
          <a:xfrm>
            <a:off x="135116" y="1021709"/>
            <a:ext cx="8551925" cy="3647050"/>
          </a:xfrm>
          <a:prstGeom prst="rect">
            <a:avLst/>
          </a:prstGeom>
          <a:noFill/>
          <a:ln>
            <a:noFill/>
          </a:ln>
        </p:spPr>
      </p:pic>
      <p:sp>
        <p:nvSpPr>
          <p:cNvPr id="1683" name="Google Shape;1683;p166"/>
          <p:cNvSpPr/>
          <p:nvPr/>
        </p:nvSpPr>
        <p:spPr>
          <a:xfrm>
            <a:off x="361100" y="4367975"/>
            <a:ext cx="962400" cy="300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sp>
        <p:nvSpPr>
          <p:cNvPr id="1688" name="Google Shape;1688;p167"/>
          <p:cNvSpPr txBox="1"/>
          <p:nvPr/>
        </p:nvSpPr>
        <p:spPr>
          <a:xfrm>
            <a:off x="645525" y="787050"/>
            <a:ext cx="8013900" cy="411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 高度可解釋性 (Interpretability) </a:t>
            </a:r>
            <a:endParaRPr b="0" i="0" sz="18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 低計算時間複雜度 (time complexity)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Microsoft JhengHei"/>
                <a:ea typeface="Microsoft JhengHei"/>
                <a:cs typeface="Microsoft JhengHei"/>
                <a:sym typeface="Microsoft JhengHei"/>
              </a:rPr>
              <a:t> </a:t>
            </a:r>
            <a:endParaRPr b="0" i="0" sz="1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icrosoft JhengHei"/>
                <a:ea typeface="Microsoft JhengHei"/>
                <a:cs typeface="Microsoft JhengHei"/>
                <a:sym typeface="Microsoft JhengHei"/>
              </a:rPr>
              <a:t> </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Microsoft JhengHei"/>
              <a:ea typeface="Microsoft JhengHei"/>
              <a:cs typeface="Microsoft JhengHei"/>
              <a:sym typeface="Microsoft JhengHei"/>
            </a:endParaRPr>
          </a:p>
        </p:txBody>
      </p:sp>
      <p:sp>
        <p:nvSpPr>
          <p:cNvPr id="1689" name="Google Shape;1689;p167"/>
          <p:cNvSpPr txBox="1"/>
          <p:nvPr>
            <p:ph type="title"/>
          </p:nvPr>
        </p:nvSpPr>
        <p:spPr>
          <a:xfrm>
            <a:off x="457750" y="348780"/>
            <a:ext cx="36594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決策樹模型的優點</a:t>
            </a:r>
            <a:endParaRPr b="1">
              <a:latin typeface="Microsoft JhengHei"/>
              <a:ea typeface="Microsoft JhengHei"/>
              <a:cs typeface="Microsoft JhengHei"/>
              <a:sym typeface="Microsoft JhengHe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168"/>
          <p:cNvSpPr txBox="1"/>
          <p:nvPr/>
        </p:nvSpPr>
        <p:spPr>
          <a:xfrm>
            <a:off x="1639500" y="3720675"/>
            <a:ext cx="7943100" cy="7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讓我們來開始體驗決策樹的魅力吧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icrosoft JhengHei"/>
                <a:ea typeface="Microsoft JhengHei"/>
                <a:cs typeface="Microsoft JhengHei"/>
                <a:sym typeface="Microsoft JhengHei"/>
              </a:rPr>
              <a:t> </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Microsoft JhengHei"/>
              <a:ea typeface="Microsoft JhengHei"/>
              <a:cs typeface="Microsoft JhengHei"/>
              <a:sym typeface="Microsoft JhengHei"/>
            </a:endParaRPr>
          </a:p>
        </p:txBody>
      </p:sp>
      <p:pic>
        <p:nvPicPr>
          <p:cNvPr descr="「let's go」的圖片搜尋結果" id="1695" name="Google Shape;1695;p168"/>
          <p:cNvPicPr preferRelativeResize="0"/>
          <p:nvPr/>
        </p:nvPicPr>
        <p:blipFill>
          <a:blip r:embed="rId3">
            <a:alphaModFix/>
          </a:blip>
          <a:stretch>
            <a:fillRect/>
          </a:stretch>
        </p:blipFill>
        <p:spPr>
          <a:xfrm>
            <a:off x="1634563" y="1548900"/>
            <a:ext cx="5874875" cy="17388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9" name="Shape 1699"/>
        <p:cNvGrpSpPr/>
        <p:nvPr/>
      </p:nvGrpSpPr>
      <p:grpSpPr>
        <a:xfrm>
          <a:off x="0" y="0"/>
          <a:ext cx="0" cy="0"/>
          <a:chOff x="0" y="0"/>
          <a:chExt cx="0" cy="0"/>
        </a:xfrm>
      </p:grpSpPr>
      <p:sp>
        <p:nvSpPr>
          <p:cNvPr id="1700" name="Google Shape;1700;p169"/>
          <p:cNvSpPr/>
          <p:nvPr/>
        </p:nvSpPr>
        <p:spPr>
          <a:xfrm>
            <a:off x="418300" y="943675"/>
            <a:ext cx="8229600" cy="8328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from sklearn.datasets import load_wine</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wine = load_wine()</a:t>
            </a:r>
            <a:endParaRPr b="1" i="0" sz="2400" u="none" cap="none" strike="noStrike">
              <a:solidFill>
                <a:schemeClr val="dk1"/>
              </a:solidFill>
              <a:latin typeface="Calibri"/>
              <a:ea typeface="Calibri"/>
              <a:cs typeface="Calibri"/>
              <a:sym typeface="Calibri"/>
            </a:endParaRPr>
          </a:p>
        </p:txBody>
      </p:sp>
      <p:sp>
        <p:nvSpPr>
          <p:cNvPr id="1701" name="Google Shape;1701;p169"/>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載入資料集 : 葡萄酒分類預測</a:t>
            </a:r>
            <a:endParaRPr b="1">
              <a:latin typeface="Microsoft JhengHei"/>
              <a:ea typeface="Microsoft JhengHei"/>
              <a:cs typeface="Microsoft JhengHei"/>
              <a:sym typeface="Microsoft JhengHei"/>
            </a:endParaRPr>
          </a:p>
        </p:txBody>
      </p:sp>
      <p:sp>
        <p:nvSpPr>
          <p:cNvPr id="1702" name="Google Shape;1702;p169"/>
          <p:cNvSpPr txBox="1"/>
          <p:nvPr/>
        </p:nvSpPr>
        <p:spPr>
          <a:xfrm>
            <a:off x="418299" y="2150543"/>
            <a:ext cx="8463300" cy="12828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與其他範例相似, 先從 sklearn 載入葡萄酒分類預測資料集</a:t>
            </a:r>
            <a:endParaRPr b="0" i="0" sz="2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1"/>
          <p:cNvSpPr txBox="1"/>
          <p:nvPr>
            <p:ph type="title"/>
          </p:nvPr>
        </p:nvSpPr>
        <p:spPr>
          <a:xfrm>
            <a:off x="813750" y="2040125"/>
            <a:ext cx="72357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p:txBody>
      </p:sp>
      <p:sp>
        <p:nvSpPr>
          <p:cNvPr id="430" name="Google Shape;430;p71"/>
          <p:cNvSpPr txBox="1"/>
          <p:nvPr/>
        </p:nvSpPr>
        <p:spPr>
          <a:xfrm>
            <a:off x="955500" y="2192525"/>
            <a:ext cx="75747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B050"/>
                </a:solidFill>
                <a:latin typeface="Microsoft JhengHei"/>
                <a:ea typeface="Microsoft JhengHei"/>
                <a:cs typeface="Microsoft JhengHei"/>
                <a:sym typeface="Microsoft JhengHei"/>
              </a:rPr>
              <a:t>如何寫出你的第一個機器學習模型</a:t>
            </a:r>
            <a:endParaRPr b="1" i="0" sz="3600" u="none" cap="none" strike="noStrike">
              <a:solidFill>
                <a:srgbClr val="00B050"/>
              </a:solidFill>
              <a:latin typeface="Microsoft JhengHei"/>
              <a:ea typeface="Microsoft JhengHei"/>
              <a:cs typeface="Microsoft JhengHei"/>
              <a:sym typeface="Microsoft JhengHe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70"/>
          <p:cNvPicPr preferRelativeResize="0"/>
          <p:nvPr/>
        </p:nvPicPr>
        <p:blipFill rotWithShape="1">
          <a:blip r:embed="rId3">
            <a:alphaModFix/>
          </a:blip>
          <a:srcRect b="0" l="0" r="0" t="0"/>
          <a:stretch/>
        </p:blipFill>
        <p:spPr>
          <a:xfrm>
            <a:off x="2767350" y="1583550"/>
            <a:ext cx="6209350" cy="2931900"/>
          </a:xfrm>
          <a:prstGeom prst="rect">
            <a:avLst/>
          </a:prstGeom>
          <a:noFill/>
          <a:ln>
            <a:noFill/>
          </a:ln>
        </p:spPr>
      </p:pic>
      <p:sp>
        <p:nvSpPr>
          <p:cNvPr id="1708" name="Google Shape;1708;p170"/>
          <p:cNvSpPr/>
          <p:nvPr/>
        </p:nvSpPr>
        <p:spPr>
          <a:xfrm>
            <a:off x="418300" y="943675"/>
            <a:ext cx="8229600" cy="4353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print(wine.DESCR)</a:t>
            </a:r>
            <a:endParaRPr b="1" i="0" sz="2400" u="none" cap="none" strike="noStrike">
              <a:solidFill>
                <a:schemeClr val="dk1"/>
              </a:solidFill>
              <a:latin typeface="Calibri"/>
              <a:ea typeface="Calibri"/>
              <a:cs typeface="Calibri"/>
              <a:sym typeface="Calibri"/>
            </a:endParaRPr>
          </a:p>
        </p:txBody>
      </p:sp>
      <p:sp>
        <p:nvSpPr>
          <p:cNvPr id="1709" name="Google Shape;1709;p170"/>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資料集描述 </a:t>
            </a:r>
            <a:endParaRPr b="1">
              <a:latin typeface="Microsoft JhengHei"/>
              <a:ea typeface="Microsoft JhengHei"/>
              <a:cs typeface="Microsoft JhengHei"/>
              <a:sym typeface="Microsoft JhengHei"/>
            </a:endParaRPr>
          </a:p>
        </p:txBody>
      </p:sp>
      <p:sp>
        <p:nvSpPr>
          <p:cNvPr id="1710" name="Google Shape;1710;p170"/>
          <p:cNvSpPr txBox="1"/>
          <p:nvPr/>
        </p:nvSpPr>
        <p:spPr>
          <a:xfrm>
            <a:off x="751750" y="1583550"/>
            <a:ext cx="2405700" cy="3243600"/>
          </a:xfrm>
          <a:prstGeom prst="rect">
            <a:avLst/>
          </a:prstGeom>
          <a:noFill/>
          <a:ln>
            <a:noFill/>
          </a:ln>
        </p:spPr>
        <p:txBody>
          <a:bodyPr anchorCtr="0" anchor="t" bIns="0" lIns="0" spcFirstLastPara="1" rIns="0" wrap="square" tIns="12700">
            <a:noAutofit/>
          </a:bodyPr>
          <a:lstStyle/>
          <a:p>
            <a:pPr indent="0" lvl="0" marL="0" marR="5080" rtl="0" algn="l">
              <a:lnSpc>
                <a:spcPct val="114599"/>
              </a:lnSpc>
              <a:spcBef>
                <a:spcPts val="0"/>
              </a:spcBef>
              <a:spcAft>
                <a:spcPts val="0"/>
              </a:spcAft>
              <a:buClr>
                <a:srgbClr val="000000"/>
              </a:buClr>
              <a:buSzPts val="2400"/>
              <a:buFont typeface="Arial"/>
              <a:buNone/>
            </a:pPr>
            <a:r>
              <a:rPr b="1" i="0" lang="en-US" sz="2400" u="none" cap="none" strike="noStrike">
                <a:solidFill>
                  <a:srgbClr val="000000"/>
                </a:solidFill>
                <a:latin typeface="Microsoft JhengHei"/>
                <a:ea typeface="Microsoft JhengHei"/>
                <a:cs typeface="Microsoft JhengHei"/>
                <a:sym typeface="Microsoft JhengHei"/>
              </a:rPr>
              <a:t>特徵 </a:t>
            </a:r>
            <a:endParaRPr b="1" i="0" sz="2400" u="none" cap="none" strike="noStrike">
              <a:solidFill>
                <a:srgbClr val="000000"/>
              </a:solidFill>
              <a:latin typeface="Microsoft JhengHei"/>
              <a:ea typeface="Microsoft JhengHei"/>
              <a:cs typeface="Microsoft JhengHei"/>
              <a:sym typeface="Microsoft JhengHei"/>
            </a:endParaRPr>
          </a:p>
          <a:p>
            <a:pPr indent="0" lvl="0" marL="0" marR="5080" rtl="0" algn="l">
              <a:lnSpc>
                <a:spcPct val="114599"/>
              </a:lnSpc>
              <a:spcBef>
                <a:spcPts val="0"/>
              </a:spcBef>
              <a:spcAft>
                <a:spcPts val="0"/>
              </a:spcAft>
              <a:buClr>
                <a:srgbClr val="000000"/>
              </a:buClr>
              <a:buSzPts val="1800"/>
              <a:buFont typeface="Arial"/>
              <a:buNone/>
            </a:pPr>
            <a:r>
              <a:rPr b="0" i="0" lang="en-US" sz="1800" u="none" cap="none" strike="noStrike">
                <a:solidFill>
                  <a:srgbClr val="000000"/>
                </a:solidFill>
                <a:latin typeface="Microsoft JhengHei"/>
                <a:ea typeface="Microsoft JhengHei"/>
                <a:cs typeface="Microsoft JhengHei"/>
                <a:sym typeface="Microsoft JhengHei"/>
              </a:rPr>
              <a:t> -</a:t>
            </a:r>
            <a:r>
              <a:rPr b="1" i="0" lang="en-US" sz="1800" u="none" cap="none" strike="noStrike">
                <a:solidFill>
                  <a:srgbClr val="000000"/>
                </a:solidFill>
                <a:latin typeface="Microsoft JhengHei"/>
                <a:ea typeface="Microsoft JhengHei"/>
                <a:cs typeface="Microsoft JhengHei"/>
                <a:sym typeface="Microsoft JhengHei"/>
              </a:rPr>
              <a:t>酒精</a:t>
            </a:r>
            <a:r>
              <a:rPr b="0" i="0" lang="en-US" sz="1800" u="none" cap="none" strike="noStrike">
                <a:solidFill>
                  <a:srgbClr val="000000"/>
                </a:solidFill>
                <a:latin typeface="Microsoft JhengHei"/>
                <a:ea typeface="Microsoft JhengHei"/>
                <a:cs typeface="Microsoft JhengHei"/>
                <a:sym typeface="Microsoft JhengHei"/>
              </a:rPr>
              <a:t>(</a:t>
            </a:r>
            <a:r>
              <a:rPr b="0" i="0" lang="en-US" sz="1800" u="none" cap="none" strike="noStrike">
                <a:solidFill>
                  <a:schemeClr val="dk1"/>
                </a:solidFill>
                <a:latin typeface="Microsoft JhengHei"/>
                <a:ea typeface="Microsoft JhengHei"/>
                <a:cs typeface="Microsoft JhengHei"/>
                <a:sym typeface="Microsoft JhengHei"/>
              </a:rPr>
              <a:t>Alcohol)</a:t>
            </a:r>
            <a:endParaRPr b="0" i="0" sz="1800" u="none" cap="none" strike="noStrike">
              <a:solidFill>
                <a:schemeClr val="dk1"/>
              </a:solidFill>
              <a:latin typeface="Microsoft JhengHei"/>
              <a:ea typeface="Microsoft JhengHei"/>
              <a:cs typeface="Microsoft JhengHei"/>
              <a:sym typeface="Microsoft JhengHei"/>
            </a:endParaRPr>
          </a:p>
          <a:p>
            <a:pPr indent="0" lvl="0" marL="0" marR="5080" rtl="0" algn="l">
              <a:lnSpc>
                <a:spcPct val="114599"/>
              </a:lnSpc>
              <a:spcBef>
                <a:spcPts val="0"/>
              </a:spcBef>
              <a:spcAft>
                <a:spcPts val="0"/>
              </a:spcAft>
              <a:buClr>
                <a:srgbClr val="000000"/>
              </a:buClr>
              <a:buSzPts val="1800"/>
              <a:buFont typeface="Arial"/>
              <a:buNone/>
            </a:pPr>
            <a:r>
              <a:rPr b="0" i="0" lang="en-US" sz="1800" u="none" cap="none" strike="noStrike">
                <a:solidFill>
                  <a:srgbClr val="000000"/>
                </a:solidFill>
                <a:latin typeface="Microsoft JhengHei"/>
                <a:ea typeface="Microsoft JhengHei"/>
                <a:cs typeface="Microsoft JhengHei"/>
                <a:sym typeface="Microsoft JhengHei"/>
              </a:rPr>
              <a:t> -</a:t>
            </a:r>
            <a:r>
              <a:rPr b="1" i="0" lang="en-US" sz="1800" u="none" cap="none" strike="noStrike">
                <a:solidFill>
                  <a:srgbClr val="000000"/>
                </a:solidFill>
                <a:latin typeface="Microsoft JhengHei"/>
                <a:ea typeface="Microsoft JhengHei"/>
                <a:cs typeface="Microsoft JhengHei"/>
                <a:sym typeface="Microsoft JhengHei"/>
              </a:rPr>
              <a:t>果酸</a:t>
            </a:r>
            <a:r>
              <a:rPr b="0" i="0" lang="en-US" sz="1800" u="none" cap="none" strike="noStrike">
                <a:solidFill>
                  <a:srgbClr val="000000"/>
                </a:solidFill>
                <a:latin typeface="Microsoft JhengHei"/>
                <a:ea typeface="Microsoft JhengHei"/>
                <a:cs typeface="Microsoft JhengHei"/>
                <a:sym typeface="Microsoft JhengHei"/>
              </a:rPr>
              <a:t>(</a:t>
            </a:r>
            <a:r>
              <a:rPr b="0" i="0" lang="en-US" sz="1800" u="none" cap="none" strike="noStrike">
                <a:solidFill>
                  <a:schemeClr val="dk1"/>
                </a:solidFill>
                <a:latin typeface="Microsoft JhengHei"/>
                <a:ea typeface="Microsoft JhengHei"/>
                <a:cs typeface="Microsoft JhengHei"/>
                <a:sym typeface="Microsoft JhengHei"/>
              </a:rPr>
              <a:t>Malic acid)</a:t>
            </a:r>
            <a:endParaRPr b="0" i="0" sz="1800" u="none" cap="none" strike="noStrike">
              <a:solidFill>
                <a:schemeClr val="dk1"/>
              </a:solidFill>
              <a:latin typeface="Microsoft JhengHei"/>
              <a:ea typeface="Microsoft JhengHei"/>
              <a:cs typeface="Microsoft JhengHei"/>
              <a:sym typeface="Microsoft JhengHei"/>
            </a:endParaRPr>
          </a:p>
          <a:p>
            <a:pPr indent="0" lvl="0" marL="0" marR="5080" rtl="0" algn="l">
              <a:lnSpc>
                <a:spcPct val="114599"/>
              </a:lnSpc>
              <a:spcBef>
                <a:spcPts val="0"/>
              </a:spcBef>
              <a:spcAft>
                <a:spcPts val="0"/>
              </a:spcAft>
              <a:buClr>
                <a:srgbClr val="000000"/>
              </a:buClr>
              <a:buSzPts val="1800"/>
              <a:buFont typeface="Arial"/>
              <a:buNone/>
            </a:pPr>
            <a:r>
              <a:rPr b="0" i="0" lang="en-US" sz="1800" u="none" cap="none" strike="noStrike">
                <a:solidFill>
                  <a:srgbClr val="000000"/>
                </a:solidFill>
                <a:latin typeface="Microsoft JhengHei"/>
                <a:ea typeface="Microsoft JhengHei"/>
                <a:cs typeface="Microsoft JhengHei"/>
                <a:sym typeface="Microsoft JhengHei"/>
              </a:rPr>
              <a:t> -</a:t>
            </a:r>
            <a:r>
              <a:rPr b="1" i="0" lang="en-US" sz="1800" u="none" cap="none" strike="noStrike">
                <a:solidFill>
                  <a:srgbClr val="000000"/>
                </a:solidFill>
                <a:latin typeface="Microsoft JhengHei"/>
                <a:ea typeface="Microsoft JhengHei"/>
                <a:cs typeface="Microsoft JhengHei"/>
                <a:sym typeface="Microsoft JhengHei"/>
              </a:rPr>
              <a:t>灰值</a:t>
            </a:r>
            <a:r>
              <a:rPr b="0" i="0" lang="en-US" sz="1800" u="none" cap="none" strike="noStrike">
                <a:solidFill>
                  <a:srgbClr val="000000"/>
                </a:solidFill>
                <a:latin typeface="Microsoft JhengHei"/>
                <a:ea typeface="Microsoft JhengHei"/>
                <a:cs typeface="Microsoft JhengHei"/>
                <a:sym typeface="Microsoft JhengHei"/>
              </a:rPr>
              <a:t>(</a:t>
            </a:r>
            <a:r>
              <a:rPr b="0" i="0" lang="en-US" sz="1800" u="none" cap="none" strike="noStrike">
                <a:solidFill>
                  <a:schemeClr val="dk1"/>
                </a:solidFill>
                <a:latin typeface="Microsoft JhengHei"/>
                <a:ea typeface="Microsoft JhengHei"/>
                <a:cs typeface="Microsoft JhengHei"/>
                <a:sym typeface="Microsoft JhengHei"/>
              </a:rPr>
              <a:t>Ash</a:t>
            </a:r>
            <a:r>
              <a:rPr b="0" i="0" lang="en-US" sz="1800" u="none" cap="none" strike="noStrike">
                <a:solidFill>
                  <a:srgbClr val="000000"/>
                </a:solidFill>
                <a:latin typeface="Microsoft JhengHei"/>
                <a:ea typeface="Microsoft JhengHei"/>
                <a:cs typeface="Microsoft JhengHei"/>
                <a:sym typeface="Microsoft JhengHei"/>
              </a:rPr>
              <a:t>)</a:t>
            </a:r>
            <a:endParaRPr b="0" i="0" sz="1800" u="none" cap="none" strike="noStrike">
              <a:solidFill>
                <a:srgbClr val="000000"/>
              </a:solidFill>
              <a:latin typeface="Microsoft JhengHei"/>
              <a:ea typeface="Microsoft JhengHei"/>
              <a:cs typeface="Microsoft JhengHei"/>
              <a:sym typeface="Microsoft JhengHei"/>
            </a:endParaRPr>
          </a:p>
          <a:p>
            <a:pPr indent="0" lvl="0" marL="0" marR="5080" rtl="0" algn="l">
              <a:lnSpc>
                <a:spcPct val="114599"/>
              </a:lnSpc>
              <a:spcBef>
                <a:spcPts val="0"/>
              </a:spcBef>
              <a:spcAft>
                <a:spcPts val="0"/>
              </a:spcAft>
              <a:buClr>
                <a:srgbClr val="000000"/>
              </a:buClr>
              <a:buSzPts val="1800"/>
              <a:buFont typeface="Arial"/>
              <a:buNone/>
            </a:pPr>
            <a:r>
              <a:rPr b="0" i="0" lang="en-US" sz="1800" u="none" cap="none" strike="noStrike">
                <a:solidFill>
                  <a:srgbClr val="000000"/>
                </a:solidFill>
                <a:latin typeface="Microsoft JhengHei"/>
                <a:ea typeface="Microsoft JhengHei"/>
                <a:cs typeface="Microsoft JhengHei"/>
                <a:sym typeface="Microsoft JhengHei"/>
              </a:rPr>
              <a:t>  ...等, 共13項特徵</a:t>
            </a:r>
            <a:endParaRPr b="0" i="0" sz="1800" u="none" cap="none" strike="noStrike">
              <a:solidFill>
                <a:srgbClr val="000000"/>
              </a:solidFill>
              <a:latin typeface="Microsoft JhengHei"/>
              <a:ea typeface="Microsoft JhengHei"/>
              <a:cs typeface="Microsoft JhengHei"/>
              <a:sym typeface="Microsoft JhengHei"/>
            </a:endParaRPr>
          </a:p>
          <a:p>
            <a:pPr indent="0" lvl="0" marL="0" marR="5080" rtl="0" algn="l">
              <a:lnSpc>
                <a:spcPct val="114599"/>
              </a:lnSpc>
              <a:spcBef>
                <a:spcPts val="0"/>
              </a:spcBef>
              <a:spcAft>
                <a:spcPts val="0"/>
              </a:spcAft>
              <a:buClr>
                <a:srgbClr val="000000"/>
              </a:buClr>
              <a:buSzPts val="1000"/>
              <a:buFont typeface="Arial"/>
              <a:buNone/>
            </a:pPr>
            <a:r>
              <a:t/>
            </a:r>
            <a:endParaRPr b="0" i="0" sz="1000" u="none" cap="none" strike="noStrike">
              <a:solidFill>
                <a:srgbClr val="000000"/>
              </a:solidFill>
              <a:latin typeface="Microsoft JhengHei"/>
              <a:ea typeface="Microsoft JhengHei"/>
              <a:cs typeface="Microsoft JhengHei"/>
              <a:sym typeface="Microsoft JhengHei"/>
            </a:endParaRPr>
          </a:p>
          <a:p>
            <a:pPr indent="0" lvl="0" marL="0" marR="5080" rtl="0" algn="l">
              <a:lnSpc>
                <a:spcPct val="114599"/>
              </a:lnSpc>
              <a:spcBef>
                <a:spcPts val="0"/>
              </a:spcBef>
              <a:spcAft>
                <a:spcPts val="0"/>
              </a:spcAft>
              <a:buClr>
                <a:srgbClr val="000000"/>
              </a:buClr>
              <a:buSzPts val="2400"/>
              <a:buFont typeface="Arial"/>
              <a:buNone/>
            </a:pPr>
            <a:r>
              <a:rPr b="1" i="0" lang="en-US" sz="2400" u="none" cap="none" strike="noStrike">
                <a:solidFill>
                  <a:srgbClr val="000000"/>
                </a:solidFill>
                <a:latin typeface="Microsoft JhengHei"/>
                <a:ea typeface="Microsoft JhengHei"/>
                <a:cs typeface="Microsoft JhengHei"/>
                <a:sym typeface="Microsoft JhengHei"/>
              </a:rPr>
              <a:t>目標值</a:t>
            </a:r>
            <a:endParaRPr b="1" i="0" sz="2400" u="none" cap="none" strike="noStrike">
              <a:solidFill>
                <a:srgbClr val="000000"/>
              </a:solidFill>
              <a:latin typeface="Microsoft JhengHei"/>
              <a:ea typeface="Microsoft JhengHei"/>
              <a:cs typeface="Microsoft JhengHei"/>
              <a:sym typeface="Microsoft JhengHei"/>
            </a:endParaRPr>
          </a:p>
          <a:p>
            <a:pPr indent="0" lvl="0" marL="0" marR="5080" rtl="0" algn="l">
              <a:lnSpc>
                <a:spcPct val="114599"/>
              </a:lnSpc>
              <a:spcBef>
                <a:spcPts val="0"/>
              </a:spcBef>
              <a:spcAft>
                <a:spcPts val="0"/>
              </a:spcAft>
              <a:buClr>
                <a:srgbClr val="000000"/>
              </a:buClr>
              <a:buSzPts val="1800"/>
              <a:buFont typeface="Arial"/>
              <a:buNone/>
            </a:pPr>
            <a:r>
              <a:rPr b="0" i="0" lang="en-US" sz="1800" u="none" cap="none" strike="noStrike">
                <a:solidFill>
                  <a:srgbClr val="000000"/>
                </a:solidFill>
                <a:latin typeface="Microsoft JhengHei"/>
                <a:ea typeface="Microsoft JhengHei"/>
                <a:cs typeface="Microsoft JhengHei"/>
                <a:sym typeface="Microsoft JhengHei"/>
              </a:rPr>
              <a:t>    預測葡萄酒的耕種者</a:t>
            </a:r>
            <a:endParaRPr b="0" i="0" sz="18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171"/>
          <p:cNvSpPr/>
          <p:nvPr/>
        </p:nvSpPr>
        <p:spPr>
          <a:xfrm>
            <a:off x="418300" y="943675"/>
            <a:ext cx="8305800" cy="5361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sns.boxplot(data=wine.data)</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p:txBody>
      </p:sp>
      <p:sp>
        <p:nvSpPr>
          <p:cNvPr id="1716" name="Google Shape;1716;p171"/>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特徵資料分布視覺化 : 箱型圖</a:t>
            </a:r>
            <a:endParaRPr b="1">
              <a:latin typeface="Microsoft JhengHei"/>
              <a:ea typeface="Microsoft JhengHei"/>
              <a:cs typeface="Microsoft JhengHei"/>
              <a:sym typeface="Microsoft JhengHei"/>
            </a:endParaRPr>
          </a:p>
        </p:txBody>
      </p:sp>
      <p:pic>
        <p:nvPicPr>
          <p:cNvPr id="1717" name="Google Shape;1717;p171"/>
          <p:cNvPicPr preferRelativeResize="0"/>
          <p:nvPr/>
        </p:nvPicPr>
        <p:blipFill rotWithShape="1">
          <a:blip r:embed="rId3">
            <a:alphaModFix/>
          </a:blip>
          <a:srcRect b="0" l="0" r="0" t="0"/>
          <a:stretch/>
        </p:blipFill>
        <p:spPr>
          <a:xfrm>
            <a:off x="4266000" y="1662050"/>
            <a:ext cx="4458100" cy="2951775"/>
          </a:xfrm>
          <a:prstGeom prst="rect">
            <a:avLst/>
          </a:prstGeom>
          <a:noFill/>
          <a:ln>
            <a:noFill/>
          </a:ln>
        </p:spPr>
      </p:pic>
      <p:sp>
        <p:nvSpPr>
          <p:cNvPr id="1718" name="Google Shape;1718;p171"/>
          <p:cNvSpPr txBox="1"/>
          <p:nvPr/>
        </p:nvSpPr>
        <p:spPr>
          <a:xfrm>
            <a:off x="457749" y="1662097"/>
            <a:ext cx="3861600" cy="29517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可以由圖形發現, 葡萄酒特徵彼此間差異很大, 故我們需調整後再進行觀察</a:t>
            </a:r>
            <a:endParaRPr b="0" i="0" sz="2400" u="none" cap="none" strike="noStrike">
              <a:solidFill>
                <a:srgbClr val="000000"/>
              </a:solidFill>
              <a:latin typeface="Microsoft JhengHei"/>
              <a:ea typeface="Microsoft JhengHei"/>
              <a:cs typeface="Microsoft JhengHei"/>
              <a:sym typeface="Microsoft JhengHei"/>
            </a:endParaRPr>
          </a:p>
          <a:p>
            <a:pPr indent="-412115" lvl="0" marL="424815" marR="5080" rtl="0" algn="l">
              <a:lnSpc>
                <a:spcPct val="114599"/>
              </a:lnSpc>
              <a:spcBef>
                <a:spcPts val="0"/>
              </a:spcBef>
              <a:spcAft>
                <a:spcPts val="0"/>
              </a:spcAft>
              <a:buClr>
                <a:srgbClr val="000000"/>
              </a:buClr>
              <a:buSzPts val="2400"/>
              <a:buFont typeface="Microsoft JhengHei"/>
              <a:buChar char="●"/>
            </a:pPr>
            <a:r>
              <a:rPr b="0" i="0" lang="en-US" sz="2400" u="none" cap="none" strike="noStrike">
                <a:solidFill>
                  <a:srgbClr val="000000"/>
                </a:solidFill>
                <a:latin typeface="Microsoft JhengHei"/>
                <a:ea typeface="Microsoft JhengHei"/>
                <a:cs typeface="Microsoft JhengHei"/>
                <a:sym typeface="Microsoft JhengHei"/>
              </a:rPr>
              <a:t>以下我們對資料標準化 (Standardize), 再回來觀察結果</a:t>
            </a:r>
            <a:endParaRPr b="0" i="0" sz="2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72"/>
          <p:cNvSpPr/>
          <p:nvPr/>
        </p:nvSpPr>
        <p:spPr>
          <a:xfrm>
            <a:off x="418300" y="943675"/>
            <a:ext cx="8229600" cy="4353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sns.distplot(wine.target)</a:t>
            </a:r>
            <a:endParaRPr b="1" i="0" sz="2400" u="none" cap="none" strike="noStrike">
              <a:solidFill>
                <a:schemeClr val="dk1"/>
              </a:solidFill>
              <a:latin typeface="Calibri"/>
              <a:ea typeface="Calibri"/>
              <a:cs typeface="Calibri"/>
              <a:sym typeface="Calibri"/>
            </a:endParaRPr>
          </a:p>
        </p:txBody>
      </p:sp>
      <p:sp>
        <p:nvSpPr>
          <p:cNvPr id="1724" name="Google Shape;1724;p172"/>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目標值分布視覺化 : 分佈圖</a:t>
            </a:r>
            <a:endParaRPr b="1">
              <a:latin typeface="Microsoft JhengHei"/>
              <a:ea typeface="Microsoft JhengHei"/>
              <a:cs typeface="Microsoft JhengHei"/>
              <a:sym typeface="Microsoft JhengHei"/>
            </a:endParaRPr>
          </a:p>
        </p:txBody>
      </p:sp>
      <p:sp>
        <p:nvSpPr>
          <p:cNvPr id="1725" name="Google Shape;1725;p172"/>
          <p:cNvSpPr txBox="1"/>
          <p:nvPr/>
        </p:nvSpPr>
        <p:spPr>
          <a:xfrm>
            <a:off x="312150" y="1762550"/>
            <a:ext cx="3634800" cy="3295500"/>
          </a:xfrm>
          <a:prstGeom prst="rect">
            <a:avLst/>
          </a:prstGeom>
          <a:noFill/>
          <a:ln>
            <a:noFill/>
          </a:ln>
        </p:spPr>
        <p:txBody>
          <a:bodyPr anchorCtr="0" anchor="t" bIns="0" lIns="0" spcFirstLastPara="1" rIns="0" wrap="square" tIns="12700">
            <a:noAutofit/>
          </a:bodyPr>
          <a:lstStyle/>
          <a:p>
            <a:pPr indent="0" lvl="0" marL="0" marR="5080" rtl="0" algn="l">
              <a:lnSpc>
                <a:spcPct val="114599"/>
              </a:lnSpc>
              <a:spcBef>
                <a:spcPts val="0"/>
              </a:spcBef>
              <a:spcAft>
                <a:spcPts val="0"/>
              </a:spcAft>
              <a:buClr>
                <a:srgbClr val="000000"/>
              </a:buClr>
              <a:buSzPts val="1400"/>
              <a:buFont typeface="Arial"/>
              <a:buNone/>
            </a:pPr>
            <a:r>
              <a:t/>
            </a:r>
            <a:endParaRPr b="1" i="0" sz="1400" u="none" cap="none" strike="noStrike">
              <a:solidFill>
                <a:srgbClr val="000000"/>
              </a:solidFill>
              <a:latin typeface="Microsoft JhengHei"/>
              <a:ea typeface="Microsoft JhengHei"/>
              <a:cs typeface="Microsoft JhengHei"/>
              <a:sym typeface="Microsoft JhengHei"/>
            </a:endParaRPr>
          </a:p>
        </p:txBody>
      </p:sp>
      <p:pic>
        <p:nvPicPr>
          <p:cNvPr id="1726" name="Google Shape;1726;p172"/>
          <p:cNvPicPr preferRelativeResize="0"/>
          <p:nvPr/>
        </p:nvPicPr>
        <p:blipFill rotWithShape="1">
          <a:blip r:embed="rId3">
            <a:alphaModFix/>
          </a:blip>
          <a:srcRect b="0" l="0" r="0" t="0"/>
          <a:stretch/>
        </p:blipFill>
        <p:spPr>
          <a:xfrm>
            <a:off x="4036750" y="1762550"/>
            <a:ext cx="4548550" cy="2986422"/>
          </a:xfrm>
          <a:prstGeom prst="rect">
            <a:avLst/>
          </a:prstGeom>
          <a:noFill/>
          <a:ln>
            <a:noFill/>
          </a:ln>
        </p:spPr>
      </p:pic>
      <p:sp>
        <p:nvSpPr>
          <p:cNvPr id="1727" name="Google Shape;1727;p172"/>
          <p:cNvSpPr txBox="1"/>
          <p:nvPr/>
        </p:nvSpPr>
        <p:spPr>
          <a:xfrm>
            <a:off x="457750" y="1662100"/>
            <a:ext cx="3068700" cy="2951700"/>
          </a:xfrm>
          <a:prstGeom prst="rect">
            <a:avLst/>
          </a:prstGeom>
          <a:noFill/>
          <a:ln>
            <a:noFill/>
          </a:ln>
        </p:spPr>
        <p:txBody>
          <a:bodyPr anchorCtr="0" anchor="t" bIns="0" lIns="0" spcFirstLastPara="1" rIns="0" wrap="square" tIns="12700">
            <a:noAutofit/>
          </a:bodyPr>
          <a:lstStyle/>
          <a:p>
            <a:pPr indent="-374015" lvl="0" marL="424815" marR="5080" rtl="0" algn="l">
              <a:lnSpc>
                <a:spcPct val="114599"/>
              </a:lnSpc>
              <a:spcBef>
                <a:spcPts val="0"/>
              </a:spcBef>
              <a:spcAft>
                <a:spcPts val="0"/>
              </a:spcAft>
              <a:buClr>
                <a:srgbClr val="000000"/>
              </a:buClr>
              <a:buSzPts val="1800"/>
              <a:buFont typeface="Arial"/>
              <a:buChar char="●"/>
            </a:pPr>
            <a:r>
              <a:rPr b="0" i="0" lang="en-US" sz="1800" u="none" cap="none" strike="noStrike">
                <a:solidFill>
                  <a:srgbClr val="000000"/>
                </a:solidFill>
                <a:latin typeface="Microsoft JhengHei"/>
                <a:ea typeface="Microsoft JhengHei"/>
                <a:cs typeface="Microsoft JhengHei"/>
                <a:sym typeface="Microsoft JhengHei"/>
              </a:rPr>
              <a:t>雖然同樣是分布圖 ,  但因為葡萄酒分類預測的資料只有3類, 因此直方圖只有三組, 而密度線也很明顯只有三個高峰</a:t>
            </a:r>
            <a:endParaRPr b="0" i="0" sz="1800" u="none" cap="none" strike="noStrike">
              <a:solidFill>
                <a:srgbClr val="000000"/>
              </a:solidFill>
              <a:latin typeface="Microsoft JhengHei"/>
              <a:ea typeface="Microsoft JhengHei"/>
              <a:cs typeface="Microsoft JhengHei"/>
              <a:sym typeface="Microsoft JhengHei"/>
            </a:endParaRPr>
          </a:p>
          <a:p>
            <a:pPr indent="-374015" lvl="0" marL="424815" marR="5080" rtl="0" algn="l">
              <a:lnSpc>
                <a:spcPct val="114599"/>
              </a:lnSpc>
              <a:spcBef>
                <a:spcPts val="0"/>
              </a:spcBef>
              <a:spcAft>
                <a:spcPts val="0"/>
              </a:spcAft>
              <a:buClr>
                <a:srgbClr val="000000"/>
              </a:buClr>
              <a:buSzPts val="1800"/>
              <a:buFont typeface="Microsoft JhengHei"/>
              <a:buChar char="●"/>
            </a:pPr>
            <a:r>
              <a:rPr b="0" i="0" lang="en-US" sz="1800" u="none" cap="none" strike="noStrike">
                <a:solidFill>
                  <a:srgbClr val="000000"/>
                </a:solidFill>
                <a:latin typeface="Microsoft JhengHei"/>
                <a:ea typeface="Microsoft JhengHei"/>
                <a:cs typeface="Microsoft JhengHei"/>
                <a:sym typeface="Microsoft JhengHei"/>
              </a:rPr>
              <a:t>當目標值種類有限時,</a:t>
            </a:r>
            <a:endParaRPr b="0" i="0" sz="1800" u="none" cap="none" strike="noStrike">
              <a:solidFill>
                <a:srgbClr val="000000"/>
              </a:solidFill>
              <a:latin typeface="Microsoft JhengHei"/>
              <a:ea typeface="Microsoft JhengHei"/>
              <a:cs typeface="Microsoft JhengHei"/>
              <a:sym typeface="Microsoft JhengHei"/>
            </a:endParaRPr>
          </a:p>
          <a:p>
            <a:pPr indent="0" lvl="0" marL="424815" marR="5080" rtl="0" algn="l">
              <a:lnSpc>
                <a:spcPct val="114599"/>
              </a:lnSpc>
              <a:spcBef>
                <a:spcPts val="0"/>
              </a:spcBef>
              <a:spcAft>
                <a:spcPts val="0"/>
              </a:spcAft>
              <a:buClr>
                <a:srgbClr val="000000"/>
              </a:buClr>
              <a:buSzPts val="1800"/>
              <a:buFont typeface="Arial"/>
              <a:buNone/>
            </a:pPr>
            <a:r>
              <a:rPr b="0" i="0" lang="en-US" sz="1800" u="none" cap="none" strike="noStrike">
                <a:solidFill>
                  <a:srgbClr val="000000"/>
                </a:solidFill>
                <a:latin typeface="Microsoft JhengHei"/>
                <a:ea typeface="Microsoft JhengHei"/>
                <a:cs typeface="Microsoft JhengHei"/>
                <a:sym typeface="Microsoft JhengHei"/>
              </a:rPr>
              <a:t>只須採用直方圖即可</a:t>
            </a:r>
            <a:endParaRPr b="0" i="0" sz="18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173"/>
          <p:cNvSpPr/>
          <p:nvPr/>
        </p:nvSpPr>
        <p:spPr>
          <a:xfrm>
            <a:off x="418300" y="943675"/>
            <a:ext cx="8503800" cy="13473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from sklearn.model_selection import train_test_split</a:t>
            </a:r>
            <a:endParaRPr b="1"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X_train, X_test, y_train, y_test = train_test_split(diabetes.data, diabetes.target, test_size=0.2)</a:t>
            </a:r>
            <a:endParaRPr b="1" i="0" sz="2400" u="none" cap="none" strike="noStrike">
              <a:solidFill>
                <a:schemeClr val="dk1"/>
              </a:solidFill>
              <a:latin typeface="Calibri"/>
              <a:ea typeface="Calibri"/>
              <a:cs typeface="Calibri"/>
              <a:sym typeface="Calibri"/>
            </a:endParaRPr>
          </a:p>
        </p:txBody>
      </p:sp>
      <p:sp>
        <p:nvSpPr>
          <p:cNvPr id="1733" name="Google Shape;1733;p173"/>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數據分割	</a:t>
            </a:r>
            <a:endParaRPr b="1">
              <a:latin typeface="Microsoft JhengHei"/>
              <a:ea typeface="Microsoft JhengHei"/>
              <a:cs typeface="Microsoft JhengHei"/>
              <a:sym typeface="Microsoft JhengHei"/>
            </a:endParaRPr>
          </a:p>
        </p:txBody>
      </p:sp>
      <p:sp>
        <p:nvSpPr>
          <p:cNvPr id="1734" name="Google Shape;1734;p173"/>
          <p:cNvSpPr txBox="1"/>
          <p:nvPr/>
        </p:nvSpPr>
        <p:spPr>
          <a:xfrm>
            <a:off x="438550" y="2491780"/>
            <a:ext cx="8463300" cy="22734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與其他範例相同, 將數據切分為訓練資料與測試資料</a:t>
            </a:r>
            <a:endParaRPr b="0" i="0" sz="2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17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決策樹</a:t>
            </a:r>
            <a:endParaRPr b="1"/>
          </a:p>
        </p:txBody>
      </p:sp>
      <p:pic>
        <p:nvPicPr>
          <p:cNvPr id="1740" name="Google Shape;1740;p174"/>
          <p:cNvPicPr preferRelativeResize="0"/>
          <p:nvPr/>
        </p:nvPicPr>
        <p:blipFill rotWithShape="1">
          <a:blip r:embed="rId3">
            <a:alphaModFix/>
          </a:blip>
          <a:srcRect b="0" l="0" r="0" t="0"/>
          <a:stretch/>
        </p:blipFill>
        <p:spPr>
          <a:xfrm>
            <a:off x="1071375" y="866451"/>
            <a:ext cx="7985948" cy="3741949"/>
          </a:xfrm>
          <a:prstGeom prst="rect">
            <a:avLst/>
          </a:prstGeom>
          <a:noFill/>
          <a:ln>
            <a:noFill/>
          </a:ln>
        </p:spPr>
      </p:pic>
      <p:sp>
        <p:nvSpPr>
          <p:cNvPr id="1741" name="Google Shape;1741;p174"/>
          <p:cNvSpPr/>
          <p:nvPr/>
        </p:nvSpPr>
        <p:spPr>
          <a:xfrm>
            <a:off x="311700" y="4180525"/>
            <a:ext cx="968700" cy="427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2" name="Google Shape;1742;p174"/>
          <p:cNvCxnSpPr/>
          <p:nvPr/>
        </p:nvCxnSpPr>
        <p:spPr>
          <a:xfrm>
            <a:off x="3885925" y="1055275"/>
            <a:ext cx="113100" cy="240900"/>
          </a:xfrm>
          <a:prstGeom prst="straightConnector1">
            <a:avLst/>
          </a:prstGeom>
          <a:noFill/>
          <a:ln cap="flat" cmpd="sng" w="76200">
            <a:solidFill>
              <a:srgbClr val="17BE68"/>
            </a:solidFill>
            <a:prstDash val="solid"/>
            <a:round/>
            <a:headEnd len="sm" w="sm" type="none"/>
            <a:tailEnd len="sm" w="sm" type="none"/>
          </a:ln>
        </p:spPr>
      </p:cxnSp>
      <p:cxnSp>
        <p:nvCxnSpPr>
          <p:cNvPr id="1743" name="Google Shape;1743;p174"/>
          <p:cNvCxnSpPr/>
          <p:nvPr/>
        </p:nvCxnSpPr>
        <p:spPr>
          <a:xfrm flipH="1" rot="10800000">
            <a:off x="4006425" y="806625"/>
            <a:ext cx="406800" cy="482100"/>
          </a:xfrm>
          <a:prstGeom prst="straightConnector1">
            <a:avLst/>
          </a:prstGeom>
          <a:noFill/>
          <a:ln cap="flat" cmpd="sng" w="76200">
            <a:solidFill>
              <a:srgbClr val="17BE68"/>
            </a:solidFill>
            <a:prstDash val="solid"/>
            <a:round/>
            <a:headEnd len="sm" w="sm" type="none"/>
            <a:tailEnd len="sm" w="sm" type="none"/>
          </a:ln>
        </p:spPr>
      </p:cxnSp>
      <p:pic>
        <p:nvPicPr>
          <p:cNvPr id="1744" name="Google Shape;1744;p174"/>
          <p:cNvPicPr preferRelativeResize="0"/>
          <p:nvPr/>
        </p:nvPicPr>
        <p:blipFill rotWithShape="1">
          <a:blip r:embed="rId4">
            <a:alphaModFix/>
          </a:blip>
          <a:srcRect b="0" l="0" r="0" t="0"/>
          <a:stretch/>
        </p:blipFill>
        <p:spPr>
          <a:xfrm>
            <a:off x="5249000" y="154375"/>
            <a:ext cx="3740550" cy="765400"/>
          </a:xfrm>
          <a:prstGeom prst="rect">
            <a:avLst/>
          </a:prstGeom>
          <a:noFill/>
          <a:ln cap="flat" cmpd="sng" w="19050">
            <a:solidFill>
              <a:schemeClr val="dk2"/>
            </a:solidFill>
            <a:prstDash val="solid"/>
            <a:round/>
            <a:headEnd len="sm" w="sm" type="none"/>
            <a:tailEnd len="sm" w="sm" type="none"/>
          </a:ln>
        </p:spPr>
      </p:pic>
      <p:pic>
        <p:nvPicPr>
          <p:cNvPr id="1745" name="Google Shape;1745;p174"/>
          <p:cNvPicPr preferRelativeResize="0"/>
          <p:nvPr/>
        </p:nvPicPr>
        <p:blipFill rotWithShape="1">
          <a:blip r:embed="rId5">
            <a:alphaModFix/>
          </a:blip>
          <a:srcRect b="0" l="0" r="0" t="0"/>
          <a:stretch/>
        </p:blipFill>
        <p:spPr>
          <a:xfrm>
            <a:off x="3915225" y="3511725"/>
            <a:ext cx="656768" cy="598500"/>
          </a:xfrm>
          <a:prstGeom prst="rect">
            <a:avLst/>
          </a:prstGeom>
          <a:noFill/>
          <a:ln>
            <a:noFill/>
          </a:ln>
        </p:spPr>
      </p:pic>
      <p:pic>
        <p:nvPicPr>
          <p:cNvPr id="1746" name="Google Shape;1746;p174"/>
          <p:cNvPicPr preferRelativeResize="0"/>
          <p:nvPr/>
        </p:nvPicPr>
        <p:blipFill rotWithShape="1">
          <a:blip r:embed="rId6">
            <a:alphaModFix/>
          </a:blip>
          <a:srcRect b="0" l="0" r="0" t="0"/>
          <a:stretch/>
        </p:blipFill>
        <p:spPr>
          <a:xfrm>
            <a:off x="8353300" y="2852550"/>
            <a:ext cx="636243" cy="5985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sp>
        <p:nvSpPr>
          <p:cNvPr id="1751" name="Google Shape;1751;p175"/>
          <p:cNvSpPr/>
          <p:nvPr/>
        </p:nvSpPr>
        <p:spPr>
          <a:xfrm>
            <a:off x="418300" y="943675"/>
            <a:ext cx="8229600" cy="7914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from sklearn import tree</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model = tree.DecisionTreeRegressor()</a:t>
            </a:r>
            <a:endParaRPr b="1" i="0" sz="2400" u="none" cap="none" strike="noStrike">
              <a:solidFill>
                <a:schemeClr val="dk1"/>
              </a:solidFill>
              <a:latin typeface="Calibri"/>
              <a:ea typeface="Calibri"/>
              <a:cs typeface="Calibri"/>
              <a:sym typeface="Calibri"/>
            </a:endParaRPr>
          </a:p>
        </p:txBody>
      </p:sp>
      <p:sp>
        <p:nvSpPr>
          <p:cNvPr id="1752" name="Google Shape;1752;p175"/>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載入決策樹套件 (sklearn.tree)</a:t>
            </a:r>
            <a:endParaRPr b="1">
              <a:latin typeface="Microsoft JhengHei"/>
              <a:ea typeface="Microsoft JhengHei"/>
              <a:cs typeface="Microsoft JhengHei"/>
              <a:sym typeface="Microsoft JhengHei"/>
            </a:endParaRPr>
          </a:p>
        </p:txBody>
      </p:sp>
      <p:sp>
        <p:nvSpPr>
          <p:cNvPr id="1753" name="Google Shape;1753;p175"/>
          <p:cNvSpPr txBox="1"/>
          <p:nvPr/>
        </p:nvSpPr>
        <p:spPr>
          <a:xfrm>
            <a:off x="573550" y="1879680"/>
            <a:ext cx="8463300" cy="22734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從 sklearn.tree 載入套件</a:t>
            </a:r>
            <a:endParaRPr b="0" i="0" sz="2400" u="none" cap="none" strike="noStrike">
              <a:solidFill>
                <a:srgbClr val="000000"/>
              </a:solidFill>
              <a:latin typeface="Microsoft JhengHei"/>
              <a:ea typeface="Microsoft JhengHei"/>
              <a:cs typeface="Microsoft JhengHei"/>
              <a:sym typeface="Microsoft JhengHei"/>
            </a:endParaRPr>
          </a:p>
          <a:p>
            <a:pPr indent="-412115" lvl="0" marL="424815" marR="5080" rtl="0" algn="l">
              <a:lnSpc>
                <a:spcPct val="114599"/>
              </a:lnSpc>
              <a:spcBef>
                <a:spcPts val="0"/>
              </a:spcBef>
              <a:spcAft>
                <a:spcPts val="0"/>
              </a:spcAft>
              <a:buClr>
                <a:srgbClr val="000000"/>
              </a:buClr>
              <a:buSzPts val="2400"/>
              <a:buFont typeface="Microsoft JhengHei"/>
              <a:buChar char="●"/>
            </a:pPr>
            <a:r>
              <a:rPr b="0" i="0" lang="en-US" sz="2400" u="none" cap="none" strike="noStrike">
                <a:solidFill>
                  <a:srgbClr val="000000"/>
                </a:solidFill>
                <a:latin typeface="Microsoft JhengHei"/>
                <a:ea typeface="Microsoft JhengHei"/>
                <a:cs typeface="Microsoft JhengHei"/>
                <a:sym typeface="Microsoft JhengHei"/>
              </a:rPr>
              <a:t>因為我們要預測的目標為數值, 所以模型指定為迴歸用的</a:t>
            </a:r>
            <a:r>
              <a:rPr b="1" i="0" lang="en-US" sz="2400" u="none" cap="none" strike="noStrike">
                <a:solidFill>
                  <a:schemeClr val="dk1"/>
                </a:solidFill>
                <a:latin typeface="Calibri"/>
                <a:ea typeface="Calibri"/>
                <a:cs typeface="Calibri"/>
                <a:sym typeface="Calibri"/>
              </a:rPr>
              <a:t>DecisionTreeRegressor()</a:t>
            </a:r>
            <a:endParaRPr b="1" i="0" sz="2400" u="none" cap="none" strike="noStrike">
              <a:solidFill>
                <a:schemeClr val="dk1"/>
              </a:solidFill>
              <a:latin typeface="Calibri"/>
              <a:ea typeface="Calibri"/>
              <a:cs typeface="Calibri"/>
              <a:sym typeface="Calibri"/>
            </a:endParaRPr>
          </a:p>
          <a:p>
            <a:pPr indent="0" lvl="0" marL="424815" marR="5080" rtl="0" algn="l">
              <a:lnSpc>
                <a:spcPct val="114599"/>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424815" marR="5080" rtl="0" algn="l">
              <a:lnSpc>
                <a:spcPct val="114599"/>
              </a:lnSpc>
              <a:spcBef>
                <a:spcPts val="0"/>
              </a:spcBef>
              <a:spcAft>
                <a:spcPts val="0"/>
              </a:spcAft>
              <a:buClr>
                <a:srgbClr val="000000"/>
              </a:buClr>
              <a:buSzPts val="1800"/>
              <a:buFont typeface="Arial"/>
              <a:buNone/>
            </a:pPr>
            <a:r>
              <a:rPr b="0" i="0" lang="en-US" sz="1800" u="none" cap="none" strike="noStrike">
                <a:solidFill>
                  <a:srgbClr val="000000"/>
                </a:solidFill>
                <a:latin typeface="Microsoft JhengHei"/>
                <a:ea typeface="Microsoft JhengHei"/>
                <a:cs typeface="Microsoft JhengHei"/>
                <a:sym typeface="Microsoft JhengHei"/>
              </a:rPr>
              <a:t>註 : 因為決策樹可以迴歸也可分類, 因此也有分類用的決策樹</a:t>
            </a:r>
            <a:r>
              <a:rPr b="1" i="0" lang="en-US" sz="1800" u="none" cap="none" strike="noStrike">
                <a:solidFill>
                  <a:schemeClr val="dk1"/>
                </a:solidFill>
                <a:latin typeface="Calibri"/>
                <a:ea typeface="Calibri"/>
                <a:cs typeface="Calibri"/>
                <a:sym typeface="Calibri"/>
              </a:rPr>
              <a:t>        </a:t>
            </a:r>
            <a:endParaRPr b="1" i="0" sz="1800" u="none" cap="none" strike="noStrike">
              <a:solidFill>
                <a:schemeClr val="dk1"/>
              </a:solidFill>
              <a:latin typeface="Calibri"/>
              <a:ea typeface="Calibri"/>
              <a:cs typeface="Calibri"/>
              <a:sym typeface="Calibri"/>
            </a:endParaRPr>
          </a:p>
          <a:p>
            <a:pPr indent="0" lvl="0" marL="424815" marR="5080" rtl="0" algn="l">
              <a:lnSpc>
                <a:spcPct val="114599"/>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DecisionTreeClassifier()</a:t>
            </a:r>
            <a:r>
              <a:rPr b="0" i="0" lang="en-US" sz="1800" u="none" cap="none" strike="noStrike">
                <a:solidFill>
                  <a:srgbClr val="000000"/>
                </a:solidFill>
                <a:latin typeface="Microsoft JhengHei"/>
                <a:ea typeface="Microsoft JhengHei"/>
                <a:cs typeface="Microsoft JhengHei"/>
                <a:sym typeface="Microsoft JhengHei"/>
              </a:rPr>
              <a:t>, 詳細用法請比照下一節的課程</a:t>
            </a:r>
            <a:endParaRPr b="0" i="0" sz="18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7" name="Shape 1757"/>
        <p:cNvGrpSpPr/>
        <p:nvPr/>
      </p:nvGrpSpPr>
      <p:grpSpPr>
        <a:xfrm>
          <a:off x="0" y="0"/>
          <a:ext cx="0" cy="0"/>
          <a:chOff x="0" y="0"/>
          <a:chExt cx="0" cy="0"/>
        </a:xfrm>
      </p:grpSpPr>
      <p:sp>
        <p:nvSpPr>
          <p:cNvPr id="1758" name="Google Shape;1758;p176"/>
          <p:cNvSpPr/>
          <p:nvPr/>
        </p:nvSpPr>
        <p:spPr>
          <a:xfrm>
            <a:off x="418300" y="943675"/>
            <a:ext cx="8229600" cy="8328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model.fit(X_train, y_train)</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pred = model.predict(X_test)</a:t>
            </a:r>
            <a:endParaRPr b="1" i="0" sz="2400" u="none" cap="none" strike="noStrike">
              <a:solidFill>
                <a:schemeClr val="dk1"/>
              </a:solidFill>
              <a:latin typeface="Calibri"/>
              <a:ea typeface="Calibri"/>
              <a:cs typeface="Calibri"/>
              <a:sym typeface="Calibri"/>
            </a:endParaRPr>
          </a:p>
        </p:txBody>
      </p:sp>
      <p:sp>
        <p:nvSpPr>
          <p:cNvPr id="1759" name="Google Shape;1759;p176"/>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訓練並預測結果</a:t>
            </a:r>
            <a:endParaRPr b="1">
              <a:latin typeface="Microsoft JhengHei"/>
              <a:ea typeface="Microsoft JhengHei"/>
              <a:cs typeface="Microsoft JhengHei"/>
              <a:sym typeface="Microsoft JhengHei"/>
            </a:endParaRPr>
          </a:p>
        </p:txBody>
      </p:sp>
      <p:sp>
        <p:nvSpPr>
          <p:cNvPr id="1760" name="Google Shape;1760;p176"/>
          <p:cNvSpPr txBox="1"/>
          <p:nvPr/>
        </p:nvSpPr>
        <p:spPr>
          <a:xfrm>
            <a:off x="457750" y="2057530"/>
            <a:ext cx="8463300" cy="22734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與其他範例相同, 使用訓練資料 X_train 與訓練標籤 y_train 訓練模型後, 再對測試資料 X_test 預測結果</a:t>
            </a:r>
            <a:endParaRPr b="0" i="0" sz="2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Google Shape;1765;p177"/>
          <p:cNvSpPr/>
          <p:nvPr/>
        </p:nvSpPr>
        <p:spPr>
          <a:xfrm>
            <a:off x="418300" y="943675"/>
            <a:ext cx="8266200" cy="9924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from sklearn import metrics</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print("accuracy: %.2f" %  metrics.accuracy_score(y_test, pred))</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print("confusion matirx:\n", metrics.confusion_matrix(y_test, pred))</a:t>
            </a:r>
            <a:endParaRPr b="1" i="0" sz="1800" u="none" cap="none" strike="noStrike">
              <a:solidFill>
                <a:schemeClr val="dk1"/>
              </a:solidFill>
              <a:latin typeface="Calibri"/>
              <a:ea typeface="Calibri"/>
              <a:cs typeface="Calibri"/>
              <a:sym typeface="Calibri"/>
            </a:endParaRPr>
          </a:p>
        </p:txBody>
      </p:sp>
      <p:sp>
        <p:nvSpPr>
          <p:cNvPr id="1766" name="Google Shape;1766;p177"/>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檢驗預測效果</a:t>
            </a:r>
            <a:endParaRPr b="1">
              <a:latin typeface="Microsoft JhengHei"/>
              <a:ea typeface="Microsoft JhengHei"/>
              <a:cs typeface="Microsoft JhengHei"/>
              <a:sym typeface="Microsoft JhengHei"/>
            </a:endParaRPr>
          </a:p>
        </p:txBody>
      </p:sp>
      <p:sp>
        <p:nvSpPr>
          <p:cNvPr id="1767" name="Google Shape;1767;p177"/>
          <p:cNvSpPr txBox="1"/>
          <p:nvPr/>
        </p:nvSpPr>
        <p:spPr>
          <a:xfrm>
            <a:off x="457750" y="2057525"/>
            <a:ext cx="3517500" cy="2273400"/>
          </a:xfrm>
          <a:prstGeom prst="rect">
            <a:avLst/>
          </a:prstGeom>
          <a:noFill/>
          <a:ln>
            <a:noFill/>
          </a:ln>
        </p:spPr>
        <p:txBody>
          <a:bodyPr anchorCtr="0" anchor="t" bIns="0" lIns="0" spcFirstLastPara="1" rIns="0" wrap="square" tIns="12700">
            <a:noAutofit/>
          </a:bodyPr>
          <a:lstStyle/>
          <a:p>
            <a:pPr indent="-374015" lvl="0" marL="424815" marR="5080" rtl="0" algn="l">
              <a:lnSpc>
                <a:spcPct val="114599"/>
              </a:lnSpc>
              <a:spcBef>
                <a:spcPts val="0"/>
              </a:spcBef>
              <a:spcAft>
                <a:spcPts val="0"/>
              </a:spcAft>
              <a:buClr>
                <a:srgbClr val="000000"/>
              </a:buClr>
              <a:buSzPts val="1800"/>
              <a:buFont typeface="Arial"/>
              <a:buChar char="●"/>
            </a:pPr>
            <a:r>
              <a:rPr b="0" i="0" lang="en-US" sz="1800" u="none" cap="none" strike="noStrike">
                <a:solidFill>
                  <a:srgbClr val="000000"/>
                </a:solidFill>
                <a:latin typeface="Microsoft JhengHei"/>
                <a:ea typeface="Microsoft JhengHei"/>
                <a:cs typeface="Microsoft JhengHei"/>
                <a:sym typeface="Microsoft JhengHei"/>
              </a:rPr>
              <a:t>由於葡萄酒預測有三種分類, 因此只能與準確度 (accuracy) 與混淆矩陣 (confusion matrix) 評估效果</a:t>
            </a:r>
            <a:endParaRPr b="0" i="0" sz="1800" u="none" cap="none" strike="noStrike">
              <a:solidFill>
                <a:srgbClr val="000000"/>
              </a:solidFill>
              <a:latin typeface="Microsoft JhengHei"/>
              <a:ea typeface="Microsoft JhengHei"/>
              <a:cs typeface="Microsoft JhengHei"/>
              <a:sym typeface="Microsoft JhengHei"/>
            </a:endParaRPr>
          </a:p>
          <a:p>
            <a:pPr indent="-374015" lvl="0" marL="424815" marR="5080" rtl="0" algn="l">
              <a:lnSpc>
                <a:spcPct val="114599"/>
              </a:lnSpc>
              <a:spcBef>
                <a:spcPts val="0"/>
              </a:spcBef>
              <a:spcAft>
                <a:spcPts val="0"/>
              </a:spcAft>
              <a:buClr>
                <a:srgbClr val="000000"/>
              </a:buClr>
              <a:buSzPts val="1800"/>
              <a:buFont typeface="Arial"/>
              <a:buChar char="●"/>
            </a:pPr>
            <a:r>
              <a:rPr b="0" i="0" lang="en-US" sz="1800" u="none" cap="none" strike="noStrike">
                <a:solidFill>
                  <a:schemeClr val="dk1"/>
                </a:solidFill>
                <a:latin typeface="Microsoft JhengHei"/>
                <a:ea typeface="Microsoft JhengHei"/>
                <a:cs typeface="Microsoft JhengHei"/>
                <a:sym typeface="Microsoft JhengHei"/>
              </a:rPr>
              <a:t>accuracy </a:t>
            </a:r>
            <a:r>
              <a:rPr b="0" i="0" lang="en-US" sz="1800" u="none" cap="none" strike="noStrike">
                <a:solidFill>
                  <a:srgbClr val="000000"/>
                </a:solidFill>
                <a:latin typeface="Microsoft JhengHei"/>
                <a:ea typeface="Microsoft JhengHei"/>
                <a:cs typeface="Microsoft JhengHei"/>
                <a:sym typeface="Microsoft JhengHei"/>
              </a:rPr>
              <a:t>數字越接近1, 表示訓練結果越好, 而目前結果已經為1, 表示結果全部命中</a:t>
            </a:r>
            <a:endParaRPr b="0" i="0" sz="1800" u="none" cap="none" strike="noStrike">
              <a:solidFill>
                <a:srgbClr val="000000"/>
              </a:solidFill>
              <a:latin typeface="Microsoft JhengHei"/>
              <a:ea typeface="Microsoft JhengHei"/>
              <a:cs typeface="Microsoft JhengHei"/>
              <a:sym typeface="Microsoft JhengHei"/>
            </a:endParaRPr>
          </a:p>
        </p:txBody>
      </p:sp>
      <p:pic>
        <p:nvPicPr>
          <p:cNvPr id="1768" name="Google Shape;1768;p177"/>
          <p:cNvPicPr preferRelativeResize="0"/>
          <p:nvPr/>
        </p:nvPicPr>
        <p:blipFill rotWithShape="1">
          <a:blip r:embed="rId3">
            <a:alphaModFix/>
          </a:blip>
          <a:srcRect b="0" l="0" r="0" t="0"/>
          <a:stretch/>
        </p:blipFill>
        <p:spPr>
          <a:xfrm>
            <a:off x="5189125" y="2216025"/>
            <a:ext cx="3054675" cy="1829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178"/>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決策樹內部結構</a:t>
            </a:r>
            <a:endParaRPr b="1">
              <a:latin typeface="Microsoft JhengHei"/>
              <a:ea typeface="Microsoft JhengHei"/>
              <a:cs typeface="Microsoft JhengHei"/>
              <a:sym typeface="Microsoft JhengHei"/>
            </a:endParaRPr>
          </a:p>
        </p:txBody>
      </p:sp>
      <p:sp>
        <p:nvSpPr>
          <p:cNvPr id="1774" name="Google Shape;1774;p178"/>
          <p:cNvSpPr txBox="1"/>
          <p:nvPr/>
        </p:nvSpPr>
        <p:spPr>
          <a:xfrm>
            <a:off x="457750" y="862740"/>
            <a:ext cx="8362500" cy="10866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Microsoft JhengHei"/>
              <a:buChar char="●"/>
            </a:pPr>
            <a:r>
              <a:rPr b="0" i="0" lang="en-US" sz="2400" u="none" cap="none" strike="noStrike">
                <a:solidFill>
                  <a:srgbClr val="000000"/>
                </a:solidFill>
                <a:latin typeface="Microsoft JhengHei"/>
                <a:ea typeface="Microsoft JhengHei"/>
                <a:cs typeface="Microsoft JhengHei"/>
                <a:sym typeface="Microsoft JhengHei"/>
              </a:rPr>
              <a:t>決策樹與其他模型不同, 內部構造可以顯示並解釋</a:t>
            </a:r>
            <a:endParaRPr b="0" i="0" sz="2400" u="none" cap="none" strike="noStrike">
              <a:solidFill>
                <a:srgbClr val="000000"/>
              </a:solidFill>
              <a:latin typeface="Microsoft JhengHei"/>
              <a:ea typeface="Microsoft JhengHei"/>
              <a:cs typeface="Microsoft JhengHei"/>
              <a:sym typeface="Microsoft JhengHei"/>
            </a:endParaRPr>
          </a:p>
          <a:p>
            <a:pPr indent="0" lvl="0" marL="0"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Microsoft JhengHei"/>
              <a:ea typeface="Microsoft JhengHei"/>
              <a:cs typeface="Microsoft JhengHei"/>
              <a:sym typeface="Microsoft JhengHei"/>
            </a:endParaRPr>
          </a:p>
        </p:txBody>
      </p:sp>
      <p:sp>
        <p:nvSpPr>
          <p:cNvPr id="1775" name="Google Shape;1775;p178"/>
          <p:cNvSpPr/>
          <p:nvPr/>
        </p:nvSpPr>
        <p:spPr>
          <a:xfrm>
            <a:off x="418300" y="1400875"/>
            <a:ext cx="8266200" cy="32589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import pydotplus</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from IPython.display import Image</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from sklearn.tree import export_graphviz</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dot_data = export_graphviz(model, </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                           feature_names=wine.feature_names, </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                           class_names=wine.target_names, </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                           out_file=None) </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graph = pydotplus.graph_from_dot_data(dot_data)  </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Image(graph.create_png())</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9" name="Shape 1779"/>
        <p:cNvGrpSpPr/>
        <p:nvPr/>
      </p:nvGrpSpPr>
      <p:grpSpPr>
        <a:xfrm>
          <a:off x="0" y="0"/>
          <a:ext cx="0" cy="0"/>
          <a:chOff x="0" y="0"/>
          <a:chExt cx="0" cy="0"/>
        </a:xfrm>
      </p:grpSpPr>
      <p:sp>
        <p:nvSpPr>
          <p:cNvPr id="1780" name="Google Shape;1780;p179"/>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決策樹內部結構</a:t>
            </a:r>
            <a:endParaRPr b="1">
              <a:latin typeface="Microsoft JhengHei"/>
              <a:ea typeface="Microsoft JhengHei"/>
              <a:cs typeface="Microsoft JhengHei"/>
              <a:sym typeface="Microsoft JhengHei"/>
            </a:endParaRPr>
          </a:p>
        </p:txBody>
      </p:sp>
      <p:pic>
        <p:nvPicPr>
          <p:cNvPr id="1781" name="Google Shape;1781;p179"/>
          <p:cNvPicPr preferRelativeResize="0"/>
          <p:nvPr/>
        </p:nvPicPr>
        <p:blipFill rotWithShape="1">
          <a:blip r:embed="rId3">
            <a:alphaModFix/>
          </a:blip>
          <a:srcRect b="0" l="0" r="0" t="0"/>
          <a:stretch/>
        </p:blipFill>
        <p:spPr>
          <a:xfrm>
            <a:off x="1767763" y="799075"/>
            <a:ext cx="5608474" cy="4039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72"/>
          <p:cNvSpPr/>
          <p:nvPr/>
        </p:nvSpPr>
        <p:spPr>
          <a:xfrm>
            <a:off x="1300" y="0"/>
            <a:ext cx="2809200" cy="5143500"/>
          </a:xfrm>
          <a:prstGeom prst="rect">
            <a:avLst/>
          </a:prstGeom>
          <a:solidFill>
            <a:srgbClr val="56BAD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2"/>
          <p:cNvSpPr txBox="1"/>
          <p:nvPr>
            <p:ph idx="4294967295" type="title"/>
          </p:nvPr>
        </p:nvSpPr>
        <p:spPr>
          <a:xfrm>
            <a:off x="374300" y="165950"/>
            <a:ext cx="2218200" cy="85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en-US" sz="3600">
                <a:solidFill>
                  <a:srgbClr val="FFFFFF"/>
                </a:solidFill>
              </a:rPr>
              <a:t>OUTLINE </a:t>
            </a:r>
            <a:endParaRPr b="1" sz="3600">
              <a:solidFill>
                <a:srgbClr val="FFFFFF"/>
              </a:solidFill>
            </a:endParaRPr>
          </a:p>
        </p:txBody>
      </p:sp>
      <p:pic>
        <p:nvPicPr>
          <p:cNvPr id="438" name="Google Shape;438;p72"/>
          <p:cNvPicPr preferRelativeResize="0"/>
          <p:nvPr/>
        </p:nvPicPr>
        <p:blipFill rotWithShape="1">
          <a:blip r:embed="rId3">
            <a:alphaModFix/>
          </a:blip>
          <a:srcRect b="0" l="0" r="0" t="0"/>
          <a:stretch/>
        </p:blipFill>
        <p:spPr>
          <a:xfrm>
            <a:off x="3602475" y="1317777"/>
            <a:ext cx="429900" cy="429900"/>
          </a:xfrm>
          <a:prstGeom prst="rect">
            <a:avLst/>
          </a:prstGeom>
          <a:noFill/>
          <a:ln>
            <a:noFill/>
          </a:ln>
        </p:spPr>
      </p:pic>
      <p:pic>
        <p:nvPicPr>
          <p:cNvPr id="439" name="Google Shape;439;p72"/>
          <p:cNvPicPr preferRelativeResize="0"/>
          <p:nvPr/>
        </p:nvPicPr>
        <p:blipFill rotWithShape="1">
          <a:blip r:embed="rId4">
            <a:alphaModFix/>
          </a:blip>
          <a:srcRect b="0" l="0" r="0" t="0"/>
          <a:stretch/>
        </p:blipFill>
        <p:spPr>
          <a:xfrm>
            <a:off x="3602476" y="287987"/>
            <a:ext cx="429900" cy="429900"/>
          </a:xfrm>
          <a:prstGeom prst="rect">
            <a:avLst/>
          </a:prstGeom>
          <a:noFill/>
          <a:ln>
            <a:noFill/>
          </a:ln>
        </p:spPr>
      </p:pic>
      <p:pic>
        <p:nvPicPr>
          <p:cNvPr id="440" name="Google Shape;440;p72"/>
          <p:cNvPicPr preferRelativeResize="0"/>
          <p:nvPr/>
        </p:nvPicPr>
        <p:blipFill rotWithShape="1">
          <a:blip r:embed="rId5">
            <a:alphaModFix/>
          </a:blip>
          <a:srcRect b="0" l="0" r="0" t="0"/>
          <a:stretch/>
        </p:blipFill>
        <p:spPr>
          <a:xfrm>
            <a:off x="3602477" y="2454030"/>
            <a:ext cx="429900" cy="429900"/>
          </a:xfrm>
          <a:prstGeom prst="rect">
            <a:avLst/>
          </a:prstGeom>
          <a:noFill/>
          <a:ln>
            <a:noFill/>
          </a:ln>
        </p:spPr>
      </p:pic>
      <p:sp>
        <p:nvSpPr>
          <p:cNvPr id="441" name="Google Shape;441;p72"/>
          <p:cNvSpPr txBox="1"/>
          <p:nvPr/>
        </p:nvSpPr>
        <p:spPr>
          <a:xfrm>
            <a:off x="4208863" y="1141975"/>
            <a:ext cx="3649800" cy="7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Environment</a:t>
            </a:r>
            <a:endParaRPr b="1" i="0" sz="3600" u="none" cap="none" strike="noStrike">
              <a:solidFill>
                <a:srgbClr val="000000"/>
              </a:solidFill>
              <a:latin typeface="Arial"/>
              <a:ea typeface="Arial"/>
              <a:cs typeface="Arial"/>
              <a:sym typeface="Arial"/>
            </a:endParaRPr>
          </a:p>
        </p:txBody>
      </p:sp>
      <p:sp>
        <p:nvSpPr>
          <p:cNvPr id="442" name="Google Shape;442;p72"/>
          <p:cNvSpPr txBox="1"/>
          <p:nvPr/>
        </p:nvSpPr>
        <p:spPr>
          <a:xfrm>
            <a:off x="4208863" y="144133"/>
            <a:ext cx="3649800" cy="7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Framework</a:t>
            </a:r>
            <a:endParaRPr b="1" i="0" sz="3600" u="none" cap="none" strike="noStrike">
              <a:solidFill>
                <a:srgbClr val="000000"/>
              </a:solidFill>
              <a:latin typeface="Arial"/>
              <a:ea typeface="Arial"/>
              <a:cs typeface="Arial"/>
              <a:sym typeface="Arial"/>
            </a:endParaRPr>
          </a:p>
        </p:txBody>
      </p:sp>
      <p:sp>
        <p:nvSpPr>
          <p:cNvPr id="443" name="Google Shape;443;p72"/>
          <p:cNvSpPr txBox="1"/>
          <p:nvPr/>
        </p:nvSpPr>
        <p:spPr>
          <a:xfrm>
            <a:off x="4208863" y="2278236"/>
            <a:ext cx="3649800" cy="7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Arial"/>
                <a:ea typeface="Arial"/>
                <a:cs typeface="Arial"/>
                <a:sym typeface="Arial"/>
              </a:rPr>
              <a:t>Example</a:t>
            </a:r>
            <a:endParaRPr b="1" i="0" sz="3600" u="none" cap="none" strike="noStrike">
              <a:solidFill>
                <a:srgbClr val="000000"/>
              </a:solidFill>
              <a:latin typeface="Arial"/>
              <a:ea typeface="Arial"/>
              <a:cs typeface="Arial"/>
              <a:sym typeface="Arial"/>
            </a:endParaRPr>
          </a:p>
        </p:txBody>
      </p:sp>
      <p:cxnSp>
        <p:nvCxnSpPr>
          <p:cNvPr id="444" name="Google Shape;444;p72"/>
          <p:cNvCxnSpPr/>
          <p:nvPr/>
        </p:nvCxnSpPr>
        <p:spPr>
          <a:xfrm>
            <a:off x="4185490" y="247700"/>
            <a:ext cx="0" cy="2989800"/>
          </a:xfrm>
          <a:prstGeom prst="straightConnector1">
            <a:avLst/>
          </a:prstGeom>
          <a:noFill/>
          <a:ln cap="flat" cmpd="sng" w="28575">
            <a:solidFill>
              <a:srgbClr val="000000"/>
            </a:solidFill>
            <a:prstDash val="solid"/>
            <a:round/>
            <a:headEnd len="sm" w="sm" type="none"/>
            <a:tailEnd len="sm" w="sm" type="none"/>
          </a:ln>
        </p:spPr>
      </p:cxnSp>
      <p:cxnSp>
        <p:nvCxnSpPr>
          <p:cNvPr id="445" name="Google Shape;445;p72"/>
          <p:cNvCxnSpPr/>
          <p:nvPr/>
        </p:nvCxnSpPr>
        <p:spPr>
          <a:xfrm>
            <a:off x="4414100" y="3287800"/>
            <a:ext cx="0" cy="1350300"/>
          </a:xfrm>
          <a:prstGeom prst="straightConnector1">
            <a:avLst/>
          </a:prstGeom>
          <a:noFill/>
          <a:ln cap="flat" cmpd="sng" w="28575">
            <a:solidFill>
              <a:srgbClr val="999999"/>
            </a:solidFill>
            <a:prstDash val="solid"/>
            <a:round/>
            <a:headEnd len="sm" w="sm" type="none"/>
            <a:tailEnd len="sm" w="sm" type="none"/>
          </a:ln>
        </p:spPr>
      </p:cxnSp>
      <p:sp>
        <p:nvSpPr>
          <p:cNvPr id="446" name="Google Shape;446;p72"/>
          <p:cNvSpPr txBox="1"/>
          <p:nvPr/>
        </p:nvSpPr>
        <p:spPr>
          <a:xfrm>
            <a:off x="4551175" y="3398750"/>
            <a:ext cx="4499100" cy="42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999999"/>
                </a:solidFill>
                <a:latin typeface="Arial"/>
                <a:ea typeface="Arial"/>
                <a:cs typeface="Arial"/>
                <a:sym typeface="Arial"/>
              </a:rPr>
              <a:t>1.Boston House Predict</a:t>
            </a:r>
            <a:endParaRPr b="1" i="0" sz="3000" u="none" cap="none" strike="noStrike">
              <a:solidFill>
                <a:srgbClr val="999999"/>
              </a:solidFill>
              <a:latin typeface="Arial"/>
              <a:ea typeface="Arial"/>
              <a:cs typeface="Arial"/>
              <a:sym typeface="Arial"/>
            </a:endParaRPr>
          </a:p>
        </p:txBody>
      </p:sp>
      <p:sp>
        <p:nvSpPr>
          <p:cNvPr id="447" name="Google Shape;447;p72"/>
          <p:cNvSpPr txBox="1"/>
          <p:nvPr/>
        </p:nvSpPr>
        <p:spPr>
          <a:xfrm>
            <a:off x="4551175" y="3918300"/>
            <a:ext cx="4271100" cy="42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rgbClr val="999999"/>
                </a:solidFill>
                <a:latin typeface="Arial"/>
                <a:ea typeface="Arial"/>
                <a:cs typeface="Arial"/>
                <a:sym typeface="Arial"/>
              </a:rPr>
              <a:t>2.Iris Classification</a:t>
            </a:r>
            <a:endParaRPr b="1" i="0" sz="3000" u="none" cap="none" strike="noStrike">
              <a:solidFill>
                <a:srgbClr val="999999"/>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5" name="Shape 1785"/>
        <p:cNvGrpSpPr/>
        <p:nvPr/>
      </p:nvGrpSpPr>
      <p:grpSpPr>
        <a:xfrm>
          <a:off x="0" y="0"/>
          <a:ext cx="0" cy="0"/>
          <a:chOff x="0" y="0"/>
          <a:chExt cx="0" cy="0"/>
        </a:xfrm>
      </p:grpSpPr>
      <p:sp>
        <p:nvSpPr>
          <p:cNvPr id="1786" name="Google Shape;1786;p180"/>
          <p:cNvSpPr txBox="1"/>
          <p:nvPr/>
        </p:nvSpPr>
        <p:spPr>
          <a:xfrm>
            <a:off x="645525" y="787050"/>
            <a:ext cx="8033400" cy="9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 容易 overfitting</a:t>
            </a:r>
            <a:r>
              <a:rPr b="0" i="0" lang="en-US" sz="1000" u="none" cap="none" strike="noStrike">
                <a:solidFill>
                  <a:schemeClr val="dk1"/>
                </a:solidFill>
                <a:latin typeface="Microsoft JhengHei"/>
                <a:ea typeface="Microsoft JhengHei"/>
                <a:cs typeface="Microsoft JhengHei"/>
                <a:sym typeface="Microsoft JhengHei"/>
              </a:rPr>
              <a:t> </a:t>
            </a:r>
            <a:endParaRPr b="0" i="0" sz="1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icrosoft JhengHei"/>
                <a:ea typeface="Microsoft JhengHei"/>
                <a:cs typeface="Microsoft JhengHei"/>
                <a:sym typeface="Microsoft JhengHei"/>
              </a:rPr>
              <a:t> </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Microsoft JhengHei"/>
              <a:ea typeface="Microsoft JhengHei"/>
              <a:cs typeface="Microsoft JhengHei"/>
              <a:sym typeface="Microsoft JhengHei"/>
            </a:endParaRPr>
          </a:p>
        </p:txBody>
      </p:sp>
      <p:sp>
        <p:nvSpPr>
          <p:cNvPr id="1787" name="Google Shape;1787;p180"/>
          <p:cNvSpPr txBox="1"/>
          <p:nvPr>
            <p:ph type="title"/>
          </p:nvPr>
        </p:nvSpPr>
        <p:spPr>
          <a:xfrm>
            <a:off x="457750" y="348780"/>
            <a:ext cx="36594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決策樹模型的缺點</a:t>
            </a:r>
            <a:endParaRPr b="1">
              <a:latin typeface="Microsoft JhengHei"/>
              <a:ea typeface="Microsoft JhengHei"/>
              <a:cs typeface="Microsoft JhengHei"/>
              <a:sym typeface="Microsoft JhengHe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1" name="Shape 1791"/>
        <p:cNvGrpSpPr/>
        <p:nvPr/>
      </p:nvGrpSpPr>
      <p:grpSpPr>
        <a:xfrm>
          <a:off x="0" y="0"/>
          <a:ext cx="0" cy="0"/>
          <a:chOff x="0" y="0"/>
          <a:chExt cx="0" cy="0"/>
        </a:xfrm>
      </p:grpSpPr>
      <p:sp>
        <p:nvSpPr>
          <p:cNvPr id="1792" name="Google Shape;1792;p18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調整決策樹</a:t>
            </a:r>
            <a:endParaRPr b="1"/>
          </a:p>
        </p:txBody>
      </p:sp>
      <p:sp>
        <p:nvSpPr>
          <p:cNvPr id="1793" name="Google Shape;1793;p181"/>
          <p:cNvSpPr/>
          <p:nvPr/>
        </p:nvSpPr>
        <p:spPr>
          <a:xfrm>
            <a:off x="418300" y="1172275"/>
            <a:ext cx="8266200" cy="14844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from sklearn.tree import DecisionTreeClassifier</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model = DecisionTreeClassifier(</a:t>
            </a:r>
            <a:r>
              <a:rPr b="1" i="0" lang="en-US" sz="1800" u="none" cap="none" strike="noStrike">
                <a:solidFill>
                  <a:srgbClr val="FF0000"/>
                </a:solidFill>
                <a:latin typeface="Calibri"/>
                <a:ea typeface="Calibri"/>
                <a:cs typeface="Calibri"/>
                <a:sym typeface="Calibri"/>
              </a:rPr>
              <a:t>max_depth</a:t>
            </a:r>
            <a:r>
              <a:rPr b="1" i="0" lang="en-US" sz="1800" u="none" cap="none" strike="noStrike">
                <a:solidFill>
                  <a:schemeClr val="dk1"/>
                </a:solidFill>
                <a:latin typeface="Calibri"/>
                <a:ea typeface="Calibri"/>
                <a:cs typeface="Calibri"/>
                <a:sym typeface="Calibri"/>
              </a:rPr>
              <a:t>=100,</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F0000"/>
                </a:solidFill>
                <a:latin typeface="Calibri"/>
                <a:ea typeface="Calibri"/>
                <a:cs typeface="Calibri"/>
                <a:sym typeface="Calibri"/>
              </a:rPr>
              <a:t>min_samples_split</a:t>
            </a:r>
            <a:r>
              <a:rPr b="1" i="0" lang="en-US" sz="1800" u="none" cap="none" strike="noStrike">
                <a:solidFill>
                  <a:schemeClr val="dk1"/>
                </a:solidFill>
                <a:latin typeface="Calibri"/>
                <a:ea typeface="Calibri"/>
                <a:cs typeface="Calibri"/>
                <a:sym typeface="Calibri"/>
              </a:rPr>
              <a:t>=2,</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F0000"/>
                </a:solidFill>
                <a:latin typeface="Calibri"/>
                <a:ea typeface="Calibri"/>
                <a:cs typeface="Calibri"/>
                <a:sym typeface="Calibri"/>
              </a:rPr>
              <a:t>min_samples_leaf</a:t>
            </a:r>
            <a:r>
              <a:rPr b="1" i="0" lang="en-US" sz="1800" u="none" cap="none" strike="noStrike">
                <a:solidFill>
                  <a:schemeClr val="dk1"/>
                </a:solidFill>
                <a:latin typeface="Calibri"/>
                <a:ea typeface="Calibri"/>
                <a:cs typeface="Calibri"/>
                <a:sym typeface="Calibri"/>
              </a:rPr>
              <a:t>=1)</a:t>
            </a:r>
            <a:endParaRPr b="1" i="0" sz="1800" u="none" cap="none" strike="noStrike">
              <a:solidFill>
                <a:schemeClr val="dk1"/>
              </a:solidFill>
              <a:latin typeface="Calibri"/>
              <a:ea typeface="Calibri"/>
              <a:cs typeface="Calibri"/>
              <a:sym typeface="Calibri"/>
            </a:endParaRPr>
          </a:p>
        </p:txBody>
      </p:sp>
      <p:sp>
        <p:nvSpPr>
          <p:cNvPr id="1794" name="Google Shape;1794;p181"/>
          <p:cNvSpPr txBox="1"/>
          <p:nvPr/>
        </p:nvSpPr>
        <p:spPr>
          <a:xfrm>
            <a:off x="658000" y="2895825"/>
            <a:ext cx="7497300" cy="982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max_depth: 最大層數</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min_samples_split: 至少有多少資料才能再分</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min_samples_leaf</a:t>
            </a:r>
            <a:r>
              <a:rPr b="0" i="0" lang="en-US" sz="1800" u="none" cap="none" strike="noStrike">
                <a:solidFill>
                  <a:srgbClr val="000000"/>
                </a:solidFill>
                <a:latin typeface="Arial"/>
                <a:ea typeface="Arial"/>
                <a:cs typeface="Arial"/>
                <a:sym typeface="Arial"/>
              </a:rPr>
              <a:t>: 分完</a:t>
            </a:r>
            <a:r>
              <a:rPr b="0" i="0" lang="en-US" sz="1800" u="none" cap="none" strike="noStrike">
                <a:solidFill>
                  <a:schemeClr val="dk1"/>
                </a:solidFill>
                <a:latin typeface="Arial"/>
                <a:ea typeface="Arial"/>
                <a:cs typeface="Arial"/>
                <a:sym typeface="Arial"/>
              </a:rPr>
              <a:t>至少有多少資料才能分</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8" name="Shape 1798"/>
        <p:cNvGrpSpPr/>
        <p:nvPr/>
      </p:nvGrpSpPr>
      <p:grpSpPr>
        <a:xfrm>
          <a:off x="0" y="0"/>
          <a:ext cx="0" cy="0"/>
          <a:chOff x="0" y="0"/>
          <a:chExt cx="0" cy="0"/>
        </a:xfrm>
      </p:grpSpPr>
      <p:sp>
        <p:nvSpPr>
          <p:cNvPr id="1799" name="Google Shape;1799;p182"/>
          <p:cNvSpPr txBox="1"/>
          <p:nvPr>
            <p:ph type="title"/>
          </p:nvPr>
        </p:nvSpPr>
        <p:spPr>
          <a:xfrm>
            <a:off x="1022375" y="1537500"/>
            <a:ext cx="65685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rPr b="1" lang="en-US" sz="3600">
                <a:latin typeface="Microsoft JhengHei"/>
                <a:ea typeface="Microsoft JhengHei"/>
                <a:cs typeface="Microsoft JhengHei"/>
                <a:sym typeface="Microsoft JhengHei"/>
              </a:rPr>
              <a:t>隨機森林手把手 </a:t>
            </a:r>
            <a:br>
              <a:rPr b="1" lang="en-US" sz="3600">
                <a:latin typeface="Microsoft JhengHei"/>
                <a:ea typeface="Microsoft JhengHei"/>
                <a:cs typeface="Microsoft JhengHei"/>
                <a:sym typeface="Microsoft JhengHei"/>
              </a:rPr>
            </a:br>
            <a:r>
              <a:rPr b="1" lang="en-US" sz="3600">
                <a:latin typeface="Microsoft JhengHei"/>
                <a:ea typeface="Microsoft JhengHei"/>
                <a:cs typeface="Microsoft JhengHei"/>
                <a:sym typeface="Microsoft JhengHei"/>
              </a:rPr>
              <a:t>(Random Forest)</a:t>
            </a:r>
            <a:endParaRPr b="1" sz="3600">
              <a:latin typeface="Microsoft JhengHei"/>
              <a:ea typeface="Microsoft JhengHei"/>
              <a:cs typeface="Microsoft JhengHei"/>
              <a:sym typeface="Microsoft JhengHe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3" name="Shape 1803"/>
        <p:cNvGrpSpPr/>
        <p:nvPr/>
      </p:nvGrpSpPr>
      <p:grpSpPr>
        <a:xfrm>
          <a:off x="0" y="0"/>
          <a:ext cx="0" cy="0"/>
          <a:chOff x="0" y="0"/>
          <a:chExt cx="0" cy="0"/>
        </a:xfrm>
      </p:grpSpPr>
      <p:sp>
        <p:nvSpPr>
          <p:cNvPr id="1804" name="Google Shape;1804;p183"/>
          <p:cNvSpPr txBox="1"/>
          <p:nvPr/>
        </p:nvSpPr>
        <p:spPr>
          <a:xfrm>
            <a:off x="645525" y="787050"/>
            <a:ext cx="8013900" cy="411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icrosoft JhengHei"/>
                <a:ea typeface="Microsoft JhengHei"/>
                <a:cs typeface="Microsoft JhengHei"/>
                <a:sym typeface="Microsoft JhengHei"/>
              </a:rPr>
              <a:t>顧名思義 : 森林 = 很多棵樹</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icrosoft JhengHei"/>
                <a:ea typeface="Microsoft JhengHei"/>
                <a:cs typeface="Microsoft JhengHei"/>
                <a:sym typeface="Microsoft JhengHei"/>
              </a:rPr>
              <a:t>多棵不同樹, 讓結果不容易overfitting, 預測能力更容易提升</a:t>
            </a:r>
            <a:endParaRPr b="1" i="0" sz="1200" u="none" cap="none" strike="noStrike">
              <a:solidFill>
                <a:srgbClr val="0000FF"/>
              </a:solidFill>
              <a:latin typeface="Microsoft JhengHei"/>
              <a:ea typeface="Microsoft JhengHei"/>
              <a:cs typeface="Microsoft JhengHei"/>
              <a:sym typeface="Microsoft JhengHei"/>
            </a:endParaRPr>
          </a:p>
        </p:txBody>
      </p:sp>
      <p:sp>
        <p:nvSpPr>
          <p:cNvPr id="1805" name="Google Shape;1805;p183"/>
          <p:cNvSpPr txBox="1"/>
          <p:nvPr>
            <p:ph type="title"/>
          </p:nvPr>
        </p:nvSpPr>
        <p:spPr>
          <a:xfrm>
            <a:off x="457750" y="348780"/>
            <a:ext cx="36594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什麼是隨機森林?</a:t>
            </a:r>
            <a:endParaRPr b="1">
              <a:latin typeface="Microsoft JhengHei"/>
              <a:ea typeface="Microsoft JhengHei"/>
              <a:cs typeface="Microsoft JhengHei"/>
              <a:sym typeface="Microsoft JhengHei"/>
            </a:endParaRPr>
          </a:p>
        </p:txBody>
      </p:sp>
      <p:sp>
        <p:nvSpPr>
          <p:cNvPr id="1806" name="Google Shape;1806;p183"/>
          <p:cNvSpPr txBox="1"/>
          <p:nvPr/>
        </p:nvSpPr>
        <p:spPr>
          <a:xfrm>
            <a:off x="6621350" y="2839200"/>
            <a:ext cx="5007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pic>
        <p:nvPicPr>
          <p:cNvPr id="1807" name="Google Shape;1807;p183"/>
          <p:cNvPicPr preferRelativeResize="0"/>
          <p:nvPr/>
        </p:nvPicPr>
        <p:blipFill rotWithShape="1">
          <a:blip r:embed="rId3">
            <a:alphaModFix/>
          </a:blip>
          <a:srcRect b="0" l="0" r="0" t="0"/>
          <a:stretch/>
        </p:blipFill>
        <p:spPr>
          <a:xfrm>
            <a:off x="1914525" y="1857450"/>
            <a:ext cx="4950450" cy="27846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1" name="Shape 1811"/>
        <p:cNvGrpSpPr/>
        <p:nvPr/>
      </p:nvGrpSpPr>
      <p:grpSpPr>
        <a:xfrm>
          <a:off x="0" y="0"/>
          <a:ext cx="0" cy="0"/>
          <a:chOff x="0" y="0"/>
          <a:chExt cx="0" cy="0"/>
        </a:xfrm>
      </p:grpSpPr>
      <p:sp>
        <p:nvSpPr>
          <p:cNvPr id="1812" name="Google Shape;1812;p184"/>
          <p:cNvSpPr txBox="1"/>
          <p:nvPr/>
        </p:nvSpPr>
        <p:spPr>
          <a:xfrm>
            <a:off x="645525" y="787050"/>
            <a:ext cx="8013900" cy="4119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Microsoft JhengHei"/>
              <a:buChar char="●"/>
            </a:pPr>
            <a:r>
              <a:rPr b="0" i="0" lang="en-US" sz="2400" u="none" cap="none" strike="noStrike">
                <a:solidFill>
                  <a:srgbClr val="000000"/>
                </a:solidFill>
                <a:latin typeface="Microsoft JhengHei"/>
                <a:ea typeface="Microsoft JhengHei"/>
                <a:cs typeface="Microsoft JhengHei"/>
                <a:sym typeface="Microsoft JhengHei"/>
              </a:rPr>
              <a:t>取樣資料</a:t>
            </a:r>
            <a:endParaRPr b="0" i="0" sz="2400" u="none" cap="none" strike="noStrike">
              <a:solidFill>
                <a:srgbClr val="000000"/>
              </a:solidFill>
              <a:latin typeface="Microsoft JhengHei"/>
              <a:ea typeface="Microsoft JhengHei"/>
              <a:cs typeface="Microsoft JhengHei"/>
              <a:sym typeface="Microsoft JhengHei"/>
            </a:endParaRPr>
          </a:p>
          <a:p>
            <a:pPr indent="-381000" lvl="0" marL="457200" marR="0" rtl="0" algn="l">
              <a:lnSpc>
                <a:spcPct val="100000"/>
              </a:lnSpc>
              <a:spcBef>
                <a:spcPts val="0"/>
              </a:spcBef>
              <a:spcAft>
                <a:spcPts val="0"/>
              </a:spcAft>
              <a:buClr>
                <a:srgbClr val="000000"/>
              </a:buClr>
              <a:buSzPts val="2400"/>
              <a:buFont typeface="Microsoft JhengHei"/>
              <a:buChar char="●"/>
            </a:pPr>
            <a:r>
              <a:rPr b="0" i="0" lang="en-US" sz="2400" u="none" cap="none" strike="noStrike">
                <a:solidFill>
                  <a:srgbClr val="000000"/>
                </a:solidFill>
                <a:latin typeface="Microsoft JhengHei"/>
                <a:ea typeface="Microsoft JhengHei"/>
                <a:cs typeface="Microsoft JhengHei"/>
                <a:sym typeface="Microsoft JhengHei"/>
              </a:rPr>
              <a:t>取樣特徵</a:t>
            </a:r>
            <a:endParaRPr b="0" i="0" sz="2400" u="none" cap="none" strike="noStrike">
              <a:solidFill>
                <a:srgbClr val="000000"/>
              </a:solidFill>
              <a:latin typeface="Microsoft JhengHei"/>
              <a:ea typeface="Microsoft JhengHei"/>
              <a:cs typeface="Microsoft JhengHei"/>
              <a:sym typeface="Microsoft JhengHei"/>
            </a:endParaRPr>
          </a:p>
          <a:p>
            <a:pPr indent="-381000" lvl="0" marL="457200" marR="0" rtl="0" algn="l">
              <a:lnSpc>
                <a:spcPct val="100000"/>
              </a:lnSpc>
              <a:spcBef>
                <a:spcPts val="0"/>
              </a:spcBef>
              <a:spcAft>
                <a:spcPts val="0"/>
              </a:spcAft>
              <a:buClr>
                <a:srgbClr val="000000"/>
              </a:buClr>
              <a:buSzPts val="2400"/>
              <a:buFont typeface="Microsoft JhengHei"/>
              <a:buChar char="●"/>
            </a:pPr>
            <a:r>
              <a:rPr b="0" i="0" lang="en-US" sz="2400" u="none" cap="none" strike="noStrike">
                <a:solidFill>
                  <a:srgbClr val="000000"/>
                </a:solidFill>
                <a:latin typeface="Microsoft JhengHei"/>
                <a:ea typeface="Microsoft JhengHei"/>
                <a:cs typeface="Microsoft JhengHei"/>
                <a:sym typeface="Microsoft JhengHei"/>
              </a:rPr>
              <a:t>投票</a:t>
            </a:r>
            <a:endParaRPr b="0" i="0" sz="2400" u="none" cap="none" strike="noStrike">
              <a:solidFill>
                <a:srgbClr val="000000"/>
              </a:solidFill>
              <a:latin typeface="Microsoft JhengHei"/>
              <a:ea typeface="Microsoft JhengHei"/>
              <a:cs typeface="Microsoft JhengHei"/>
              <a:sym typeface="Microsoft JhengHei"/>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Microsoft JhengHei"/>
              <a:ea typeface="Microsoft JhengHei"/>
              <a:cs typeface="Microsoft JhengHei"/>
              <a:sym typeface="Microsoft JhengHei"/>
            </a:endParaRPr>
          </a:p>
        </p:txBody>
      </p:sp>
      <p:sp>
        <p:nvSpPr>
          <p:cNvPr id="1813" name="Google Shape;1813;p184"/>
          <p:cNvSpPr txBox="1"/>
          <p:nvPr>
            <p:ph type="title"/>
          </p:nvPr>
        </p:nvSpPr>
        <p:spPr>
          <a:xfrm>
            <a:off x="457750" y="348780"/>
            <a:ext cx="36594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隨機森林</a:t>
            </a:r>
            <a:endParaRPr b="1">
              <a:latin typeface="Microsoft JhengHei"/>
              <a:ea typeface="Microsoft JhengHei"/>
              <a:cs typeface="Microsoft JhengHei"/>
              <a:sym typeface="Microsoft JhengHei"/>
            </a:endParaRPr>
          </a:p>
        </p:txBody>
      </p:sp>
      <p:sp>
        <p:nvSpPr>
          <p:cNvPr id="1814" name="Google Shape;1814;p184"/>
          <p:cNvSpPr txBox="1"/>
          <p:nvPr/>
        </p:nvSpPr>
        <p:spPr>
          <a:xfrm>
            <a:off x="6621350" y="2839200"/>
            <a:ext cx="500700" cy="3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Calibri"/>
              <a:ea typeface="Calibri"/>
              <a:cs typeface="Calibri"/>
              <a:sym typeface="Calibri"/>
            </a:endParaRPr>
          </a:p>
        </p:txBody>
      </p:sp>
      <p:pic>
        <p:nvPicPr>
          <p:cNvPr id="1815" name="Google Shape;1815;p184"/>
          <p:cNvPicPr preferRelativeResize="0"/>
          <p:nvPr/>
        </p:nvPicPr>
        <p:blipFill rotWithShape="1">
          <a:blip r:embed="rId3">
            <a:alphaModFix/>
          </a:blip>
          <a:srcRect b="0" l="23687" r="0" t="0"/>
          <a:stretch/>
        </p:blipFill>
        <p:spPr>
          <a:xfrm>
            <a:off x="2918750" y="878175"/>
            <a:ext cx="5691850" cy="3920950"/>
          </a:xfrm>
          <a:prstGeom prst="rect">
            <a:avLst/>
          </a:prstGeom>
          <a:noFill/>
          <a:ln>
            <a:noFill/>
          </a:ln>
        </p:spPr>
      </p:pic>
      <p:pic>
        <p:nvPicPr>
          <p:cNvPr id="1816" name="Google Shape;1816;p184"/>
          <p:cNvPicPr preferRelativeResize="0"/>
          <p:nvPr/>
        </p:nvPicPr>
        <p:blipFill rotWithShape="1">
          <a:blip r:embed="rId4">
            <a:alphaModFix/>
          </a:blip>
          <a:srcRect b="0" l="0" r="0" t="0"/>
          <a:stretch/>
        </p:blipFill>
        <p:spPr>
          <a:xfrm>
            <a:off x="152400" y="152400"/>
            <a:ext cx="8839200" cy="464672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sp>
        <p:nvSpPr>
          <p:cNvPr id="1821" name="Google Shape;1821;p185"/>
          <p:cNvSpPr txBox="1"/>
          <p:nvPr/>
        </p:nvSpPr>
        <p:spPr>
          <a:xfrm>
            <a:off x="645525" y="787050"/>
            <a:ext cx="8013900" cy="411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 決策樹的優點(可解釋性, 低計算時間複雜度)</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 調整參數較少,  且效果仍算優秀</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 常見模型中, 容易平行計算者</a:t>
            </a:r>
            <a:r>
              <a:rPr b="0" i="0" lang="en-US" sz="1000" u="none" cap="none" strike="noStrike">
                <a:solidFill>
                  <a:schemeClr val="dk1"/>
                </a:solidFill>
                <a:latin typeface="Microsoft JhengHei"/>
                <a:ea typeface="Microsoft JhengHei"/>
                <a:cs typeface="Microsoft JhengHei"/>
                <a:sym typeface="Microsoft JhengHei"/>
              </a:rPr>
              <a:t> </a:t>
            </a:r>
            <a:endParaRPr b="0" i="0" sz="1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Microsoft JhengHei"/>
                <a:ea typeface="Microsoft JhengHei"/>
                <a:cs typeface="Microsoft JhengHei"/>
                <a:sym typeface="Microsoft JhengHei"/>
              </a:rPr>
              <a:t> </a:t>
            </a:r>
            <a:endParaRPr b="0" i="0" sz="30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Microsoft JhengHei"/>
                <a:ea typeface="Microsoft JhengHei"/>
                <a:cs typeface="Microsoft JhengHei"/>
                <a:sym typeface="Microsoft JhengHei"/>
              </a:rPr>
              <a:t> </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Microsoft JhengHei"/>
              <a:ea typeface="Microsoft JhengHei"/>
              <a:cs typeface="Microsoft JhengHei"/>
              <a:sym typeface="Microsoft JhengHei"/>
            </a:endParaRPr>
          </a:p>
        </p:txBody>
      </p:sp>
      <p:sp>
        <p:nvSpPr>
          <p:cNvPr id="1822" name="Google Shape;1822;p185"/>
          <p:cNvSpPr txBox="1"/>
          <p:nvPr>
            <p:ph type="title"/>
          </p:nvPr>
        </p:nvSpPr>
        <p:spPr>
          <a:xfrm>
            <a:off x="457750" y="348780"/>
            <a:ext cx="36594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隨機森林的優點</a:t>
            </a:r>
            <a:endParaRPr b="1">
              <a:latin typeface="Microsoft JhengHei"/>
              <a:ea typeface="Microsoft JhengHei"/>
              <a:cs typeface="Microsoft JhengHei"/>
              <a:sym typeface="Microsoft JhengHe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6" name="Shape 1826"/>
        <p:cNvGrpSpPr/>
        <p:nvPr/>
      </p:nvGrpSpPr>
      <p:grpSpPr>
        <a:xfrm>
          <a:off x="0" y="0"/>
          <a:ext cx="0" cy="0"/>
          <a:chOff x="0" y="0"/>
          <a:chExt cx="0" cy="0"/>
        </a:xfrm>
      </p:grpSpPr>
      <p:sp>
        <p:nvSpPr>
          <p:cNvPr id="1827" name="Google Shape;1827;p186"/>
          <p:cNvSpPr/>
          <p:nvPr/>
        </p:nvSpPr>
        <p:spPr>
          <a:xfrm>
            <a:off x="418300" y="943675"/>
            <a:ext cx="8503800" cy="13473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from sklearn.model_selection import train_test_split</a:t>
            </a:r>
            <a:endParaRPr b="1"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X_train, X_test, y_train, y_test = train_test_split(</a:t>
            </a:r>
            <a:r>
              <a:rPr b="1" i="0" lang="en-US" sz="2400" u="none" cap="none" strike="noStrike">
                <a:solidFill>
                  <a:srgbClr val="000000"/>
                </a:solidFill>
                <a:latin typeface="Calibri"/>
                <a:ea typeface="Calibri"/>
                <a:cs typeface="Calibri"/>
                <a:sym typeface="Calibri"/>
              </a:rPr>
              <a:t>wine.data</a:t>
            </a:r>
            <a:r>
              <a:rPr b="1" i="0" lang="en-US" sz="2400" u="none" cap="none" strike="noStrike">
                <a:solidFill>
                  <a:schemeClr val="dk1"/>
                </a:solidFill>
                <a:latin typeface="Calibri"/>
                <a:ea typeface="Calibri"/>
                <a:cs typeface="Calibri"/>
                <a:sym typeface="Calibri"/>
              </a:rPr>
              <a:t>, wine.target, test_size=0.2)</a:t>
            </a:r>
            <a:endParaRPr b="1" i="0" sz="2400" u="none" cap="none" strike="noStrike">
              <a:solidFill>
                <a:schemeClr val="dk1"/>
              </a:solidFill>
              <a:latin typeface="Calibri"/>
              <a:ea typeface="Calibri"/>
              <a:cs typeface="Calibri"/>
              <a:sym typeface="Calibri"/>
            </a:endParaRPr>
          </a:p>
        </p:txBody>
      </p:sp>
      <p:sp>
        <p:nvSpPr>
          <p:cNvPr id="1828" name="Google Shape;1828;p186"/>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數據分割	</a:t>
            </a:r>
            <a:endParaRPr b="1">
              <a:latin typeface="Microsoft JhengHei"/>
              <a:ea typeface="Microsoft JhengHei"/>
              <a:cs typeface="Microsoft JhengHei"/>
              <a:sym typeface="Microsoft JhengHei"/>
            </a:endParaRPr>
          </a:p>
        </p:txBody>
      </p:sp>
      <p:sp>
        <p:nvSpPr>
          <p:cNvPr id="1829" name="Google Shape;1829;p186"/>
          <p:cNvSpPr txBox="1"/>
          <p:nvPr/>
        </p:nvSpPr>
        <p:spPr>
          <a:xfrm>
            <a:off x="438550" y="2491780"/>
            <a:ext cx="8463300" cy="22734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與其他範例相同, 將數據切分為訓練資料與測試資料</a:t>
            </a:r>
            <a:endParaRPr b="0" i="0" sz="2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sp>
        <p:nvSpPr>
          <p:cNvPr id="1834" name="Google Shape;1834;p187"/>
          <p:cNvSpPr/>
          <p:nvPr/>
        </p:nvSpPr>
        <p:spPr>
          <a:xfrm>
            <a:off x="457200" y="829700"/>
            <a:ext cx="8229600" cy="10032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01600" marR="101600" rtl="0" algn="l">
              <a:lnSpc>
                <a:spcPct val="120000"/>
              </a:lnSpc>
              <a:spcBef>
                <a:spcPts val="100"/>
              </a:spcBef>
              <a:spcAft>
                <a:spcPts val="0"/>
              </a:spcAft>
              <a:buClr>
                <a:srgbClr val="000000"/>
              </a:buClr>
              <a:buSzPts val="1000"/>
              <a:buFont typeface="Arial"/>
              <a:buNone/>
            </a:pPr>
            <a:r>
              <a:t/>
            </a:r>
            <a:endParaRPr b="1" i="0" sz="1000" u="none" cap="none" strike="noStrike">
              <a:solidFill>
                <a:srgbClr val="007020"/>
              </a:solidFill>
              <a:highlight>
                <a:srgbClr val="F8F8F8"/>
              </a:highlight>
              <a:latin typeface="Courier New"/>
              <a:ea typeface="Courier New"/>
              <a:cs typeface="Courier New"/>
              <a:sym typeface="Courier New"/>
            </a:endParaRPr>
          </a:p>
          <a:p>
            <a:pPr indent="0" lvl="0" marL="0" marR="101600" rtl="0" algn="l">
              <a:lnSpc>
                <a:spcPct val="120000"/>
              </a:lnSpc>
              <a:spcBef>
                <a:spcPts val="50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from sklearn.ensemble import RandomForestClassifier</a:t>
            </a:r>
            <a:endParaRPr b="1" i="0" sz="2400" u="none" cap="none" strike="noStrike">
              <a:solidFill>
                <a:schemeClr val="dk1"/>
              </a:solidFill>
              <a:latin typeface="Calibri"/>
              <a:ea typeface="Calibri"/>
              <a:cs typeface="Calibri"/>
              <a:sym typeface="Calibri"/>
            </a:endParaRPr>
          </a:p>
          <a:p>
            <a:pPr indent="0" lvl="0" marL="0" marR="101600" rtl="0" algn="l">
              <a:lnSpc>
                <a:spcPct val="120000"/>
              </a:lnSpc>
              <a:spcBef>
                <a:spcPts val="500"/>
              </a:spcBef>
              <a:spcAft>
                <a:spcPts val="50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model = RandomForestClassifier()</a:t>
            </a:r>
            <a:endParaRPr b="1" i="0" sz="2400" u="none" cap="none" strike="noStrike">
              <a:solidFill>
                <a:schemeClr val="dk1"/>
              </a:solidFill>
              <a:latin typeface="Calibri"/>
              <a:ea typeface="Calibri"/>
              <a:cs typeface="Calibri"/>
              <a:sym typeface="Calibri"/>
            </a:endParaRPr>
          </a:p>
        </p:txBody>
      </p:sp>
      <p:sp>
        <p:nvSpPr>
          <p:cNvPr id="1835" name="Google Shape;1835;p187"/>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載入集成套件 (sklearn.ensemble)</a:t>
            </a:r>
            <a:endParaRPr b="1">
              <a:latin typeface="Microsoft JhengHei"/>
              <a:ea typeface="Microsoft JhengHei"/>
              <a:cs typeface="Microsoft JhengHei"/>
              <a:sym typeface="Microsoft JhengHei"/>
            </a:endParaRPr>
          </a:p>
        </p:txBody>
      </p:sp>
      <p:sp>
        <p:nvSpPr>
          <p:cNvPr id="1836" name="Google Shape;1836;p187"/>
          <p:cNvSpPr txBox="1"/>
          <p:nvPr/>
        </p:nvSpPr>
        <p:spPr>
          <a:xfrm>
            <a:off x="573550" y="1879680"/>
            <a:ext cx="8463300" cy="22734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從 </a:t>
            </a:r>
            <a:r>
              <a:rPr b="1" i="0" lang="en-US" sz="2400" u="none" cap="none" strike="noStrike">
                <a:solidFill>
                  <a:schemeClr val="dk1"/>
                </a:solidFill>
                <a:latin typeface="Calibri"/>
                <a:ea typeface="Calibri"/>
                <a:cs typeface="Calibri"/>
                <a:sym typeface="Calibri"/>
              </a:rPr>
              <a:t>sklearn.ensemble</a:t>
            </a:r>
            <a:r>
              <a:rPr b="0" i="0" lang="en-US" sz="2400" u="none" cap="none" strike="noStrike">
                <a:solidFill>
                  <a:srgbClr val="000000"/>
                </a:solidFill>
                <a:latin typeface="Microsoft JhengHei"/>
                <a:ea typeface="Microsoft JhengHei"/>
                <a:cs typeface="Microsoft JhengHei"/>
                <a:sym typeface="Microsoft JhengHei"/>
              </a:rPr>
              <a:t> 載入套件</a:t>
            </a:r>
            <a:endParaRPr b="0" i="0" sz="2400" u="none" cap="none" strike="noStrike">
              <a:solidFill>
                <a:srgbClr val="000000"/>
              </a:solidFill>
              <a:latin typeface="Microsoft JhengHei"/>
              <a:ea typeface="Microsoft JhengHei"/>
              <a:cs typeface="Microsoft JhengHei"/>
              <a:sym typeface="Microsoft JhengHei"/>
            </a:endParaRPr>
          </a:p>
          <a:p>
            <a:pPr indent="-412115" lvl="0" marL="424815" marR="5080" rtl="0" algn="l">
              <a:lnSpc>
                <a:spcPct val="114599"/>
              </a:lnSpc>
              <a:spcBef>
                <a:spcPts val="0"/>
              </a:spcBef>
              <a:spcAft>
                <a:spcPts val="0"/>
              </a:spcAft>
              <a:buClr>
                <a:srgbClr val="000000"/>
              </a:buClr>
              <a:buSzPts val="2400"/>
              <a:buFont typeface="Microsoft JhengHei"/>
              <a:buChar char="●"/>
            </a:pPr>
            <a:r>
              <a:rPr b="0" i="0" lang="en-US" sz="2400" u="none" cap="none" strike="noStrike">
                <a:solidFill>
                  <a:srgbClr val="000000"/>
                </a:solidFill>
                <a:latin typeface="Microsoft JhengHei"/>
                <a:ea typeface="Microsoft JhengHei"/>
                <a:cs typeface="Microsoft JhengHei"/>
                <a:sym typeface="Microsoft JhengHei"/>
              </a:rPr>
              <a:t>因為我們要預測的目標為分類, 所以模型指定為分類用的</a:t>
            </a:r>
            <a:r>
              <a:rPr b="1" i="0" lang="en-US" sz="2400" u="none" cap="none" strike="noStrike">
                <a:solidFill>
                  <a:schemeClr val="dk1"/>
                </a:solidFill>
                <a:latin typeface="Calibri"/>
                <a:ea typeface="Calibri"/>
                <a:cs typeface="Calibri"/>
                <a:sym typeface="Calibri"/>
              </a:rPr>
              <a:t>RandomForestClassifier()</a:t>
            </a:r>
            <a:endParaRPr b="1" i="0" sz="2400" u="none" cap="none" strike="noStrike">
              <a:solidFill>
                <a:schemeClr val="dk1"/>
              </a:solidFill>
              <a:latin typeface="Calibri"/>
              <a:ea typeface="Calibri"/>
              <a:cs typeface="Calibri"/>
              <a:sym typeface="Calibri"/>
            </a:endParaRPr>
          </a:p>
          <a:p>
            <a:pPr indent="0" lvl="0" marL="424815" marR="5080" rtl="0" algn="l">
              <a:lnSpc>
                <a:spcPct val="114599"/>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424815" marR="5080" rtl="0" algn="l">
              <a:lnSpc>
                <a:spcPct val="114599"/>
              </a:lnSpc>
              <a:spcBef>
                <a:spcPts val="0"/>
              </a:spcBef>
              <a:spcAft>
                <a:spcPts val="0"/>
              </a:spcAft>
              <a:buClr>
                <a:srgbClr val="000000"/>
              </a:buClr>
              <a:buSzPts val="1800"/>
              <a:buFont typeface="Arial"/>
              <a:buNone/>
            </a:pPr>
            <a:r>
              <a:rPr b="0" i="0" lang="en-US" sz="1800" u="none" cap="none" strike="noStrike">
                <a:solidFill>
                  <a:srgbClr val="000000"/>
                </a:solidFill>
                <a:latin typeface="Microsoft JhengHei"/>
                <a:ea typeface="Microsoft JhengHei"/>
                <a:cs typeface="Microsoft JhengHei"/>
                <a:sym typeface="Microsoft JhengHei"/>
              </a:rPr>
              <a:t>註 : 同理, 因為隨機森林也可以迴歸, 因此也有迴歸用的隨機森林</a:t>
            </a:r>
            <a:r>
              <a:rPr b="1" i="0" lang="en-US" sz="1800" u="none" cap="none" strike="noStrike">
                <a:solidFill>
                  <a:schemeClr val="dk1"/>
                </a:solidFill>
                <a:latin typeface="Calibri"/>
                <a:ea typeface="Calibri"/>
                <a:cs typeface="Calibri"/>
                <a:sym typeface="Calibri"/>
              </a:rPr>
              <a:t>        </a:t>
            </a:r>
            <a:endParaRPr b="1" i="0" sz="1800" u="none" cap="none" strike="noStrike">
              <a:solidFill>
                <a:schemeClr val="dk1"/>
              </a:solidFill>
              <a:latin typeface="Calibri"/>
              <a:ea typeface="Calibri"/>
              <a:cs typeface="Calibri"/>
              <a:sym typeface="Calibri"/>
            </a:endParaRPr>
          </a:p>
          <a:p>
            <a:pPr indent="0" lvl="0" marL="424815" marR="5080" rtl="0" algn="l">
              <a:lnSpc>
                <a:spcPct val="114599"/>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r>
              <a:rPr b="0" i="0" lang="en-US" sz="1800" u="none" cap="none" strike="noStrike">
                <a:solidFill>
                  <a:srgbClr val="000000"/>
                </a:solidFill>
                <a:latin typeface="Microsoft JhengHei"/>
                <a:ea typeface="Microsoft JhengHei"/>
                <a:cs typeface="Microsoft JhengHei"/>
                <a:sym typeface="Microsoft JhengHei"/>
              </a:rPr>
              <a:t>RandomForestRegressor</a:t>
            </a:r>
            <a:r>
              <a:rPr b="0" i="0" lang="en-US" sz="1800" u="none" cap="none" strike="noStrike">
                <a:solidFill>
                  <a:schemeClr val="dk1"/>
                </a:solidFill>
                <a:latin typeface="Calibri"/>
                <a:ea typeface="Calibri"/>
                <a:cs typeface="Calibri"/>
                <a:sym typeface="Calibri"/>
              </a:rPr>
              <a:t>()</a:t>
            </a:r>
            <a:endParaRPr b="0" i="0" sz="18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0" name="Shape 1840"/>
        <p:cNvGrpSpPr/>
        <p:nvPr/>
      </p:nvGrpSpPr>
      <p:grpSpPr>
        <a:xfrm>
          <a:off x="0" y="0"/>
          <a:ext cx="0" cy="0"/>
          <a:chOff x="0" y="0"/>
          <a:chExt cx="0" cy="0"/>
        </a:xfrm>
      </p:grpSpPr>
      <p:sp>
        <p:nvSpPr>
          <p:cNvPr id="1841" name="Google Shape;1841;p188"/>
          <p:cNvSpPr/>
          <p:nvPr/>
        </p:nvSpPr>
        <p:spPr>
          <a:xfrm>
            <a:off x="418300" y="943675"/>
            <a:ext cx="8229600" cy="8328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model.fit(X_train, y_train)</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pred = model.predict(X_test)</a:t>
            </a:r>
            <a:endParaRPr b="1" i="0" sz="2400" u="none" cap="none" strike="noStrike">
              <a:solidFill>
                <a:schemeClr val="dk1"/>
              </a:solidFill>
              <a:latin typeface="Calibri"/>
              <a:ea typeface="Calibri"/>
              <a:cs typeface="Calibri"/>
              <a:sym typeface="Calibri"/>
            </a:endParaRPr>
          </a:p>
        </p:txBody>
      </p:sp>
      <p:sp>
        <p:nvSpPr>
          <p:cNvPr id="1842" name="Google Shape;1842;p188"/>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訓練並預測結果</a:t>
            </a:r>
            <a:endParaRPr b="1">
              <a:latin typeface="Microsoft JhengHei"/>
              <a:ea typeface="Microsoft JhengHei"/>
              <a:cs typeface="Microsoft JhengHei"/>
              <a:sym typeface="Microsoft JhengHei"/>
            </a:endParaRPr>
          </a:p>
        </p:txBody>
      </p:sp>
      <p:sp>
        <p:nvSpPr>
          <p:cNvPr id="1843" name="Google Shape;1843;p188"/>
          <p:cNvSpPr txBox="1"/>
          <p:nvPr/>
        </p:nvSpPr>
        <p:spPr>
          <a:xfrm>
            <a:off x="457750" y="2057530"/>
            <a:ext cx="8463300" cy="22734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與其他範例相同, 使用訓練資料 X_train 與訓練標籤 y_train 訓練模型後, 再對測試資料 X_test 預測結果</a:t>
            </a:r>
            <a:endParaRPr b="0" i="0" sz="2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7" name="Shape 1847"/>
        <p:cNvGrpSpPr/>
        <p:nvPr/>
      </p:nvGrpSpPr>
      <p:grpSpPr>
        <a:xfrm>
          <a:off x="0" y="0"/>
          <a:ext cx="0" cy="0"/>
          <a:chOff x="0" y="0"/>
          <a:chExt cx="0" cy="0"/>
        </a:xfrm>
      </p:grpSpPr>
      <p:sp>
        <p:nvSpPr>
          <p:cNvPr id="1848" name="Google Shape;1848;p189"/>
          <p:cNvSpPr/>
          <p:nvPr/>
        </p:nvSpPr>
        <p:spPr>
          <a:xfrm>
            <a:off x="418300" y="943675"/>
            <a:ext cx="8266200" cy="9924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from sklearn.metrics import accuracy_score, confusion_matrix</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print("accuracy: %.2f" % accuracy_score(y_test, pred))</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print("confusion matirx:\n", confusion_matrix(y_test, pred))</a:t>
            </a:r>
            <a:endParaRPr b="1" i="0" sz="1800" u="none" cap="none" strike="noStrike">
              <a:solidFill>
                <a:schemeClr val="dk1"/>
              </a:solidFill>
              <a:latin typeface="Calibri"/>
              <a:ea typeface="Calibri"/>
              <a:cs typeface="Calibri"/>
              <a:sym typeface="Calibri"/>
            </a:endParaRPr>
          </a:p>
        </p:txBody>
      </p:sp>
      <p:sp>
        <p:nvSpPr>
          <p:cNvPr id="1849" name="Google Shape;1849;p189"/>
          <p:cNvSpPr txBox="1"/>
          <p:nvPr>
            <p:ph type="title"/>
          </p:nvPr>
        </p:nvSpPr>
        <p:spPr>
          <a:xfrm>
            <a:off x="457750" y="348775"/>
            <a:ext cx="6528900" cy="4503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檢驗預測效果</a:t>
            </a:r>
            <a:endParaRPr b="1">
              <a:latin typeface="Microsoft JhengHei"/>
              <a:ea typeface="Microsoft JhengHei"/>
              <a:cs typeface="Microsoft JhengHei"/>
              <a:sym typeface="Microsoft JhengHei"/>
            </a:endParaRPr>
          </a:p>
        </p:txBody>
      </p:sp>
      <p:sp>
        <p:nvSpPr>
          <p:cNvPr id="1850" name="Google Shape;1850;p189"/>
          <p:cNvSpPr txBox="1"/>
          <p:nvPr/>
        </p:nvSpPr>
        <p:spPr>
          <a:xfrm>
            <a:off x="457750" y="2057525"/>
            <a:ext cx="3517500" cy="2273400"/>
          </a:xfrm>
          <a:prstGeom prst="rect">
            <a:avLst/>
          </a:prstGeom>
          <a:noFill/>
          <a:ln>
            <a:noFill/>
          </a:ln>
        </p:spPr>
        <p:txBody>
          <a:bodyPr anchorCtr="0" anchor="t" bIns="0" lIns="0" spcFirstLastPara="1" rIns="0" wrap="square" tIns="12700">
            <a:noAutofit/>
          </a:bodyPr>
          <a:lstStyle/>
          <a:p>
            <a:pPr indent="-374015" lvl="0" marL="424815" marR="5080" rtl="0" algn="l">
              <a:lnSpc>
                <a:spcPct val="114599"/>
              </a:lnSpc>
              <a:spcBef>
                <a:spcPts val="0"/>
              </a:spcBef>
              <a:spcAft>
                <a:spcPts val="0"/>
              </a:spcAft>
              <a:buClr>
                <a:srgbClr val="000000"/>
              </a:buClr>
              <a:buSzPts val="1800"/>
              <a:buFont typeface="Arial"/>
              <a:buChar char="●"/>
            </a:pPr>
            <a:r>
              <a:rPr b="0" i="0" lang="en-US" sz="1800" u="none" cap="none" strike="noStrike">
                <a:solidFill>
                  <a:srgbClr val="000000"/>
                </a:solidFill>
                <a:latin typeface="Microsoft JhengHei"/>
                <a:ea typeface="Microsoft JhengHei"/>
                <a:cs typeface="Microsoft JhengHei"/>
                <a:sym typeface="Microsoft JhengHei"/>
              </a:rPr>
              <a:t>由於葡萄酒預測有三種分類, 因此只能與準確度 (accuracy) 與混淆矩陣 (confusion matrix) 評估效果</a:t>
            </a:r>
            <a:endParaRPr b="0" i="0" sz="1800" u="none" cap="none" strike="noStrike">
              <a:solidFill>
                <a:srgbClr val="000000"/>
              </a:solidFill>
              <a:latin typeface="Microsoft JhengHei"/>
              <a:ea typeface="Microsoft JhengHei"/>
              <a:cs typeface="Microsoft JhengHei"/>
              <a:sym typeface="Microsoft JhengHei"/>
            </a:endParaRPr>
          </a:p>
          <a:p>
            <a:pPr indent="-374015" lvl="0" marL="424815" marR="5080" rtl="0" algn="l">
              <a:lnSpc>
                <a:spcPct val="114599"/>
              </a:lnSpc>
              <a:spcBef>
                <a:spcPts val="0"/>
              </a:spcBef>
              <a:spcAft>
                <a:spcPts val="0"/>
              </a:spcAft>
              <a:buClr>
                <a:srgbClr val="000000"/>
              </a:buClr>
              <a:buSzPts val="1800"/>
              <a:buFont typeface="Arial"/>
              <a:buChar char="●"/>
            </a:pPr>
            <a:r>
              <a:rPr b="0" i="0" lang="en-US" sz="1800" u="none" cap="none" strike="noStrike">
                <a:solidFill>
                  <a:schemeClr val="dk1"/>
                </a:solidFill>
                <a:latin typeface="Microsoft JhengHei"/>
                <a:ea typeface="Microsoft JhengHei"/>
                <a:cs typeface="Microsoft JhengHei"/>
                <a:sym typeface="Microsoft JhengHei"/>
              </a:rPr>
              <a:t>accuracy </a:t>
            </a:r>
            <a:r>
              <a:rPr b="0" i="0" lang="en-US" sz="1800" u="none" cap="none" strike="noStrike">
                <a:solidFill>
                  <a:srgbClr val="000000"/>
                </a:solidFill>
                <a:latin typeface="Microsoft JhengHei"/>
                <a:ea typeface="Microsoft JhengHei"/>
                <a:cs typeface="Microsoft JhengHei"/>
                <a:sym typeface="Microsoft JhengHei"/>
              </a:rPr>
              <a:t>數字越接近1, 表示訓練結果越好, 而目前結果已經為1, 表示結果全部命中</a:t>
            </a:r>
            <a:endParaRPr b="0" i="0" sz="1800" u="none" cap="none" strike="noStrike">
              <a:solidFill>
                <a:srgbClr val="000000"/>
              </a:solidFill>
              <a:latin typeface="Microsoft JhengHei"/>
              <a:ea typeface="Microsoft JhengHei"/>
              <a:cs typeface="Microsoft JhengHei"/>
              <a:sym typeface="Microsoft JhengHei"/>
            </a:endParaRPr>
          </a:p>
        </p:txBody>
      </p:sp>
      <p:pic>
        <p:nvPicPr>
          <p:cNvPr id="1851" name="Google Shape;1851;p189"/>
          <p:cNvPicPr preferRelativeResize="0"/>
          <p:nvPr/>
        </p:nvPicPr>
        <p:blipFill rotWithShape="1">
          <a:blip r:embed="rId3">
            <a:alphaModFix/>
          </a:blip>
          <a:srcRect b="0" l="0" r="0" t="0"/>
          <a:stretch/>
        </p:blipFill>
        <p:spPr>
          <a:xfrm>
            <a:off x="5189125" y="2216025"/>
            <a:ext cx="3054675" cy="182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3"/>
          <p:cNvSpPr txBox="1"/>
          <p:nvPr>
            <p:ph type="title"/>
          </p:nvPr>
        </p:nvSpPr>
        <p:spPr>
          <a:xfrm>
            <a:off x="813750" y="2040125"/>
            <a:ext cx="72357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p:txBody>
      </p:sp>
      <p:sp>
        <p:nvSpPr>
          <p:cNvPr id="453" name="Google Shape;453;p73"/>
          <p:cNvSpPr txBox="1"/>
          <p:nvPr/>
        </p:nvSpPr>
        <p:spPr>
          <a:xfrm>
            <a:off x="985675" y="2157300"/>
            <a:ext cx="75591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17BE68"/>
                </a:solidFill>
                <a:latin typeface="Roboto"/>
                <a:ea typeface="Roboto"/>
                <a:cs typeface="Roboto"/>
                <a:sym typeface="Roboto"/>
              </a:rPr>
              <a:t>Framework</a:t>
            </a:r>
            <a:endParaRPr b="1" i="0" sz="3000" u="none" cap="none" strike="noStrike">
              <a:solidFill>
                <a:srgbClr val="A5A5A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6BADC"/>
              </a:solidFill>
              <a:latin typeface="Arial"/>
              <a:ea typeface="Arial"/>
              <a:cs typeface="Arial"/>
              <a:sym typeface="Arial"/>
            </a:endParaRPr>
          </a:p>
        </p:txBody>
      </p:sp>
      <p:sp>
        <p:nvSpPr>
          <p:cNvPr id="454" name="Google Shape;454;p73"/>
          <p:cNvSpPr txBox="1"/>
          <p:nvPr/>
        </p:nvSpPr>
        <p:spPr>
          <a:xfrm>
            <a:off x="1038900" y="2923375"/>
            <a:ext cx="6785400" cy="4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434343"/>
                </a:solidFill>
                <a:latin typeface="Arial"/>
                <a:ea typeface="Arial"/>
                <a:cs typeface="Arial"/>
                <a:sym typeface="Arial"/>
              </a:rPr>
              <a:t>如何寫出你的第一個機器學習模型</a:t>
            </a:r>
            <a:endParaRPr b="1" i="0" sz="2400" u="none" cap="none" strike="noStrike">
              <a:solidFill>
                <a:srgbClr val="A5A5A5"/>
              </a:solidFill>
              <a:latin typeface="Roboto"/>
              <a:ea typeface="Roboto"/>
              <a:cs typeface="Roboto"/>
              <a:sym typeface="Robo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sp>
        <p:nvSpPr>
          <p:cNvPr id="1856" name="Google Shape;1856;p19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調整隨機森林</a:t>
            </a:r>
            <a:endParaRPr b="1"/>
          </a:p>
        </p:txBody>
      </p:sp>
      <p:sp>
        <p:nvSpPr>
          <p:cNvPr id="1857" name="Google Shape;1857;p190"/>
          <p:cNvSpPr/>
          <p:nvPr/>
        </p:nvSpPr>
        <p:spPr>
          <a:xfrm>
            <a:off x="418300" y="1324675"/>
            <a:ext cx="8266200" cy="12249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from sklearn.ensemble import RandomForestClassifier</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model = RandomForestClassifier(</a:t>
            </a:r>
            <a:r>
              <a:rPr b="1" i="0" lang="en-US" sz="1800" u="none" cap="none" strike="noStrike">
                <a:solidFill>
                  <a:srgbClr val="FF0000"/>
                </a:solidFill>
                <a:latin typeface="Calibri"/>
                <a:ea typeface="Calibri"/>
                <a:cs typeface="Calibri"/>
                <a:sym typeface="Calibri"/>
              </a:rPr>
              <a:t>n_estimators</a:t>
            </a:r>
            <a:r>
              <a:rPr b="1" i="0" lang="en-US" sz="1800" u="none" cap="none" strike="noStrike">
                <a:solidFill>
                  <a:schemeClr val="dk1"/>
                </a:solidFill>
                <a:latin typeface="Calibri"/>
                <a:ea typeface="Calibri"/>
                <a:cs typeface="Calibri"/>
                <a:sym typeface="Calibri"/>
              </a:rPr>
              <a:t>=10,</a:t>
            </a:r>
            <a:endParaRPr b="1" i="0" sz="1800" u="none" cap="none" strike="noStrike">
              <a:solidFill>
                <a:schemeClr val="dk1"/>
              </a:solidFill>
              <a:latin typeface="Calibri"/>
              <a:ea typeface="Calibri"/>
              <a:cs typeface="Calibri"/>
              <a:sym typeface="Calibri"/>
            </a:endParaRPr>
          </a:p>
          <a:p>
            <a:pPr indent="457200" lvl="0" marL="2743200" marR="0" rtl="0" algn="l">
              <a:lnSpc>
                <a:spcPct val="115000"/>
              </a:lnSpc>
              <a:spcBef>
                <a:spcPts val="0"/>
              </a:spcBef>
              <a:spcAft>
                <a:spcPts val="0"/>
              </a:spcAft>
              <a:buClr>
                <a:schemeClr val="dk1"/>
              </a:buClr>
              <a:buSzPts val="1100"/>
              <a:buFont typeface="Arial"/>
              <a:buNone/>
            </a:pPr>
            <a:r>
              <a:rPr b="1" i="0" lang="en-US" sz="1800" u="none" cap="none" strike="noStrike">
                <a:solidFill>
                  <a:srgbClr val="FF0000"/>
                </a:solidFill>
                <a:latin typeface="Calibri"/>
                <a:ea typeface="Calibri"/>
                <a:cs typeface="Calibri"/>
                <a:sym typeface="Calibri"/>
              </a:rPr>
              <a:t>bootstrap</a:t>
            </a:r>
            <a:r>
              <a:rPr b="1" i="0" lang="en-US" sz="1800" u="none" cap="none" strike="noStrike">
                <a:solidFill>
                  <a:schemeClr val="dk1"/>
                </a:solidFill>
                <a:latin typeface="Calibri"/>
                <a:ea typeface="Calibri"/>
                <a:cs typeface="Calibri"/>
                <a:sym typeface="Calibri"/>
              </a:rPr>
              <a:t>=True)</a:t>
            </a:r>
            <a:endParaRPr b="1" i="0" sz="1800" u="none" cap="none" strike="noStrike">
              <a:solidFill>
                <a:schemeClr val="dk1"/>
              </a:solidFill>
              <a:latin typeface="Calibri"/>
              <a:ea typeface="Calibri"/>
              <a:cs typeface="Calibri"/>
              <a:sym typeface="Calibri"/>
            </a:endParaRPr>
          </a:p>
        </p:txBody>
      </p:sp>
      <p:sp>
        <p:nvSpPr>
          <p:cNvPr id="1858" name="Google Shape;1858;p190"/>
          <p:cNvSpPr txBox="1"/>
          <p:nvPr/>
        </p:nvSpPr>
        <p:spPr>
          <a:xfrm>
            <a:off x="702275" y="2928550"/>
            <a:ext cx="7126800" cy="1145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n_estimators: 要建幾棵樹</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bootstrap: 是否做隨機抽樣，否則都使用原本的資料集</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191"/>
          <p:cNvSpPr txBox="1"/>
          <p:nvPr>
            <p:ph type="title"/>
          </p:nvPr>
        </p:nvSpPr>
        <p:spPr>
          <a:xfrm>
            <a:off x="1022375" y="1537500"/>
            <a:ext cx="65685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rPr b="1" lang="en-US" sz="3600">
                <a:latin typeface="Microsoft JhengHei"/>
                <a:ea typeface="Microsoft JhengHei"/>
                <a:cs typeface="Microsoft JhengHei"/>
                <a:sym typeface="Microsoft JhengHei"/>
              </a:rPr>
              <a:t>補充：梯度抽樣機器手把手</a:t>
            </a:r>
            <a:br>
              <a:rPr b="1" lang="en-US" sz="3600">
                <a:latin typeface="Microsoft JhengHei"/>
                <a:ea typeface="Microsoft JhengHei"/>
                <a:cs typeface="Microsoft JhengHei"/>
                <a:sym typeface="Microsoft JhengHei"/>
              </a:rPr>
            </a:br>
            <a:r>
              <a:rPr b="1" lang="en-US" sz="3600">
                <a:latin typeface="Microsoft JhengHei"/>
                <a:ea typeface="Microsoft JhengHei"/>
                <a:cs typeface="Microsoft JhengHei"/>
                <a:sym typeface="Microsoft JhengHei"/>
              </a:rPr>
              <a:t>(Gradient Boosting Machine)</a:t>
            </a:r>
            <a:endParaRPr b="1" sz="3600">
              <a:latin typeface="Microsoft JhengHei"/>
              <a:ea typeface="Microsoft JhengHei"/>
              <a:cs typeface="Microsoft JhengHei"/>
              <a:sym typeface="Microsoft JhengHe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7" name="Shape 1867"/>
        <p:cNvGrpSpPr/>
        <p:nvPr/>
      </p:nvGrpSpPr>
      <p:grpSpPr>
        <a:xfrm>
          <a:off x="0" y="0"/>
          <a:ext cx="0" cy="0"/>
          <a:chOff x="0" y="0"/>
          <a:chExt cx="0" cy="0"/>
        </a:xfrm>
      </p:grpSpPr>
      <p:pic>
        <p:nvPicPr>
          <p:cNvPr id="1868" name="Google Shape;1868;p192"/>
          <p:cNvPicPr preferRelativeResize="0"/>
          <p:nvPr/>
        </p:nvPicPr>
        <p:blipFill rotWithShape="1">
          <a:blip r:embed="rId3">
            <a:alphaModFix/>
          </a:blip>
          <a:srcRect b="0" l="0" r="0" t="0"/>
          <a:stretch/>
        </p:blipFill>
        <p:spPr>
          <a:xfrm>
            <a:off x="179675" y="372438"/>
            <a:ext cx="8784650" cy="43986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2" name="Shape 1872"/>
        <p:cNvGrpSpPr/>
        <p:nvPr/>
      </p:nvGrpSpPr>
      <p:grpSpPr>
        <a:xfrm>
          <a:off x="0" y="0"/>
          <a:ext cx="0" cy="0"/>
          <a:chOff x="0" y="0"/>
          <a:chExt cx="0" cy="0"/>
        </a:xfrm>
      </p:grpSpPr>
      <p:sp>
        <p:nvSpPr>
          <p:cNvPr id="1873" name="Google Shape;1873;p193"/>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1874" name="Google Shape;1874;p193"/>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Gradient Boosting Machine</a:t>
            </a:r>
            <a:endParaRPr b="1"/>
          </a:p>
        </p:txBody>
      </p:sp>
      <p:pic>
        <p:nvPicPr>
          <p:cNvPr id="1875" name="Google Shape;1875;p193"/>
          <p:cNvPicPr preferRelativeResize="0"/>
          <p:nvPr/>
        </p:nvPicPr>
        <p:blipFill rotWithShape="1">
          <a:blip r:embed="rId3">
            <a:alphaModFix/>
          </a:blip>
          <a:srcRect b="0" l="0" r="0" t="0"/>
          <a:stretch/>
        </p:blipFill>
        <p:spPr>
          <a:xfrm>
            <a:off x="0" y="808000"/>
            <a:ext cx="9089675" cy="4140849"/>
          </a:xfrm>
          <a:prstGeom prst="rect">
            <a:avLst/>
          </a:prstGeom>
          <a:noFill/>
          <a:ln>
            <a:noFill/>
          </a:ln>
        </p:spPr>
      </p:pic>
      <p:sp>
        <p:nvSpPr>
          <p:cNvPr id="1876" name="Google Shape;1876;p193"/>
          <p:cNvSpPr/>
          <p:nvPr/>
        </p:nvSpPr>
        <p:spPr>
          <a:xfrm>
            <a:off x="6644850" y="797000"/>
            <a:ext cx="2187300" cy="108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1" name="Shape 1881"/>
        <p:cNvGrpSpPr/>
        <p:nvPr/>
      </p:nvGrpSpPr>
      <p:grpSpPr>
        <a:xfrm>
          <a:off x="0" y="0"/>
          <a:ext cx="0" cy="0"/>
          <a:chOff x="0" y="0"/>
          <a:chExt cx="0" cy="0"/>
        </a:xfrm>
      </p:grpSpPr>
      <p:sp>
        <p:nvSpPr>
          <p:cNvPr id="1882" name="Google Shape;1882;p194"/>
          <p:cNvSpPr txBox="1"/>
          <p:nvPr>
            <p:ph idx="1" type="body"/>
          </p:nvPr>
        </p:nvSpPr>
        <p:spPr>
          <a:xfrm>
            <a:off x="311700" y="1029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94"/>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以房價為例</a:t>
            </a:r>
            <a:endParaRPr/>
          </a:p>
        </p:txBody>
      </p:sp>
      <p:sp>
        <p:nvSpPr>
          <p:cNvPr id="1884" name="Google Shape;1884;p194"/>
          <p:cNvSpPr/>
          <p:nvPr/>
        </p:nvSpPr>
        <p:spPr>
          <a:xfrm>
            <a:off x="2133825" y="887600"/>
            <a:ext cx="48285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13 , 14 , 15 , 25 , 35 , 49 , 68 , 71 , 73  ]</a:t>
            </a:r>
            <a:endParaRPr sz="1800"/>
          </a:p>
        </p:txBody>
      </p:sp>
      <p:sp>
        <p:nvSpPr>
          <p:cNvPr id="1885" name="Google Shape;1885;p194"/>
          <p:cNvSpPr/>
          <p:nvPr/>
        </p:nvSpPr>
        <p:spPr>
          <a:xfrm>
            <a:off x="3597250" y="1624575"/>
            <a:ext cx="1903200" cy="5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t>距離鬧區&gt;3公里</a:t>
            </a:r>
            <a:endParaRPr b="1" sz="1800"/>
          </a:p>
        </p:txBody>
      </p:sp>
      <p:cxnSp>
        <p:nvCxnSpPr>
          <p:cNvPr id="1886" name="Google Shape;1886;p194"/>
          <p:cNvCxnSpPr>
            <a:stCxn id="1885" idx="2"/>
          </p:cNvCxnSpPr>
          <p:nvPr/>
        </p:nvCxnSpPr>
        <p:spPr>
          <a:xfrm flipH="1">
            <a:off x="2018950" y="2223075"/>
            <a:ext cx="2529900" cy="538800"/>
          </a:xfrm>
          <a:prstGeom prst="straightConnector1">
            <a:avLst/>
          </a:prstGeom>
          <a:noFill/>
          <a:ln cap="flat" cmpd="sng" w="9525">
            <a:solidFill>
              <a:schemeClr val="dk2"/>
            </a:solidFill>
            <a:prstDash val="solid"/>
            <a:round/>
            <a:headEnd len="med" w="med" type="none"/>
            <a:tailEnd len="med" w="med" type="triangle"/>
          </a:ln>
        </p:spPr>
      </p:cxnSp>
      <p:cxnSp>
        <p:nvCxnSpPr>
          <p:cNvPr id="1887" name="Google Shape;1887;p194"/>
          <p:cNvCxnSpPr>
            <a:stCxn id="1885" idx="2"/>
          </p:cNvCxnSpPr>
          <p:nvPr/>
        </p:nvCxnSpPr>
        <p:spPr>
          <a:xfrm>
            <a:off x="4548850" y="2223075"/>
            <a:ext cx="3156300" cy="561900"/>
          </a:xfrm>
          <a:prstGeom prst="straightConnector1">
            <a:avLst/>
          </a:prstGeom>
          <a:noFill/>
          <a:ln cap="flat" cmpd="sng" w="9525">
            <a:solidFill>
              <a:schemeClr val="dk2"/>
            </a:solidFill>
            <a:prstDash val="solid"/>
            <a:round/>
            <a:headEnd len="med" w="med" type="none"/>
            <a:tailEnd len="med" w="med" type="triangle"/>
          </a:ln>
        </p:spPr>
      </p:cxnSp>
      <p:sp>
        <p:nvSpPr>
          <p:cNvPr id="1888" name="Google Shape;1888;p194"/>
          <p:cNvSpPr/>
          <p:nvPr/>
        </p:nvSpPr>
        <p:spPr>
          <a:xfrm>
            <a:off x="311700" y="2784975"/>
            <a:ext cx="23805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13 , 14 , 15  , 35  ]</a:t>
            </a:r>
            <a:endParaRPr sz="1800"/>
          </a:p>
        </p:txBody>
      </p:sp>
      <p:sp>
        <p:nvSpPr>
          <p:cNvPr id="1889" name="Google Shape;1889;p194"/>
          <p:cNvSpPr/>
          <p:nvPr/>
        </p:nvSpPr>
        <p:spPr>
          <a:xfrm>
            <a:off x="5918050" y="2784975"/>
            <a:ext cx="26691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25 , 49 , 68  , 71 , 73  ]</a:t>
            </a:r>
            <a:endParaRPr sz="1800"/>
          </a:p>
        </p:txBody>
      </p:sp>
      <p:sp>
        <p:nvSpPr>
          <p:cNvPr id="1890" name="Google Shape;1890;p194"/>
          <p:cNvSpPr txBox="1"/>
          <p:nvPr/>
        </p:nvSpPr>
        <p:spPr>
          <a:xfrm>
            <a:off x="2775000" y="2272500"/>
            <a:ext cx="654000" cy="59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T</a:t>
            </a:r>
            <a:endParaRPr b="1" sz="2400"/>
          </a:p>
        </p:txBody>
      </p:sp>
      <p:sp>
        <p:nvSpPr>
          <p:cNvPr id="1891" name="Google Shape;1891;p194"/>
          <p:cNvSpPr txBox="1"/>
          <p:nvPr/>
        </p:nvSpPr>
        <p:spPr>
          <a:xfrm>
            <a:off x="5800000" y="2204775"/>
            <a:ext cx="654000" cy="59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F</a:t>
            </a:r>
            <a:endParaRPr b="1" sz="2400"/>
          </a:p>
        </p:txBody>
      </p:sp>
      <p:sp>
        <p:nvSpPr>
          <p:cNvPr id="1892" name="Google Shape;1892;p194"/>
          <p:cNvSpPr/>
          <p:nvPr/>
        </p:nvSpPr>
        <p:spPr>
          <a:xfrm>
            <a:off x="678000" y="3458000"/>
            <a:ext cx="1647900" cy="5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平均 : 19.25</a:t>
            </a:r>
            <a:endParaRPr b="1" sz="1800"/>
          </a:p>
        </p:txBody>
      </p:sp>
      <p:sp>
        <p:nvSpPr>
          <p:cNvPr id="1893" name="Google Shape;1893;p194"/>
          <p:cNvSpPr/>
          <p:nvPr/>
        </p:nvSpPr>
        <p:spPr>
          <a:xfrm>
            <a:off x="6428650" y="3458000"/>
            <a:ext cx="1647900" cy="5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平均 : 57.2</a:t>
            </a:r>
            <a:endParaRPr b="1" sz="18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8" name="Shape 1898"/>
        <p:cNvGrpSpPr/>
        <p:nvPr/>
      </p:nvGrpSpPr>
      <p:grpSpPr>
        <a:xfrm>
          <a:off x="0" y="0"/>
          <a:ext cx="0" cy="0"/>
          <a:chOff x="0" y="0"/>
          <a:chExt cx="0" cy="0"/>
        </a:xfrm>
      </p:grpSpPr>
      <p:sp>
        <p:nvSpPr>
          <p:cNvPr id="1899" name="Google Shape;1899;p195"/>
          <p:cNvSpPr txBox="1"/>
          <p:nvPr>
            <p:ph idx="1" type="body"/>
          </p:nvPr>
        </p:nvSpPr>
        <p:spPr>
          <a:xfrm>
            <a:off x="311700" y="1029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95"/>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US"/>
              <a:t>以房價為例</a:t>
            </a:r>
            <a:endParaRPr/>
          </a:p>
        </p:txBody>
      </p:sp>
      <p:sp>
        <p:nvSpPr>
          <p:cNvPr id="1901" name="Google Shape;1901;p195"/>
          <p:cNvSpPr/>
          <p:nvPr/>
        </p:nvSpPr>
        <p:spPr>
          <a:xfrm>
            <a:off x="2133825" y="887600"/>
            <a:ext cx="48285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13 , 14 , 15 , 25 , 35 , 49 , 68 , 71 , 73  ]</a:t>
            </a:r>
            <a:endParaRPr sz="1800"/>
          </a:p>
        </p:txBody>
      </p:sp>
      <p:sp>
        <p:nvSpPr>
          <p:cNvPr id="1902" name="Google Shape;1902;p195"/>
          <p:cNvSpPr/>
          <p:nvPr/>
        </p:nvSpPr>
        <p:spPr>
          <a:xfrm>
            <a:off x="3597250" y="1624575"/>
            <a:ext cx="1903200" cy="5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t>距離鬧區&gt;3公里</a:t>
            </a:r>
            <a:endParaRPr b="1" sz="1800"/>
          </a:p>
        </p:txBody>
      </p:sp>
      <p:cxnSp>
        <p:nvCxnSpPr>
          <p:cNvPr id="1903" name="Google Shape;1903;p195"/>
          <p:cNvCxnSpPr>
            <a:stCxn id="1902" idx="2"/>
          </p:cNvCxnSpPr>
          <p:nvPr/>
        </p:nvCxnSpPr>
        <p:spPr>
          <a:xfrm flipH="1">
            <a:off x="2018950" y="2223075"/>
            <a:ext cx="2529900" cy="538800"/>
          </a:xfrm>
          <a:prstGeom prst="straightConnector1">
            <a:avLst/>
          </a:prstGeom>
          <a:noFill/>
          <a:ln cap="flat" cmpd="sng" w="9525">
            <a:solidFill>
              <a:schemeClr val="dk2"/>
            </a:solidFill>
            <a:prstDash val="solid"/>
            <a:round/>
            <a:headEnd len="med" w="med" type="none"/>
            <a:tailEnd len="med" w="med" type="triangle"/>
          </a:ln>
        </p:spPr>
      </p:cxnSp>
      <p:cxnSp>
        <p:nvCxnSpPr>
          <p:cNvPr id="1904" name="Google Shape;1904;p195"/>
          <p:cNvCxnSpPr>
            <a:stCxn id="1902" idx="2"/>
          </p:cNvCxnSpPr>
          <p:nvPr/>
        </p:nvCxnSpPr>
        <p:spPr>
          <a:xfrm>
            <a:off x="4548850" y="2223075"/>
            <a:ext cx="3156300" cy="561900"/>
          </a:xfrm>
          <a:prstGeom prst="straightConnector1">
            <a:avLst/>
          </a:prstGeom>
          <a:noFill/>
          <a:ln cap="flat" cmpd="sng" w="9525">
            <a:solidFill>
              <a:schemeClr val="dk2"/>
            </a:solidFill>
            <a:prstDash val="solid"/>
            <a:round/>
            <a:headEnd len="med" w="med" type="none"/>
            <a:tailEnd len="med" w="med" type="triangle"/>
          </a:ln>
        </p:spPr>
      </p:cxnSp>
      <p:sp>
        <p:nvSpPr>
          <p:cNvPr id="1905" name="Google Shape;1905;p195"/>
          <p:cNvSpPr/>
          <p:nvPr/>
        </p:nvSpPr>
        <p:spPr>
          <a:xfrm>
            <a:off x="311700" y="2784975"/>
            <a:ext cx="23805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13 , 14 , 15  , 35  ]</a:t>
            </a:r>
            <a:endParaRPr sz="1800"/>
          </a:p>
        </p:txBody>
      </p:sp>
      <p:sp>
        <p:nvSpPr>
          <p:cNvPr id="1906" name="Google Shape;1906;p195"/>
          <p:cNvSpPr/>
          <p:nvPr/>
        </p:nvSpPr>
        <p:spPr>
          <a:xfrm>
            <a:off x="5918050" y="2784975"/>
            <a:ext cx="26691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25 , 49 , 68  , 71 , 73  ]</a:t>
            </a:r>
            <a:endParaRPr sz="1800"/>
          </a:p>
        </p:txBody>
      </p:sp>
      <p:sp>
        <p:nvSpPr>
          <p:cNvPr id="1907" name="Google Shape;1907;p195"/>
          <p:cNvSpPr txBox="1"/>
          <p:nvPr/>
        </p:nvSpPr>
        <p:spPr>
          <a:xfrm>
            <a:off x="2775000" y="2272500"/>
            <a:ext cx="654000" cy="59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T</a:t>
            </a:r>
            <a:endParaRPr b="1" sz="2400"/>
          </a:p>
        </p:txBody>
      </p:sp>
      <p:sp>
        <p:nvSpPr>
          <p:cNvPr id="1908" name="Google Shape;1908;p195"/>
          <p:cNvSpPr txBox="1"/>
          <p:nvPr/>
        </p:nvSpPr>
        <p:spPr>
          <a:xfrm>
            <a:off x="5800000" y="2204775"/>
            <a:ext cx="654000" cy="59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F</a:t>
            </a:r>
            <a:endParaRPr b="1" sz="2400"/>
          </a:p>
        </p:txBody>
      </p:sp>
      <p:sp>
        <p:nvSpPr>
          <p:cNvPr id="1909" name="Google Shape;1909;p195"/>
          <p:cNvSpPr/>
          <p:nvPr/>
        </p:nvSpPr>
        <p:spPr>
          <a:xfrm>
            <a:off x="678000" y="3458000"/>
            <a:ext cx="1647900" cy="5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平均 : 19.25</a:t>
            </a:r>
            <a:endParaRPr b="1" sz="1800"/>
          </a:p>
        </p:txBody>
      </p:sp>
      <p:sp>
        <p:nvSpPr>
          <p:cNvPr id="1910" name="Google Shape;1910;p195"/>
          <p:cNvSpPr/>
          <p:nvPr/>
        </p:nvSpPr>
        <p:spPr>
          <a:xfrm>
            <a:off x="6428650" y="3458000"/>
            <a:ext cx="1647900" cy="56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平均 : 57.2</a:t>
            </a:r>
            <a:endParaRPr b="1" sz="1800"/>
          </a:p>
        </p:txBody>
      </p:sp>
      <p:sp>
        <p:nvSpPr>
          <p:cNvPr id="1911" name="Google Shape;1911;p195"/>
          <p:cNvSpPr/>
          <p:nvPr/>
        </p:nvSpPr>
        <p:spPr>
          <a:xfrm>
            <a:off x="149350" y="4156050"/>
            <a:ext cx="34479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  -6.25 , -5.25 , -4.25  , 15.75  ]</a:t>
            </a:r>
            <a:endParaRPr sz="1800">
              <a:solidFill>
                <a:srgbClr val="FF0000"/>
              </a:solidFill>
            </a:endParaRPr>
          </a:p>
        </p:txBody>
      </p:sp>
      <p:sp>
        <p:nvSpPr>
          <p:cNvPr id="1912" name="Google Shape;1912;p195"/>
          <p:cNvSpPr/>
          <p:nvPr/>
        </p:nvSpPr>
        <p:spPr>
          <a:xfrm>
            <a:off x="4920250" y="4156050"/>
            <a:ext cx="39120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  -32.2 , -8.2  , 10..8  , 13.8  , 15.8  ]</a:t>
            </a:r>
            <a:endParaRPr sz="1800">
              <a:solidFill>
                <a:srgbClr val="FF0000"/>
              </a:solidFill>
            </a:endParaRPr>
          </a:p>
        </p:txBody>
      </p:sp>
      <p:sp>
        <p:nvSpPr>
          <p:cNvPr id="1913" name="Google Shape;1913;p195"/>
          <p:cNvSpPr/>
          <p:nvPr/>
        </p:nvSpPr>
        <p:spPr>
          <a:xfrm>
            <a:off x="3191138" y="3424000"/>
            <a:ext cx="2227986" cy="974754"/>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residual</a:t>
            </a:r>
            <a:endParaRPr sz="18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sp>
        <p:nvSpPr>
          <p:cNvPr id="1919" name="Google Shape;1919;p196"/>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US"/>
              <a:t>以房價為例</a:t>
            </a:r>
            <a:endParaRPr/>
          </a:p>
        </p:txBody>
      </p:sp>
      <p:sp>
        <p:nvSpPr>
          <p:cNvPr id="1920" name="Google Shape;1920;p196"/>
          <p:cNvSpPr/>
          <p:nvPr/>
        </p:nvSpPr>
        <p:spPr>
          <a:xfrm>
            <a:off x="3278625" y="2158350"/>
            <a:ext cx="2380500" cy="59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t>房間數</a:t>
            </a:r>
            <a:r>
              <a:rPr b="1" lang="en-US" sz="1800"/>
              <a:t> &gt; 3個</a:t>
            </a:r>
            <a:endParaRPr b="1" sz="1800"/>
          </a:p>
        </p:txBody>
      </p:sp>
      <p:cxnSp>
        <p:nvCxnSpPr>
          <p:cNvPr id="1921" name="Google Shape;1921;p196"/>
          <p:cNvCxnSpPr>
            <a:stCxn id="1920" idx="2"/>
          </p:cNvCxnSpPr>
          <p:nvPr/>
        </p:nvCxnSpPr>
        <p:spPr>
          <a:xfrm flipH="1">
            <a:off x="1938975" y="2756850"/>
            <a:ext cx="2529900" cy="538800"/>
          </a:xfrm>
          <a:prstGeom prst="straightConnector1">
            <a:avLst/>
          </a:prstGeom>
          <a:noFill/>
          <a:ln cap="flat" cmpd="sng" w="9525">
            <a:solidFill>
              <a:schemeClr val="dk2"/>
            </a:solidFill>
            <a:prstDash val="solid"/>
            <a:round/>
            <a:headEnd len="med" w="med" type="none"/>
            <a:tailEnd len="med" w="med" type="triangle"/>
          </a:ln>
        </p:spPr>
      </p:cxnSp>
      <p:cxnSp>
        <p:nvCxnSpPr>
          <p:cNvPr id="1922" name="Google Shape;1922;p196"/>
          <p:cNvCxnSpPr>
            <a:stCxn id="1920" idx="2"/>
          </p:cNvCxnSpPr>
          <p:nvPr/>
        </p:nvCxnSpPr>
        <p:spPr>
          <a:xfrm>
            <a:off x="4468875" y="2756850"/>
            <a:ext cx="3156300" cy="561900"/>
          </a:xfrm>
          <a:prstGeom prst="straightConnector1">
            <a:avLst/>
          </a:prstGeom>
          <a:noFill/>
          <a:ln cap="flat" cmpd="sng" w="9525">
            <a:solidFill>
              <a:schemeClr val="dk2"/>
            </a:solidFill>
            <a:prstDash val="solid"/>
            <a:round/>
            <a:headEnd len="med" w="med" type="none"/>
            <a:tailEnd len="med" w="med" type="triangle"/>
          </a:ln>
        </p:spPr>
      </p:cxnSp>
      <p:sp>
        <p:nvSpPr>
          <p:cNvPr id="1923" name="Google Shape;1923;p196"/>
          <p:cNvSpPr/>
          <p:nvPr/>
        </p:nvSpPr>
        <p:spPr>
          <a:xfrm>
            <a:off x="443650" y="3404775"/>
            <a:ext cx="23805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  ]</a:t>
            </a:r>
            <a:endParaRPr sz="1800"/>
          </a:p>
        </p:txBody>
      </p:sp>
      <p:sp>
        <p:nvSpPr>
          <p:cNvPr id="1924" name="Google Shape;1924;p196"/>
          <p:cNvSpPr/>
          <p:nvPr/>
        </p:nvSpPr>
        <p:spPr>
          <a:xfrm>
            <a:off x="6192900" y="3404775"/>
            <a:ext cx="26691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  ... ]</a:t>
            </a:r>
            <a:endParaRPr sz="1800"/>
          </a:p>
        </p:txBody>
      </p:sp>
      <p:sp>
        <p:nvSpPr>
          <p:cNvPr id="1925" name="Google Shape;1925;p196"/>
          <p:cNvSpPr txBox="1"/>
          <p:nvPr/>
        </p:nvSpPr>
        <p:spPr>
          <a:xfrm>
            <a:off x="2840975" y="2806275"/>
            <a:ext cx="654000" cy="59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T</a:t>
            </a:r>
            <a:endParaRPr b="1" sz="2400"/>
          </a:p>
        </p:txBody>
      </p:sp>
      <p:sp>
        <p:nvSpPr>
          <p:cNvPr id="1926" name="Google Shape;1926;p196"/>
          <p:cNvSpPr txBox="1"/>
          <p:nvPr/>
        </p:nvSpPr>
        <p:spPr>
          <a:xfrm>
            <a:off x="5865975" y="2738550"/>
            <a:ext cx="654000" cy="59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t>F</a:t>
            </a:r>
            <a:endParaRPr b="1" sz="2400"/>
          </a:p>
        </p:txBody>
      </p:sp>
      <p:sp>
        <p:nvSpPr>
          <p:cNvPr id="1927" name="Google Shape;1927;p196"/>
          <p:cNvSpPr/>
          <p:nvPr/>
        </p:nvSpPr>
        <p:spPr>
          <a:xfrm>
            <a:off x="1370625" y="1286050"/>
            <a:ext cx="7166400" cy="8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FF0000"/>
                </a:solidFill>
              </a:rPr>
              <a:t>[  -6.25 , -5.25 , -4.25  , 15.75 , </a:t>
            </a:r>
            <a:r>
              <a:rPr lang="en-US" sz="1800">
                <a:solidFill>
                  <a:srgbClr val="FF0000"/>
                </a:solidFill>
              </a:rPr>
              <a:t> -32.2 , -8.2  , 10..8  , 13.8  , 15.8 </a:t>
            </a:r>
            <a:r>
              <a:rPr lang="en-US" sz="1800">
                <a:solidFill>
                  <a:srgbClr val="FF0000"/>
                </a:solidFill>
              </a:rPr>
              <a:t> ]</a:t>
            </a:r>
            <a:endParaRPr sz="1800">
              <a:solidFill>
                <a:srgbClr val="FF0000"/>
              </a:solidFill>
            </a:endParaRPr>
          </a:p>
        </p:txBody>
      </p:sp>
      <p:sp>
        <p:nvSpPr>
          <p:cNvPr id="1928" name="Google Shape;1928;p196"/>
          <p:cNvSpPr/>
          <p:nvPr/>
        </p:nvSpPr>
        <p:spPr>
          <a:xfrm>
            <a:off x="0" y="0"/>
            <a:ext cx="2669112" cy="1676376"/>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將residual</a:t>
            </a:r>
            <a:r>
              <a:rPr lang="en-US" sz="1800"/>
              <a:t>丟到下一棵樹</a:t>
            </a:r>
            <a:endParaRPr sz="18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3" name="Shape 1933"/>
        <p:cNvGrpSpPr/>
        <p:nvPr/>
      </p:nvGrpSpPr>
      <p:grpSpPr>
        <a:xfrm>
          <a:off x="0" y="0"/>
          <a:ext cx="0" cy="0"/>
          <a:chOff x="0" y="0"/>
          <a:chExt cx="0" cy="0"/>
        </a:xfrm>
      </p:grpSpPr>
      <p:sp>
        <p:nvSpPr>
          <p:cNvPr id="1934" name="Google Shape;1934;p197"/>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US"/>
              <a:t>以房價為例</a:t>
            </a:r>
            <a:endParaRPr/>
          </a:p>
        </p:txBody>
      </p:sp>
      <p:pic>
        <p:nvPicPr>
          <p:cNvPr descr="「tree」的圖片搜尋結果" id="1935" name="Google Shape;1935;p197"/>
          <p:cNvPicPr preferRelativeResize="0"/>
          <p:nvPr/>
        </p:nvPicPr>
        <p:blipFill>
          <a:blip r:embed="rId3">
            <a:alphaModFix/>
          </a:blip>
          <a:stretch>
            <a:fillRect/>
          </a:stretch>
        </p:blipFill>
        <p:spPr>
          <a:xfrm>
            <a:off x="1641625" y="1199775"/>
            <a:ext cx="1284600" cy="1064225"/>
          </a:xfrm>
          <a:prstGeom prst="rect">
            <a:avLst/>
          </a:prstGeom>
          <a:noFill/>
          <a:ln>
            <a:noFill/>
          </a:ln>
        </p:spPr>
      </p:pic>
      <p:pic>
        <p:nvPicPr>
          <p:cNvPr descr="「tree」的圖片搜尋結果" id="1936" name="Google Shape;1936;p197"/>
          <p:cNvPicPr preferRelativeResize="0"/>
          <p:nvPr/>
        </p:nvPicPr>
        <p:blipFill>
          <a:blip r:embed="rId3">
            <a:alphaModFix/>
          </a:blip>
          <a:stretch>
            <a:fillRect/>
          </a:stretch>
        </p:blipFill>
        <p:spPr>
          <a:xfrm>
            <a:off x="3495100" y="1181725"/>
            <a:ext cx="1284600" cy="1064225"/>
          </a:xfrm>
          <a:prstGeom prst="rect">
            <a:avLst/>
          </a:prstGeom>
          <a:noFill/>
          <a:ln>
            <a:noFill/>
          </a:ln>
        </p:spPr>
      </p:pic>
      <p:pic>
        <p:nvPicPr>
          <p:cNvPr descr="「tree」的圖片搜尋結果" id="1937" name="Google Shape;1937;p197"/>
          <p:cNvPicPr preferRelativeResize="0"/>
          <p:nvPr/>
        </p:nvPicPr>
        <p:blipFill>
          <a:blip r:embed="rId3">
            <a:alphaModFix/>
          </a:blip>
          <a:stretch>
            <a:fillRect/>
          </a:stretch>
        </p:blipFill>
        <p:spPr>
          <a:xfrm>
            <a:off x="5348575" y="1199775"/>
            <a:ext cx="1284600" cy="1064225"/>
          </a:xfrm>
          <a:prstGeom prst="rect">
            <a:avLst/>
          </a:prstGeom>
          <a:noFill/>
          <a:ln>
            <a:noFill/>
          </a:ln>
        </p:spPr>
      </p:pic>
      <p:sp>
        <p:nvSpPr>
          <p:cNvPr id="1938" name="Google Shape;1938;p197"/>
          <p:cNvSpPr txBox="1"/>
          <p:nvPr/>
        </p:nvSpPr>
        <p:spPr>
          <a:xfrm>
            <a:off x="1764175" y="2245950"/>
            <a:ext cx="10953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Tree_1</a:t>
            </a:r>
            <a:endParaRPr sz="1800"/>
          </a:p>
        </p:txBody>
      </p:sp>
      <p:sp>
        <p:nvSpPr>
          <p:cNvPr id="1939" name="Google Shape;1939;p197"/>
          <p:cNvSpPr txBox="1"/>
          <p:nvPr/>
        </p:nvSpPr>
        <p:spPr>
          <a:xfrm>
            <a:off x="3649438" y="2245950"/>
            <a:ext cx="10953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Tree_2</a:t>
            </a:r>
            <a:endParaRPr sz="1800"/>
          </a:p>
        </p:txBody>
      </p:sp>
      <p:sp>
        <p:nvSpPr>
          <p:cNvPr id="1940" name="Google Shape;1940;p197"/>
          <p:cNvSpPr txBox="1"/>
          <p:nvPr/>
        </p:nvSpPr>
        <p:spPr>
          <a:xfrm>
            <a:off x="5443225" y="2264000"/>
            <a:ext cx="10953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t>Tree_3</a:t>
            </a:r>
            <a:endParaRPr sz="1800"/>
          </a:p>
        </p:txBody>
      </p:sp>
      <p:cxnSp>
        <p:nvCxnSpPr>
          <p:cNvPr id="1941" name="Google Shape;1941;p197"/>
          <p:cNvCxnSpPr>
            <a:stCxn id="1938" idx="2"/>
          </p:cNvCxnSpPr>
          <p:nvPr/>
        </p:nvCxnSpPr>
        <p:spPr>
          <a:xfrm>
            <a:off x="2311825" y="2606250"/>
            <a:ext cx="0" cy="610200"/>
          </a:xfrm>
          <a:prstGeom prst="straightConnector1">
            <a:avLst/>
          </a:prstGeom>
          <a:noFill/>
          <a:ln cap="flat" cmpd="sng" w="9525">
            <a:solidFill>
              <a:schemeClr val="dk2"/>
            </a:solidFill>
            <a:prstDash val="solid"/>
            <a:round/>
            <a:headEnd len="med" w="med" type="none"/>
            <a:tailEnd len="med" w="med" type="triangle"/>
          </a:ln>
        </p:spPr>
      </p:cxnSp>
      <p:sp>
        <p:nvSpPr>
          <p:cNvPr id="1942" name="Google Shape;1942;p197"/>
          <p:cNvSpPr txBox="1"/>
          <p:nvPr/>
        </p:nvSpPr>
        <p:spPr>
          <a:xfrm>
            <a:off x="1986175" y="2731200"/>
            <a:ext cx="8733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predict</a:t>
            </a:r>
            <a:endParaRPr/>
          </a:p>
        </p:txBody>
      </p:sp>
      <p:cxnSp>
        <p:nvCxnSpPr>
          <p:cNvPr id="1943" name="Google Shape;1943;p197"/>
          <p:cNvCxnSpPr/>
          <p:nvPr/>
        </p:nvCxnSpPr>
        <p:spPr>
          <a:xfrm>
            <a:off x="4137400" y="2606250"/>
            <a:ext cx="0" cy="610200"/>
          </a:xfrm>
          <a:prstGeom prst="straightConnector1">
            <a:avLst/>
          </a:prstGeom>
          <a:noFill/>
          <a:ln cap="flat" cmpd="sng" w="9525">
            <a:solidFill>
              <a:schemeClr val="dk2"/>
            </a:solidFill>
            <a:prstDash val="solid"/>
            <a:round/>
            <a:headEnd len="med" w="med" type="none"/>
            <a:tailEnd len="med" w="med" type="triangle"/>
          </a:ln>
        </p:spPr>
      </p:cxnSp>
      <p:cxnSp>
        <p:nvCxnSpPr>
          <p:cNvPr id="1944" name="Google Shape;1944;p197"/>
          <p:cNvCxnSpPr/>
          <p:nvPr/>
        </p:nvCxnSpPr>
        <p:spPr>
          <a:xfrm>
            <a:off x="5990875" y="2624300"/>
            <a:ext cx="0" cy="610200"/>
          </a:xfrm>
          <a:prstGeom prst="straightConnector1">
            <a:avLst/>
          </a:prstGeom>
          <a:noFill/>
          <a:ln cap="flat" cmpd="sng" w="9525">
            <a:solidFill>
              <a:schemeClr val="dk2"/>
            </a:solidFill>
            <a:prstDash val="solid"/>
            <a:round/>
            <a:headEnd len="med" w="med" type="none"/>
            <a:tailEnd len="med" w="med" type="triangle"/>
          </a:ln>
        </p:spPr>
      </p:cxnSp>
      <p:sp>
        <p:nvSpPr>
          <p:cNvPr id="1945" name="Google Shape;1945;p197"/>
          <p:cNvSpPr txBox="1"/>
          <p:nvPr/>
        </p:nvSpPr>
        <p:spPr>
          <a:xfrm>
            <a:off x="3649450" y="2731200"/>
            <a:ext cx="8733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predict</a:t>
            </a:r>
            <a:endParaRPr/>
          </a:p>
        </p:txBody>
      </p:sp>
      <p:sp>
        <p:nvSpPr>
          <p:cNvPr id="1946" name="Google Shape;1946;p197"/>
          <p:cNvSpPr txBox="1"/>
          <p:nvPr/>
        </p:nvSpPr>
        <p:spPr>
          <a:xfrm>
            <a:off x="5554225" y="2733850"/>
            <a:ext cx="873300" cy="3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predict</a:t>
            </a:r>
            <a:endParaRPr/>
          </a:p>
        </p:txBody>
      </p:sp>
      <p:sp>
        <p:nvSpPr>
          <p:cNvPr id="1947" name="Google Shape;1947;p197"/>
          <p:cNvSpPr/>
          <p:nvPr/>
        </p:nvSpPr>
        <p:spPr>
          <a:xfrm>
            <a:off x="1913225" y="3576875"/>
            <a:ext cx="873300" cy="56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score_1</a:t>
            </a:r>
            <a:endParaRPr/>
          </a:p>
        </p:txBody>
      </p:sp>
      <p:sp>
        <p:nvSpPr>
          <p:cNvPr id="1948" name="Google Shape;1948;p197"/>
          <p:cNvSpPr/>
          <p:nvPr/>
        </p:nvSpPr>
        <p:spPr>
          <a:xfrm>
            <a:off x="3649450" y="3594800"/>
            <a:ext cx="873300" cy="56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score_2</a:t>
            </a:r>
            <a:endParaRPr/>
          </a:p>
        </p:txBody>
      </p:sp>
      <p:sp>
        <p:nvSpPr>
          <p:cNvPr id="1949" name="Google Shape;1949;p197"/>
          <p:cNvSpPr/>
          <p:nvPr/>
        </p:nvSpPr>
        <p:spPr>
          <a:xfrm>
            <a:off x="5554225" y="3594800"/>
            <a:ext cx="873300" cy="56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score_3</a:t>
            </a:r>
            <a:endParaRPr/>
          </a:p>
        </p:txBody>
      </p:sp>
      <p:sp>
        <p:nvSpPr>
          <p:cNvPr id="1950" name="Google Shape;1950;p197"/>
          <p:cNvSpPr txBox="1"/>
          <p:nvPr/>
        </p:nvSpPr>
        <p:spPr>
          <a:xfrm>
            <a:off x="2869713" y="3654350"/>
            <a:ext cx="3552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t>
            </a:r>
            <a:endParaRPr sz="2400"/>
          </a:p>
        </p:txBody>
      </p:sp>
      <p:sp>
        <p:nvSpPr>
          <p:cNvPr id="1951" name="Google Shape;1951;p197"/>
          <p:cNvSpPr txBox="1"/>
          <p:nvPr/>
        </p:nvSpPr>
        <p:spPr>
          <a:xfrm>
            <a:off x="4632125" y="3636425"/>
            <a:ext cx="3552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a:t>
            </a:r>
            <a:endParaRPr sz="2400"/>
          </a:p>
        </p:txBody>
      </p:sp>
      <p:sp>
        <p:nvSpPr>
          <p:cNvPr id="1952" name="Google Shape;1952;p197"/>
          <p:cNvSpPr/>
          <p:nvPr/>
        </p:nvSpPr>
        <p:spPr>
          <a:xfrm>
            <a:off x="1455725" y="3665925"/>
            <a:ext cx="457500" cy="449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LR</a:t>
            </a:r>
            <a:endParaRPr/>
          </a:p>
        </p:txBody>
      </p:sp>
      <p:sp>
        <p:nvSpPr>
          <p:cNvPr id="1953" name="Google Shape;1953;p197"/>
          <p:cNvSpPr/>
          <p:nvPr/>
        </p:nvSpPr>
        <p:spPr>
          <a:xfrm>
            <a:off x="3200250" y="3665925"/>
            <a:ext cx="457500" cy="449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LR</a:t>
            </a:r>
            <a:endParaRPr/>
          </a:p>
        </p:txBody>
      </p:sp>
      <p:sp>
        <p:nvSpPr>
          <p:cNvPr id="1954" name="Google Shape;1954;p197"/>
          <p:cNvSpPr/>
          <p:nvPr/>
        </p:nvSpPr>
        <p:spPr>
          <a:xfrm>
            <a:off x="5096725" y="3636425"/>
            <a:ext cx="457500" cy="449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LR</a:t>
            </a:r>
            <a:endParaRPr/>
          </a:p>
        </p:txBody>
      </p:sp>
      <p:sp>
        <p:nvSpPr>
          <p:cNvPr id="1955" name="Google Shape;1955;p197"/>
          <p:cNvSpPr/>
          <p:nvPr/>
        </p:nvSpPr>
        <p:spPr>
          <a:xfrm>
            <a:off x="5990875" y="637050"/>
            <a:ext cx="3063906" cy="1224936"/>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t>combine</a:t>
            </a:r>
            <a:endParaRPr sz="30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Google Shape;1960;p198"/>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Gradient Boosting Machine</a:t>
            </a:r>
            <a:endParaRPr b="1"/>
          </a:p>
        </p:txBody>
      </p:sp>
      <p:sp>
        <p:nvSpPr>
          <p:cNvPr id="1961" name="Google Shape;1961;p198"/>
          <p:cNvSpPr/>
          <p:nvPr/>
        </p:nvSpPr>
        <p:spPr>
          <a:xfrm>
            <a:off x="418300" y="943675"/>
            <a:ext cx="8266200" cy="20643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from sklearn.ensemble import GradientBoostingClassifier</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gb_model = GradientBoostingClassifier(n_estimators=100, </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F0000"/>
                </a:solidFill>
                <a:latin typeface="Calibri"/>
                <a:ea typeface="Calibri"/>
                <a:cs typeface="Calibri"/>
                <a:sym typeface="Calibri"/>
              </a:rPr>
              <a:t>subsample</a:t>
            </a:r>
            <a:r>
              <a:rPr b="1" i="0" lang="en-US" sz="1800" u="none" cap="none" strike="noStrike">
                <a:solidFill>
                  <a:schemeClr val="dk1"/>
                </a:solidFill>
                <a:latin typeface="Calibri"/>
                <a:ea typeface="Calibri"/>
                <a:cs typeface="Calibri"/>
                <a:sym typeface="Calibri"/>
              </a:rPr>
              <a:t>=0.9,</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F0000"/>
                </a:solidFill>
                <a:latin typeface="Calibri"/>
                <a:ea typeface="Calibri"/>
                <a:cs typeface="Calibri"/>
                <a:sym typeface="Calibri"/>
              </a:rPr>
              <a:t>learning_rate</a:t>
            </a:r>
            <a:r>
              <a:rPr b="1" i="0" lang="en-US" sz="1800" u="none" cap="none" strike="noStrike">
                <a:solidFill>
                  <a:schemeClr val="dk1"/>
                </a:solidFill>
                <a:latin typeface="Calibri"/>
                <a:ea typeface="Calibri"/>
                <a:cs typeface="Calibri"/>
                <a:sym typeface="Calibri"/>
              </a:rPr>
              <a:t>=0.1,</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                                      				</a:t>
            </a:r>
            <a:r>
              <a:rPr b="1" i="0" lang="en-US" sz="1800" u="none" cap="none" strike="noStrike">
                <a:solidFill>
                  <a:srgbClr val="FF0000"/>
                </a:solidFill>
                <a:latin typeface="Calibri"/>
                <a:ea typeface="Calibri"/>
                <a:cs typeface="Calibri"/>
                <a:sym typeface="Calibri"/>
              </a:rPr>
              <a:t>max_features</a:t>
            </a:r>
            <a:r>
              <a:rPr b="1" i="0" lang="en-US" sz="1800" u="none" cap="none" strike="noStrike">
                <a:solidFill>
                  <a:schemeClr val="dk1"/>
                </a:solidFill>
                <a:latin typeface="Calibri"/>
                <a:ea typeface="Calibri"/>
                <a:cs typeface="Calibri"/>
                <a:sym typeface="Calibri"/>
              </a:rPr>
              <a:t>=None,</a:t>
            </a:r>
            <a:endParaRPr b="1"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Calibri"/>
                <a:ea typeface="Calibri"/>
                <a:cs typeface="Calibri"/>
                <a:sym typeface="Calibri"/>
              </a:rPr>
              <a:t>                                      				max_depth=1)</a:t>
            </a:r>
            <a:endParaRPr b="1" i="0" sz="1800" u="none" cap="none" strike="noStrike">
              <a:solidFill>
                <a:schemeClr val="dk1"/>
              </a:solidFill>
              <a:latin typeface="Calibri"/>
              <a:ea typeface="Calibri"/>
              <a:cs typeface="Calibri"/>
              <a:sym typeface="Calibri"/>
            </a:endParaRPr>
          </a:p>
        </p:txBody>
      </p:sp>
      <p:sp>
        <p:nvSpPr>
          <p:cNvPr id="1962" name="Google Shape;1962;p198"/>
          <p:cNvSpPr txBox="1"/>
          <p:nvPr/>
        </p:nvSpPr>
        <p:spPr>
          <a:xfrm>
            <a:off x="658000" y="3267550"/>
            <a:ext cx="7497300" cy="982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subsample: 每次sample多少資料</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learning_rate: 每棵樹的貢獻程度</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max_features: 最多考慮多少特徵，以節省運算時間</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6" name="Shape 1966"/>
        <p:cNvGrpSpPr/>
        <p:nvPr/>
      </p:nvGrpSpPr>
      <p:grpSpPr>
        <a:xfrm>
          <a:off x="0" y="0"/>
          <a:ext cx="0" cy="0"/>
          <a:chOff x="0" y="0"/>
          <a:chExt cx="0" cy="0"/>
        </a:xfrm>
      </p:grpSpPr>
      <p:sp>
        <p:nvSpPr>
          <p:cNvPr id="1967" name="Google Shape;1967;p199"/>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US">
                <a:solidFill>
                  <a:srgbClr val="000000"/>
                </a:solidFill>
              </a:rPr>
              <a:t>模型</a:t>
            </a:r>
            <a:endParaRPr>
              <a:solidFill>
                <a:srgbClr val="000000"/>
              </a:solidFill>
            </a:endParaRPr>
          </a:p>
          <a:p>
            <a:pPr indent="-342900" lvl="1" marL="914400" rtl="0" algn="l">
              <a:lnSpc>
                <a:spcPct val="115000"/>
              </a:lnSpc>
              <a:spcBef>
                <a:spcPts val="0"/>
              </a:spcBef>
              <a:spcAft>
                <a:spcPts val="0"/>
              </a:spcAft>
              <a:buClr>
                <a:srgbClr val="000000"/>
              </a:buClr>
              <a:buSzPts val="1800"/>
              <a:buChar char="○"/>
            </a:pPr>
            <a:r>
              <a:rPr lang="en-US" sz="1800">
                <a:solidFill>
                  <a:srgbClr val="000000"/>
                </a:solidFill>
              </a:rPr>
              <a:t>Linear Regression, Lasso, Ridge</a:t>
            </a:r>
            <a:endParaRPr sz="1800">
              <a:solidFill>
                <a:srgbClr val="000000"/>
              </a:solidFill>
            </a:endParaRPr>
          </a:p>
          <a:p>
            <a:pPr indent="-342900" lvl="1" marL="914400" rtl="0" algn="l">
              <a:lnSpc>
                <a:spcPct val="115000"/>
              </a:lnSpc>
              <a:spcBef>
                <a:spcPts val="0"/>
              </a:spcBef>
              <a:spcAft>
                <a:spcPts val="0"/>
              </a:spcAft>
              <a:buClr>
                <a:srgbClr val="000000"/>
              </a:buClr>
              <a:buSzPts val="1800"/>
              <a:buChar char="○"/>
            </a:pPr>
            <a:r>
              <a:rPr lang="en-US" sz="1800">
                <a:solidFill>
                  <a:srgbClr val="000000"/>
                </a:solidFill>
              </a:rPr>
              <a:t>Logistic Regression</a:t>
            </a:r>
            <a:endParaRPr sz="1800">
              <a:solidFill>
                <a:srgbClr val="000000"/>
              </a:solidFill>
            </a:endParaRPr>
          </a:p>
          <a:p>
            <a:pPr indent="-342900" lvl="1" marL="914400" rtl="0" algn="l">
              <a:lnSpc>
                <a:spcPct val="115000"/>
              </a:lnSpc>
              <a:spcBef>
                <a:spcPts val="0"/>
              </a:spcBef>
              <a:spcAft>
                <a:spcPts val="0"/>
              </a:spcAft>
              <a:buClr>
                <a:srgbClr val="000000"/>
              </a:buClr>
              <a:buSzPts val="1800"/>
              <a:buChar char="○"/>
            </a:pPr>
            <a:r>
              <a:rPr lang="en-US" sz="1800">
                <a:solidFill>
                  <a:srgbClr val="000000"/>
                </a:solidFill>
              </a:rPr>
              <a:t>PCA</a:t>
            </a:r>
            <a:endParaRPr sz="1800">
              <a:solidFill>
                <a:srgbClr val="000000"/>
              </a:solidFill>
            </a:endParaRPr>
          </a:p>
          <a:p>
            <a:pPr indent="-342900" lvl="1" marL="914400" rtl="0" algn="l">
              <a:lnSpc>
                <a:spcPct val="115000"/>
              </a:lnSpc>
              <a:spcBef>
                <a:spcPts val="0"/>
              </a:spcBef>
              <a:spcAft>
                <a:spcPts val="0"/>
              </a:spcAft>
              <a:buClr>
                <a:srgbClr val="000000"/>
              </a:buClr>
              <a:buSzPts val="1800"/>
              <a:buChar char="○"/>
            </a:pPr>
            <a:r>
              <a:rPr lang="en-US" sz="1800">
                <a:solidFill>
                  <a:srgbClr val="000000"/>
                </a:solidFill>
              </a:rPr>
              <a:t>SVM</a:t>
            </a:r>
            <a:endParaRPr sz="1800">
              <a:solidFill>
                <a:srgbClr val="000000"/>
              </a:solidFill>
            </a:endParaRPr>
          </a:p>
          <a:p>
            <a:pPr indent="-342900" lvl="1" marL="914400" rtl="0" algn="l">
              <a:lnSpc>
                <a:spcPct val="115000"/>
              </a:lnSpc>
              <a:spcBef>
                <a:spcPts val="0"/>
              </a:spcBef>
              <a:spcAft>
                <a:spcPts val="0"/>
              </a:spcAft>
              <a:buClr>
                <a:srgbClr val="000000"/>
              </a:buClr>
              <a:buSzPts val="1800"/>
              <a:buChar char="○"/>
            </a:pPr>
            <a:r>
              <a:rPr lang="en-US" sz="1800">
                <a:solidFill>
                  <a:srgbClr val="000000"/>
                </a:solidFill>
              </a:rPr>
              <a:t>Decision Tree, Random Forest, Gradient Boosting Machine</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en-US">
                <a:solidFill>
                  <a:srgbClr val="000000"/>
                </a:solidFill>
              </a:rPr>
              <a:t>分析結果</a:t>
            </a:r>
            <a:endParaRPr>
              <a:solidFill>
                <a:srgbClr val="000000"/>
              </a:solidFill>
            </a:endParaRPr>
          </a:p>
          <a:p>
            <a:pPr indent="-342900" lvl="1" marL="914400" rtl="0" algn="l">
              <a:lnSpc>
                <a:spcPct val="115000"/>
              </a:lnSpc>
              <a:spcBef>
                <a:spcPts val="0"/>
              </a:spcBef>
              <a:spcAft>
                <a:spcPts val="0"/>
              </a:spcAft>
              <a:buClr>
                <a:srgbClr val="000000"/>
              </a:buClr>
              <a:buSzPts val="1800"/>
              <a:buChar char="○"/>
            </a:pPr>
            <a:r>
              <a:rPr lang="en-US" sz="1800">
                <a:solidFill>
                  <a:srgbClr val="000000"/>
                </a:solidFill>
              </a:rPr>
              <a:t>R2 score, MSE</a:t>
            </a:r>
            <a:endParaRPr sz="1800">
              <a:solidFill>
                <a:srgbClr val="000000"/>
              </a:solidFill>
            </a:endParaRPr>
          </a:p>
          <a:p>
            <a:pPr indent="-342900" lvl="1" marL="914400" rtl="0" algn="l">
              <a:lnSpc>
                <a:spcPct val="115000"/>
              </a:lnSpc>
              <a:spcBef>
                <a:spcPts val="0"/>
              </a:spcBef>
              <a:spcAft>
                <a:spcPts val="0"/>
              </a:spcAft>
              <a:buClr>
                <a:srgbClr val="000000"/>
              </a:buClr>
              <a:buSzPts val="1800"/>
              <a:buChar char="○"/>
            </a:pPr>
            <a:r>
              <a:rPr lang="en-US" sz="1800">
                <a:solidFill>
                  <a:srgbClr val="000000"/>
                </a:solidFill>
              </a:rPr>
              <a:t>Accuracy, Confusion Matrix</a:t>
            </a:r>
            <a:endParaRPr sz="1800">
              <a:solidFill>
                <a:srgbClr val="000000"/>
              </a:solidFill>
            </a:endParaRPr>
          </a:p>
        </p:txBody>
      </p:sp>
      <p:sp>
        <p:nvSpPr>
          <p:cNvPr id="1968" name="Google Shape;1968;p19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今日總結</a:t>
            </a:r>
            <a:endParaRPr b="1"/>
          </a:p>
        </p:txBody>
      </p:sp>
      <p:pic>
        <p:nvPicPr>
          <p:cNvPr id="1969" name="Google Shape;1969;p199"/>
          <p:cNvPicPr preferRelativeResize="0"/>
          <p:nvPr/>
        </p:nvPicPr>
        <p:blipFill rotWithShape="1">
          <a:blip r:embed="rId3">
            <a:alphaModFix/>
          </a:blip>
          <a:srcRect b="0" l="0" r="0" t="0"/>
          <a:stretch/>
        </p:blipFill>
        <p:spPr>
          <a:xfrm>
            <a:off x="6078888" y="2857813"/>
            <a:ext cx="2905125" cy="221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4"/>
          <p:cNvSpPr txBox="1"/>
          <p:nvPr>
            <p:ph type="title"/>
          </p:nvPr>
        </p:nvSpPr>
        <p:spPr>
          <a:xfrm>
            <a:off x="406975" y="582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Framework</a:t>
            </a:r>
            <a:endParaRPr b="1">
              <a:solidFill>
                <a:schemeClr val="dk1"/>
              </a:solidFill>
            </a:endParaRPr>
          </a:p>
        </p:txBody>
      </p:sp>
      <p:sp>
        <p:nvSpPr>
          <p:cNvPr id="461" name="Google Shape;461;p74"/>
          <p:cNvSpPr/>
          <p:nvPr/>
        </p:nvSpPr>
        <p:spPr>
          <a:xfrm>
            <a:off x="311700" y="1483100"/>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2" name="Google Shape;462;p74"/>
          <p:cNvSpPr txBox="1"/>
          <p:nvPr/>
        </p:nvSpPr>
        <p:spPr>
          <a:xfrm>
            <a:off x="318875" y="3315200"/>
            <a:ext cx="1593900" cy="3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434343"/>
                </a:solidFill>
                <a:latin typeface="Arial"/>
                <a:ea typeface="Arial"/>
                <a:cs typeface="Arial"/>
                <a:sym typeface="Arial"/>
              </a:rPr>
              <a:t>Which is beer ?</a:t>
            </a:r>
            <a:endParaRPr b="1" i="1" sz="1400" u="none" cap="none" strike="noStrike">
              <a:solidFill>
                <a:srgbClr val="434343"/>
              </a:solidFill>
              <a:latin typeface="Arial"/>
              <a:ea typeface="Arial"/>
              <a:cs typeface="Arial"/>
              <a:sym typeface="Arial"/>
            </a:endParaRPr>
          </a:p>
        </p:txBody>
      </p:sp>
      <p:sp>
        <p:nvSpPr>
          <p:cNvPr id="463" name="Google Shape;463;p74"/>
          <p:cNvSpPr txBox="1"/>
          <p:nvPr/>
        </p:nvSpPr>
        <p:spPr>
          <a:xfrm>
            <a:off x="3547700" y="3162800"/>
            <a:ext cx="1760100" cy="78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434343"/>
                </a:solidFill>
                <a:latin typeface="Arial"/>
                <a:ea typeface="Arial"/>
                <a:cs typeface="Arial"/>
                <a:sym typeface="Arial"/>
              </a:rPr>
              <a:t>yellow is beer!</a:t>
            </a:r>
            <a:endParaRPr b="1" i="1"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434343"/>
                </a:solidFill>
                <a:latin typeface="Arial"/>
                <a:ea typeface="Arial"/>
                <a:cs typeface="Arial"/>
                <a:sym typeface="Arial"/>
              </a:rPr>
              <a:t>wine is stronger!</a:t>
            </a:r>
            <a:endParaRPr b="1" i="1" sz="1400" u="none" cap="none" strike="noStrike">
              <a:solidFill>
                <a:srgbClr val="434343"/>
              </a:solidFill>
              <a:latin typeface="Arial"/>
              <a:ea typeface="Arial"/>
              <a:cs typeface="Arial"/>
              <a:sym typeface="Arial"/>
            </a:endParaRPr>
          </a:p>
        </p:txBody>
      </p:sp>
      <p:sp>
        <p:nvSpPr>
          <p:cNvPr id="464" name="Google Shape;464;p74"/>
          <p:cNvSpPr txBox="1"/>
          <p:nvPr/>
        </p:nvSpPr>
        <p:spPr>
          <a:xfrm>
            <a:off x="2030000" y="3315200"/>
            <a:ext cx="1593900" cy="3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434343"/>
                </a:solidFill>
                <a:latin typeface="Arial"/>
                <a:ea typeface="Arial"/>
                <a:cs typeface="Arial"/>
                <a:sym typeface="Arial"/>
              </a:rPr>
              <a:t>Color, smell,....</a:t>
            </a:r>
            <a:endParaRPr b="1" i="1" sz="1400" u="none" cap="none" strike="noStrike">
              <a:solidFill>
                <a:srgbClr val="434343"/>
              </a:solidFill>
              <a:latin typeface="Arial"/>
              <a:ea typeface="Arial"/>
              <a:cs typeface="Arial"/>
              <a:sym typeface="Arial"/>
            </a:endParaRPr>
          </a:p>
        </p:txBody>
      </p:sp>
      <p:sp>
        <p:nvSpPr>
          <p:cNvPr id="465" name="Google Shape;465;p74"/>
          <p:cNvSpPr txBox="1"/>
          <p:nvPr/>
        </p:nvSpPr>
        <p:spPr>
          <a:xfrm>
            <a:off x="5294550" y="3315200"/>
            <a:ext cx="1593900" cy="3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434343"/>
                </a:solidFill>
                <a:latin typeface="Arial"/>
                <a:ea typeface="Arial"/>
                <a:cs typeface="Arial"/>
                <a:sym typeface="Arial"/>
              </a:rPr>
              <a:t>wrong answer...</a:t>
            </a:r>
            <a:endParaRPr b="1" i="1" sz="1400" u="none" cap="none" strike="noStrike">
              <a:solidFill>
                <a:srgbClr val="434343"/>
              </a:solidFill>
              <a:latin typeface="Arial"/>
              <a:ea typeface="Arial"/>
              <a:cs typeface="Arial"/>
              <a:sym typeface="Arial"/>
            </a:endParaRPr>
          </a:p>
        </p:txBody>
      </p:sp>
      <p:sp>
        <p:nvSpPr>
          <p:cNvPr id="466" name="Google Shape;466;p74"/>
          <p:cNvSpPr txBox="1"/>
          <p:nvPr/>
        </p:nvSpPr>
        <p:spPr>
          <a:xfrm>
            <a:off x="6811975" y="3315200"/>
            <a:ext cx="1593900" cy="3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FF0000"/>
                </a:solidFill>
                <a:latin typeface="Arial"/>
                <a:ea typeface="Arial"/>
                <a:cs typeface="Arial"/>
                <a:sym typeface="Arial"/>
              </a:rPr>
              <a:t>Success!</a:t>
            </a:r>
            <a:endParaRPr b="1" i="1" sz="1400" u="none" cap="none" strike="noStrike">
              <a:solidFill>
                <a:srgbClr val="FF0000"/>
              </a:solidFill>
              <a:latin typeface="Arial"/>
              <a:ea typeface="Arial"/>
              <a:cs typeface="Arial"/>
              <a:sym typeface="Arial"/>
            </a:endParaRPr>
          </a:p>
        </p:txBody>
      </p:sp>
      <p:sp>
        <p:nvSpPr>
          <p:cNvPr id="467" name="Google Shape;467;p74"/>
          <p:cNvSpPr/>
          <p:nvPr/>
        </p:nvSpPr>
        <p:spPr>
          <a:xfrm>
            <a:off x="527725" y="3947300"/>
            <a:ext cx="4615775" cy="204104"/>
          </a:xfrm>
          <a:custGeom>
            <a:rect b="b" l="l" r="r" t="t"/>
            <a:pathLst>
              <a:path extrusionOk="0" h="15480" w="184631">
                <a:moveTo>
                  <a:pt x="0" y="0"/>
                </a:moveTo>
                <a:lnTo>
                  <a:pt x="0" y="15480"/>
                </a:lnTo>
                <a:lnTo>
                  <a:pt x="184631" y="15480"/>
                </a:lnTo>
                <a:lnTo>
                  <a:pt x="184631" y="1970"/>
                </a:lnTo>
              </a:path>
            </a:pathLst>
          </a:custGeom>
          <a:noFill/>
          <a:ln cap="flat" cmpd="sng" w="9525">
            <a:solidFill>
              <a:schemeClr val="dk2"/>
            </a:solidFill>
            <a:prstDash val="solid"/>
            <a:round/>
            <a:headEnd len="sm" w="sm" type="none"/>
            <a:tailEnd len="sm" w="sm" type="none"/>
          </a:ln>
        </p:spPr>
      </p:sp>
      <p:sp>
        <p:nvSpPr>
          <p:cNvPr id="468" name="Google Shape;468;p74"/>
          <p:cNvSpPr/>
          <p:nvPr/>
        </p:nvSpPr>
        <p:spPr>
          <a:xfrm>
            <a:off x="5307802" y="3947300"/>
            <a:ext cx="1714299" cy="204104"/>
          </a:xfrm>
          <a:custGeom>
            <a:rect b="b" l="l" r="r" t="t"/>
            <a:pathLst>
              <a:path extrusionOk="0" h="15480" w="184631">
                <a:moveTo>
                  <a:pt x="0" y="0"/>
                </a:moveTo>
                <a:lnTo>
                  <a:pt x="0" y="15480"/>
                </a:lnTo>
                <a:lnTo>
                  <a:pt x="184631" y="15480"/>
                </a:lnTo>
                <a:lnTo>
                  <a:pt x="184631" y="1970"/>
                </a:lnTo>
              </a:path>
            </a:pathLst>
          </a:custGeom>
          <a:noFill/>
          <a:ln cap="flat" cmpd="sng" w="9525">
            <a:solidFill>
              <a:schemeClr val="dk2"/>
            </a:solidFill>
            <a:prstDash val="solid"/>
            <a:round/>
            <a:headEnd len="sm" w="sm" type="none"/>
            <a:tailEnd len="sm" w="sm" type="none"/>
          </a:ln>
        </p:spPr>
      </p:sp>
      <p:sp>
        <p:nvSpPr>
          <p:cNvPr id="469" name="Google Shape;469;p74"/>
          <p:cNvSpPr txBox="1"/>
          <p:nvPr/>
        </p:nvSpPr>
        <p:spPr>
          <a:xfrm>
            <a:off x="1787050" y="3947300"/>
            <a:ext cx="1593900" cy="377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B0F0"/>
                </a:solidFill>
                <a:latin typeface="Arial"/>
                <a:ea typeface="Arial"/>
                <a:cs typeface="Arial"/>
                <a:sym typeface="Arial"/>
              </a:rPr>
              <a:t>INPUT</a:t>
            </a:r>
            <a:endParaRPr b="1" i="1" sz="1400" u="none" cap="none" strike="noStrike">
              <a:solidFill>
                <a:srgbClr val="00B0F0"/>
              </a:solidFill>
              <a:latin typeface="Arial"/>
              <a:ea typeface="Arial"/>
              <a:cs typeface="Arial"/>
              <a:sym typeface="Arial"/>
            </a:endParaRPr>
          </a:p>
        </p:txBody>
      </p:sp>
      <p:sp>
        <p:nvSpPr>
          <p:cNvPr id="470" name="Google Shape;470;p74"/>
          <p:cNvSpPr txBox="1"/>
          <p:nvPr/>
        </p:nvSpPr>
        <p:spPr>
          <a:xfrm>
            <a:off x="5544575" y="3914525"/>
            <a:ext cx="1231200" cy="377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00B0F0"/>
                </a:solidFill>
                <a:latin typeface="Arial"/>
                <a:ea typeface="Arial"/>
                <a:cs typeface="Arial"/>
                <a:sym typeface="Arial"/>
              </a:rPr>
              <a:t>OUTPUT</a:t>
            </a:r>
            <a:endParaRPr b="1" i="1" sz="1400" u="none" cap="none" strike="noStrike">
              <a:solidFill>
                <a:srgbClr val="00B0F0"/>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4" name="Shape 1974"/>
        <p:cNvGrpSpPr/>
        <p:nvPr/>
      </p:nvGrpSpPr>
      <p:grpSpPr>
        <a:xfrm>
          <a:off x="0" y="0"/>
          <a:ext cx="0" cy="0"/>
          <a:chOff x="0" y="0"/>
          <a:chExt cx="0" cy="0"/>
        </a:xfrm>
      </p:grpSpPr>
      <p:sp>
        <p:nvSpPr>
          <p:cNvPr id="1975" name="Google Shape;1975;p200"/>
          <p:cNvSpPr txBox="1"/>
          <p:nvPr/>
        </p:nvSpPr>
        <p:spPr>
          <a:xfrm>
            <a:off x="3072000" y="2693700"/>
            <a:ext cx="3000000" cy="114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0" i="0" lang="en-US" sz="5200" u="none" cap="none" strike="noStrike">
                <a:solidFill>
                  <a:srgbClr val="1A1A1A"/>
                </a:solidFill>
                <a:latin typeface="Arial"/>
                <a:ea typeface="Arial"/>
                <a:cs typeface="Arial"/>
                <a:sym typeface="Arial"/>
              </a:rPr>
              <a:t>Q &amp; A</a:t>
            </a:r>
            <a:endParaRPr b="0" i="0" sz="5200" u="none" cap="none" strike="noStrike">
              <a:solidFill>
                <a:srgbClr val="1A1A1A"/>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5"/>
          <p:cNvSpPr/>
          <p:nvPr/>
        </p:nvSpPr>
        <p:spPr>
          <a:xfrm>
            <a:off x="347600" y="1579500"/>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 name="Google Shape;477;p75"/>
          <p:cNvSpPr txBox="1"/>
          <p:nvPr/>
        </p:nvSpPr>
        <p:spPr>
          <a:xfrm>
            <a:off x="2453750" y="3607550"/>
            <a:ext cx="43083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34343"/>
                </a:solidFill>
                <a:latin typeface="Microsoft JhengHei"/>
                <a:ea typeface="Microsoft JhengHei"/>
                <a:cs typeface="Microsoft JhengHei"/>
                <a:sym typeface="Microsoft JhengHei"/>
              </a:rPr>
              <a:t>但是如何簡單優雅地實現呢？</a:t>
            </a:r>
            <a:endParaRPr b="1" i="0" sz="2400" u="none" cap="none" strike="noStrike">
              <a:solidFill>
                <a:srgbClr val="434343"/>
              </a:solidFill>
              <a:latin typeface="Microsoft JhengHei"/>
              <a:ea typeface="Microsoft JhengHei"/>
              <a:cs typeface="Microsoft JhengHei"/>
              <a:sym typeface="Microsoft JhengHei"/>
            </a:endParaRPr>
          </a:p>
        </p:txBody>
      </p:sp>
      <p:sp>
        <p:nvSpPr>
          <p:cNvPr id="478" name="Google Shape;478;p75"/>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Review: Framework</a:t>
            </a:r>
            <a:endParaRPr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6"/>
          <p:cNvSpPr txBox="1"/>
          <p:nvPr/>
        </p:nvSpPr>
        <p:spPr>
          <a:xfrm rot="-459248">
            <a:off x="2678699" y="1641891"/>
            <a:ext cx="4315551" cy="208681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rgbClr val="FFFFFF"/>
                </a:solidFill>
                <a:latin typeface="Arial"/>
                <a:ea typeface="Arial"/>
                <a:cs typeface="Arial"/>
                <a:sym typeface="Arial"/>
              </a:rPr>
              <a:t>HELP!</a:t>
            </a:r>
            <a:endParaRPr b="1" i="0" sz="9600" u="none" cap="none" strike="noStrike">
              <a:solidFill>
                <a:srgbClr val="FFFFFF"/>
              </a:solidFill>
              <a:latin typeface="Arial"/>
              <a:ea typeface="Arial"/>
              <a:cs typeface="Arial"/>
              <a:sym typeface="Arial"/>
            </a:endParaRPr>
          </a:p>
        </p:txBody>
      </p:sp>
      <p:sp>
        <p:nvSpPr>
          <p:cNvPr id="485" name="Google Shape;485;p76"/>
          <p:cNvSpPr txBox="1"/>
          <p:nvPr/>
        </p:nvSpPr>
        <p:spPr>
          <a:xfrm>
            <a:off x="1649800" y="1034550"/>
            <a:ext cx="5409600" cy="307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US" sz="16000" u="none" cap="none" strike="noStrike">
                <a:solidFill>
                  <a:srgbClr val="990000"/>
                </a:solidFill>
                <a:latin typeface="Ubuntu"/>
                <a:ea typeface="Ubuntu"/>
                <a:cs typeface="Ubuntu"/>
                <a:sym typeface="Ubuntu"/>
              </a:rPr>
              <a:t>HELP</a:t>
            </a:r>
            <a:endParaRPr b="1" i="0" sz="16000" u="none" cap="none" strike="noStrike">
              <a:solidFill>
                <a:srgbClr val="990000"/>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7"/>
          <p:cNvSpPr txBox="1"/>
          <p:nvPr>
            <p:ph type="title"/>
          </p:nvPr>
        </p:nvSpPr>
        <p:spPr>
          <a:xfrm>
            <a:off x="813750" y="2040125"/>
            <a:ext cx="72357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p:txBody>
      </p:sp>
      <p:sp>
        <p:nvSpPr>
          <p:cNvPr id="491" name="Google Shape;491;p77"/>
          <p:cNvSpPr txBox="1"/>
          <p:nvPr/>
        </p:nvSpPr>
        <p:spPr>
          <a:xfrm>
            <a:off x="985675" y="2157300"/>
            <a:ext cx="75591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17BE68"/>
                </a:solidFill>
                <a:latin typeface="Roboto"/>
                <a:ea typeface="Roboto"/>
                <a:cs typeface="Roboto"/>
                <a:sym typeface="Roboto"/>
              </a:rPr>
              <a:t>Environment</a:t>
            </a:r>
            <a:r>
              <a:rPr b="1" i="0" lang="en-US" sz="3600" u="none" cap="none" strike="noStrike">
                <a:solidFill>
                  <a:schemeClr val="dk1"/>
                </a:solidFill>
                <a:latin typeface="Roboto"/>
                <a:ea typeface="Roboto"/>
                <a:cs typeface="Roboto"/>
                <a:sym typeface="Roboto"/>
              </a:rPr>
              <a:t> </a:t>
            </a:r>
            <a:r>
              <a:rPr b="1" i="0" lang="en-US" sz="3000" u="none" cap="none" strike="noStrike">
                <a:solidFill>
                  <a:srgbClr val="A5A5A5"/>
                </a:solidFill>
                <a:latin typeface="Roboto"/>
                <a:ea typeface="Roboto"/>
                <a:cs typeface="Roboto"/>
                <a:sym typeface="Roboto"/>
              </a:rPr>
              <a:t>Scikit-Learn</a:t>
            </a:r>
            <a:endParaRPr b="1" i="0" sz="3000" u="none" cap="none" strike="noStrike">
              <a:solidFill>
                <a:srgbClr val="A5A5A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6BADC"/>
              </a:solidFill>
              <a:latin typeface="Arial"/>
              <a:ea typeface="Arial"/>
              <a:cs typeface="Arial"/>
              <a:sym typeface="Arial"/>
            </a:endParaRPr>
          </a:p>
        </p:txBody>
      </p:sp>
      <p:sp>
        <p:nvSpPr>
          <p:cNvPr id="492" name="Google Shape;492;p77"/>
          <p:cNvSpPr txBox="1"/>
          <p:nvPr/>
        </p:nvSpPr>
        <p:spPr>
          <a:xfrm>
            <a:off x="1038900" y="2923375"/>
            <a:ext cx="6785400" cy="4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434343"/>
                </a:solidFill>
                <a:latin typeface="Microsoft JhengHei"/>
                <a:ea typeface="Microsoft JhengHei"/>
                <a:cs typeface="Microsoft JhengHei"/>
                <a:sym typeface="Microsoft JhengHei"/>
              </a:rPr>
              <a:t>如何寫出你的第一個機器學習模型</a:t>
            </a:r>
            <a:endParaRPr b="1" i="0" sz="2400" u="none" cap="none" strike="noStrike">
              <a:solidFill>
                <a:srgbClr val="A5A5A5"/>
              </a:solidFill>
              <a:latin typeface="Microsoft JhengHei"/>
              <a:ea typeface="Microsoft JhengHei"/>
              <a:cs typeface="Microsoft JhengHei"/>
              <a:sym typeface="Microsoft JhengHe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8"/>
          <p:cNvSpPr/>
          <p:nvPr/>
        </p:nvSpPr>
        <p:spPr>
          <a:xfrm>
            <a:off x="347600" y="1579500"/>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9" name="Google Shape;499;p78"/>
          <p:cNvSpPr txBox="1"/>
          <p:nvPr/>
        </p:nvSpPr>
        <p:spPr>
          <a:xfrm>
            <a:off x="2065550" y="3446425"/>
            <a:ext cx="5301300" cy="7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B0F0"/>
                </a:solidFill>
                <a:latin typeface="Arial"/>
                <a:ea typeface="Arial"/>
                <a:cs typeface="Arial"/>
                <a:sym typeface="Arial"/>
              </a:rPr>
              <a:t>Can Scikit-Learn do it?</a:t>
            </a:r>
            <a:endParaRPr b="1" i="0" sz="3600" u="none" cap="none" strike="noStrike">
              <a:solidFill>
                <a:srgbClr val="00B0F0"/>
              </a:solidFill>
              <a:latin typeface="Arial"/>
              <a:ea typeface="Arial"/>
              <a:cs typeface="Arial"/>
              <a:sym typeface="Arial"/>
            </a:endParaRPr>
          </a:p>
        </p:txBody>
      </p:sp>
      <p:sp>
        <p:nvSpPr>
          <p:cNvPr id="500" name="Google Shape;500;p78"/>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Preview: Framework</a:t>
            </a:r>
            <a:endParaRPr b="1">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9"/>
          <p:cNvSpPr txBox="1"/>
          <p:nvPr>
            <p:ph type="title"/>
          </p:nvPr>
        </p:nvSpPr>
        <p:spPr>
          <a:xfrm>
            <a:off x="37890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latin typeface="Microsoft JhengHei"/>
                <a:ea typeface="Microsoft JhengHei"/>
                <a:cs typeface="Microsoft JhengHei"/>
                <a:sym typeface="Microsoft JhengHei"/>
              </a:rPr>
              <a:t>活用 </a:t>
            </a:r>
            <a:r>
              <a:rPr b="1" lang="en-US"/>
              <a:t>scikit-learn</a:t>
            </a:r>
            <a:r>
              <a:rPr b="1" lang="en-US">
                <a:latin typeface="Microsoft JhengHei"/>
                <a:ea typeface="Microsoft JhengHei"/>
                <a:cs typeface="Microsoft JhengHei"/>
                <a:sym typeface="Microsoft JhengHei"/>
              </a:rPr>
              <a:t> 一條龍實作機器學習</a:t>
            </a:r>
            <a:endParaRPr b="1">
              <a:latin typeface="Microsoft JhengHei"/>
              <a:ea typeface="Microsoft JhengHei"/>
              <a:cs typeface="Microsoft JhengHei"/>
              <a:sym typeface="Microsoft JhengHei"/>
            </a:endParaRPr>
          </a:p>
        </p:txBody>
      </p:sp>
      <p:pic>
        <p:nvPicPr>
          <p:cNvPr id="507" name="Google Shape;507;p79"/>
          <p:cNvPicPr preferRelativeResize="0"/>
          <p:nvPr/>
        </p:nvPicPr>
        <p:blipFill rotWithShape="1">
          <a:blip r:embed="rId3">
            <a:alphaModFix/>
          </a:blip>
          <a:srcRect b="0" l="0" r="0" t="0"/>
          <a:stretch/>
        </p:blipFill>
        <p:spPr>
          <a:xfrm>
            <a:off x="152400" y="864275"/>
            <a:ext cx="8839199" cy="355929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80"/>
          <p:cNvSpPr/>
          <p:nvPr/>
        </p:nvSpPr>
        <p:spPr>
          <a:xfrm>
            <a:off x="347600" y="1579500"/>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p80"/>
          <p:cNvSpPr txBox="1"/>
          <p:nvPr/>
        </p:nvSpPr>
        <p:spPr>
          <a:xfrm>
            <a:off x="2065550" y="3446425"/>
            <a:ext cx="5084700" cy="11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0B0F0"/>
                </a:solidFill>
                <a:latin typeface="Arial"/>
                <a:ea typeface="Arial"/>
                <a:cs typeface="Arial"/>
                <a:sym typeface="Arial"/>
              </a:rPr>
              <a:t>Yes, Scikit-Learn can !</a:t>
            </a:r>
            <a:endParaRPr b="1" i="0" sz="3600" u="none" cap="none" strike="noStrike">
              <a:solidFill>
                <a:srgbClr val="00B0F0"/>
              </a:solidFill>
              <a:latin typeface="Arial"/>
              <a:ea typeface="Arial"/>
              <a:cs typeface="Arial"/>
              <a:sym typeface="Arial"/>
            </a:endParaRPr>
          </a:p>
        </p:txBody>
      </p:sp>
      <p:sp>
        <p:nvSpPr>
          <p:cNvPr id="515" name="Google Shape;515;p80"/>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Preview: Framework</a:t>
            </a:r>
            <a:endParaRPr b="1">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pic>
        <p:nvPicPr>
          <p:cNvPr id="521" name="Google Shape;521;p81"/>
          <p:cNvPicPr preferRelativeResize="0"/>
          <p:nvPr/>
        </p:nvPicPr>
        <p:blipFill rotWithShape="1">
          <a:blip r:embed="rId3">
            <a:alphaModFix/>
          </a:blip>
          <a:srcRect b="0" l="0" r="0" t="0"/>
          <a:stretch/>
        </p:blipFill>
        <p:spPr>
          <a:xfrm>
            <a:off x="1651750" y="307450"/>
            <a:ext cx="5731597" cy="4051738"/>
          </a:xfrm>
          <a:prstGeom prst="rect">
            <a:avLst/>
          </a:prstGeom>
          <a:noFill/>
          <a:ln>
            <a:noFill/>
          </a:ln>
        </p:spPr>
      </p:pic>
      <p:sp>
        <p:nvSpPr>
          <p:cNvPr id="522" name="Google Shape;522;p81"/>
          <p:cNvSpPr txBox="1"/>
          <p:nvPr/>
        </p:nvSpPr>
        <p:spPr>
          <a:xfrm>
            <a:off x="6872645" y="4257237"/>
            <a:ext cx="616800" cy="31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US" sz="900" u="sng" cap="none" strike="noStrike">
                <a:solidFill>
                  <a:srgbClr val="0000FF"/>
                </a:solidFill>
                <a:latin typeface="Arimo"/>
                <a:ea typeface="Arimo"/>
                <a:cs typeface="Arimo"/>
                <a:sym typeface="Arimo"/>
                <a:hlinkClick r:id="rId4"/>
              </a:rPr>
              <a:t>source</a:t>
            </a:r>
            <a:endParaRPr b="0" i="0" sz="900" u="none" cap="none" strike="noStrike">
              <a:solidFill>
                <a:srgbClr val="000000"/>
              </a:solidFill>
              <a:latin typeface="Arimo"/>
              <a:ea typeface="Arimo"/>
              <a:cs typeface="Arimo"/>
              <a:sym typeface="Arimo"/>
            </a:endParaRPr>
          </a:p>
        </p:txBody>
      </p:sp>
      <p:grpSp>
        <p:nvGrpSpPr>
          <p:cNvPr id="523" name="Google Shape;523;p81"/>
          <p:cNvGrpSpPr/>
          <p:nvPr/>
        </p:nvGrpSpPr>
        <p:grpSpPr>
          <a:xfrm>
            <a:off x="6545975" y="1288074"/>
            <a:ext cx="388229" cy="355026"/>
            <a:chOff x="6545975" y="1288074"/>
            <a:chExt cx="388229" cy="355026"/>
          </a:xfrm>
        </p:grpSpPr>
        <p:sp>
          <p:nvSpPr>
            <p:cNvPr id="524" name="Google Shape;524;p81"/>
            <p:cNvSpPr/>
            <p:nvPr/>
          </p:nvSpPr>
          <p:spPr>
            <a:xfrm rot="-5400000">
              <a:off x="6636604" y="1330964"/>
              <a:ext cx="279000" cy="316200"/>
            </a:xfrm>
            <a:prstGeom prst="rightArrow">
              <a:avLst>
                <a:gd fmla="val 54966" name="adj1"/>
                <a:gd fmla="val 50000" name="adj2"/>
              </a:avLst>
            </a:prstGeom>
            <a:solidFill>
              <a:srgbClr val="00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81"/>
            <p:cNvSpPr/>
            <p:nvPr/>
          </p:nvSpPr>
          <p:spPr>
            <a:xfrm>
              <a:off x="6556675" y="1473400"/>
              <a:ext cx="56100" cy="34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81"/>
            <p:cNvSpPr/>
            <p:nvPr/>
          </p:nvSpPr>
          <p:spPr>
            <a:xfrm>
              <a:off x="6613500" y="1535100"/>
              <a:ext cx="90900" cy="1080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81"/>
            <p:cNvSpPr/>
            <p:nvPr/>
          </p:nvSpPr>
          <p:spPr>
            <a:xfrm rot="-5400000">
              <a:off x="6575126" y="1269474"/>
              <a:ext cx="279000" cy="316200"/>
            </a:xfrm>
            <a:prstGeom prst="rightArrow">
              <a:avLst>
                <a:gd fmla="val 54966" name="adj1"/>
                <a:gd fmla="val 50000" name="adj2"/>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81"/>
            <p:cNvSpPr/>
            <p:nvPr/>
          </p:nvSpPr>
          <p:spPr>
            <a:xfrm rot="10800000">
              <a:off x="6545975" y="1436775"/>
              <a:ext cx="77400" cy="732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2"/>
          <p:cNvSpPr/>
          <p:nvPr/>
        </p:nvSpPr>
        <p:spPr>
          <a:xfrm>
            <a:off x="761911" y="255097"/>
            <a:ext cx="2593500" cy="2502600"/>
          </a:xfrm>
          <a:prstGeom prst="ellipse">
            <a:avLst/>
          </a:prstGeom>
          <a:solidFill>
            <a:srgbClr val="9BBB59">
              <a:alpha val="48235"/>
            </a:srgbClr>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5" name="Google Shape;535;p82"/>
          <p:cNvSpPr txBox="1"/>
          <p:nvPr/>
        </p:nvSpPr>
        <p:spPr>
          <a:xfrm>
            <a:off x="354450" y="3047125"/>
            <a:ext cx="3810000" cy="7770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9BBB59"/>
              </a:buClr>
              <a:buSzPts val="1800"/>
              <a:buFont typeface="Helvetica Neue Light"/>
              <a:buChar char="➔"/>
            </a:pPr>
            <a:r>
              <a:rPr b="0" i="0" lang="en-US" sz="1800" u="none" cap="none" strike="noStrike">
                <a:solidFill>
                  <a:srgbClr val="9BBB59"/>
                </a:solidFill>
                <a:latin typeface="Arial"/>
                <a:ea typeface="Arial"/>
                <a:cs typeface="Arial"/>
                <a:sym typeface="Arial"/>
              </a:rPr>
              <a:t>Learning from </a:t>
            </a:r>
            <a:r>
              <a:rPr b="1" i="0" lang="en-US" sz="1800" u="none" cap="none" strike="noStrike">
                <a:solidFill>
                  <a:srgbClr val="9BBB59"/>
                </a:solidFill>
                <a:latin typeface="Arial"/>
                <a:ea typeface="Arial"/>
                <a:cs typeface="Arial"/>
                <a:sym typeface="Arial"/>
              </a:rPr>
              <a:t>labeled data</a:t>
            </a:r>
            <a:endParaRPr b="1" i="0" sz="14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9BBB59"/>
              </a:buClr>
              <a:buSzPts val="1800"/>
              <a:buFont typeface="Arial"/>
              <a:buChar char="➔"/>
            </a:pPr>
            <a:r>
              <a:rPr b="0" i="0" lang="en-US" sz="1800" u="none" cap="none" strike="noStrike">
                <a:solidFill>
                  <a:srgbClr val="9BBB59"/>
                </a:solidFill>
                <a:latin typeface="Arial"/>
                <a:ea typeface="Arial"/>
                <a:cs typeface="Arial"/>
                <a:sym typeface="Arial"/>
              </a:rPr>
              <a:t>EX: filter Spam letter </a:t>
            </a:r>
            <a:endParaRPr b="0" i="0" sz="1400" u="none" cap="none" strike="noStrike">
              <a:solidFill>
                <a:srgbClr val="000000"/>
              </a:solidFill>
              <a:latin typeface="Arial"/>
              <a:ea typeface="Arial"/>
              <a:cs typeface="Arial"/>
              <a:sym typeface="Arial"/>
            </a:endParaRPr>
          </a:p>
        </p:txBody>
      </p:sp>
      <p:sp>
        <p:nvSpPr>
          <p:cNvPr id="536" name="Google Shape;536;p82"/>
          <p:cNvSpPr txBox="1"/>
          <p:nvPr/>
        </p:nvSpPr>
        <p:spPr>
          <a:xfrm>
            <a:off x="808700" y="1123138"/>
            <a:ext cx="2499900" cy="93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Supervised</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Learning</a:t>
            </a:r>
            <a:endParaRPr b="1" i="0" sz="2400" u="none" cap="none" strike="noStrike">
              <a:solidFill>
                <a:srgbClr val="000000"/>
              </a:solidFill>
              <a:latin typeface="Arial"/>
              <a:ea typeface="Arial"/>
              <a:cs typeface="Arial"/>
              <a:sym typeface="Arial"/>
            </a:endParaRPr>
          </a:p>
        </p:txBody>
      </p:sp>
      <p:sp>
        <p:nvSpPr>
          <p:cNvPr id="537" name="Google Shape;537;p82"/>
          <p:cNvSpPr/>
          <p:nvPr/>
        </p:nvSpPr>
        <p:spPr>
          <a:xfrm>
            <a:off x="5313770" y="977099"/>
            <a:ext cx="1847700" cy="588600"/>
          </a:xfrm>
          <a:prstGeom prst="ellipse">
            <a:avLst/>
          </a:prstGeom>
          <a:solidFill>
            <a:srgbClr val="9BBB59">
              <a:alpha val="48235"/>
            </a:srgbClr>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8" name="Google Shape;538;p82"/>
          <p:cNvSpPr txBox="1"/>
          <p:nvPr/>
        </p:nvSpPr>
        <p:spPr>
          <a:xfrm>
            <a:off x="5342344" y="1088184"/>
            <a:ext cx="1781100" cy="32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Supervised</a:t>
            </a:r>
            <a:endParaRPr b="0" i="0" sz="1400" u="none" cap="none" strike="noStrike">
              <a:solidFill>
                <a:srgbClr val="000000"/>
              </a:solidFill>
              <a:latin typeface="Arial"/>
              <a:ea typeface="Arial"/>
              <a:cs typeface="Arial"/>
              <a:sym typeface="Arial"/>
            </a:endParaRPr>
          </a:p>
        </p:txBody>
      </p:sp>
      <p:sp>
        <p:nvSpPr>
          <p:cNvPr id="539" name="Google Shape;539;p82"/>
          <p:cNvSpPr/>
          <p:nvPr/>
        </p:nvSpPr>
        <p:spPr>
          <a:xfrm>
            <a:off x="4031752" y="1782855"/>
            <a:ext cx="1847700" cy="588600"/>
          </a:xfrm>
          <a:prstGeom prst="ellipse">
            <a:avLst/>
          </a:prstGeom>
          <a:solidFill>
            <a:srgbClr val="9BBB59">
              <a:alpha val="48235"/>
            </a:srgbClr>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0" name="Google Shape;540;p82"/>
          <p:cNvSpPr txBox="1"/>
          <p:nvPr/>
        </p:nvSpPr>
        <p:spPr>
          <a:xfrm>
            <a:off x="4050801" y="1914925"/>
            <a:ext cx="1781100" cy="32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Classification</a:t>
            </a:r>
            <a:endParaRPr b="0" i="0" sz="1400" u="none" cap="none" strike="noStrike">
              <a:solidFill>
                <a:srgbClr val="000000"/>
              </a:solidFill>
              <a:latin typeface="Arial"/>
              <a:ea typeface="Arial"/>
              <a:cs typeface="Arial"/>
              <a:sym typeface="Arial"/>
            </a:endParaRPr>
          </a:p>
        </p:txBody>
      </p:sp>
      <p:sp>
        <p:nvSpPr>
          <p:cNvPr id="541" name="Google Shape;541;p82"/>
          <p:cNvSpPr/>
          <p:nvPr/>
        </p:nvSpPr>
        <p:spPr>
          <a:xfrm>
            <a:off x="6683415" y="1782855"/>
            <a:ext cx="1847700" cy="588600"/>
          </a:xfrm>
          <a:prstGeom prst="ellipse">
            <a:avLst/>
          </a:prstGeom>
          <a:solidFill>
            <a:srgbClr val="9BBB59">
              <a:alpha val="48235"/>
            </a:srgbClr>
          </a:solidFill>
          <a:ln>
            <a:noFill/>
          </a:ln>
          <a:effectLst>
            <a:outerShdw blurRad="40000" rotWithShape="0" dir="5400000" dist="23000">
              <a:srgbClr val="000000">
                <a:alpha val="3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2" name="Google Shape;542;p82"/>
          <p:cNvSpPr txBox="1"/>
          <p:nvPr/>
        </p:nvSpPr>
        <p:spPr>
          <a:xfrm>
            <a:off x="6702464" y="1914925"/>
            <a:ext cx="1781100" cy="32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Regression</a:t>
            </a:r>
            <a:endParaRPr b="0" i="0" sz="1400" u="none" cap="none" strike="noStrike">
              <a:solidFill>
                <a:srgbClr val="000000"/>
              </a:solidFill>
              <a:latin typeface="Arial"/>
              <a:ea typeface="Arial"/>
              <a:cs typeface="Arial"/>
              <a:sym typeface="Arial"/>
            </a:endParaRPr>
          </a:p>
        </p:txBody>
      </p:sp>
      <p:cxnSp>
        <p:nvCxnSpPr>
          <p:cNvPr id="543" name="Google Shape;543;p82"/>
          <p:cNvCxnSpPr>
            <a:stCxn id="537" idx="5"/>
            <a:endCxn id="541" idx="0"/>
          </p:cNvCxnSpPr>
          <p:nvPr/>
        </p:nvCxnSpPr>
        <p:spPr>
          <a:xfrm>
            <a:off x="6890880" y="1479501"/>
            <a:ext cx="716400" cy="303300"/>
          </a:xfrm>
          <a:prstGeom prst="straightConnector1">
            <a:avLst/>
          </a:prstGeom>
          <a:noFill/>
          <a:ln cap="flat" cmpd="sng" w="25400">
            <a:solidFill>
              <a:srgbClr val="000000"/>
            </a:solidFill>
            <a:prstDash val="solid"/>
            <a:round/>
            <a:headEnd len="sm" w="sm" type="none"/>
            <a:tailEnd len="lg" w="lg" type="triangle"/>
          </a:ln>
        </p:spPr>
      </p:cxnSp>
      <p:cxnSp>
        <p:nvCxnSpPr>
          <p:cNvPr id="544" name="Google Shape;544;p82"/>
          <p:cNvCxnSpPr>
            <a:stCxn id="537" idx="3"/>
            <a:endCxn id="539" idx="0"/>
          </p:cNvCxnSpPr>
          <p:nvPr/>
        </p:nvCxnSpPr>
        <p:spPr>
          <a:xfrm flipH="1">
            <a:off x="4955559" y="1479501"/>
            <a:ext cx="628800" cy="303300"/>
          </a:xfrm>
          <a:prstGeom prst="straightConnector1">
            <a:avLst/>
          </a:prstGeom>
          <a:noFill/>
          <a:ln cap="flat" cmpd="sng" w="25400">
            <a:solidFill>
              <a:srgbClr val="000000"/>
            </a:solidFill>
            <a:prstDash val="solid"/>
            <a:round/>
            <a:headEnd len="sm" w="sm" type="none"/>
            <a:tailEnd len="lg" w="lg" type="triangle"/>
          </a:ln>
        </p:spPr>
      </p:cxnSp>
      <p:cxnSp>
        <p:nvCxnSpPr>
          <p:cNvPr id="545" name="Google Shape;545;p82"/>
          <p:cNvCxnSpPr/>
          <p:nvPr/>
        </p:nvCxnSpPr>
        <p:spPr>
          <a:xfrm rot="10800000">
            <a:off x="7197677" y="2790777"/>
            <a:ext cx="9600" cy="1228500"/>
          </a:xfrm>
          <a:prstGeom prst="straightConnector1">
            <a:avLst/>
          </a:prstGeom>
          <a:noFill/>
          <a:ln cap="flat" cmpd="sng" w="25400">
            <a:solidFill>
              <a:srgbClr val="000000"/>
            </a:solidFill>
            <a:prstDash val="solid"/>
            <a:round/>
            <a:headEnd len="sm" w="sm" type="none"/>
            <a:tailEnd len="med" w="med" type="stealth"/>
          </a:ln>
        </p:spPr>
      </p:cxnSp>
      <p:cxnSp>
        <p:nvCxnSpPr>
          <p:cNvPr id="546" name="Google Shape;546;p82"/>
          <p:cNvCxnSpPr/>
          <p:nvPr/>
        </p:nvCxnSpPr>
        <p:spPr>
          <a:xfrm>
            <a:off x="7207277" y="4019277"/>
            <a:ext cx="1428600" cy="0"/>
          </a:xfrm>
          <a:prstGeom prst="straightConnector1">
            <a:avLst/>
          </a:prstGeom>
          <a:noFill/>
          <a:ln cap="flat" cmpd="sng" w="25400">
            <a:solidFill>
              <a:srgbClr val="000000"/>
            </a:solidFill>
            <a:prstDash val="solid"/>
            <a:round/>
            <a:headEnd len="sm" w="sm" type="none"/>
            <a:tailEnd len="med" w="med" type="stealth"/>
          </a:ln>
        </p:spPr>
      </p:cxnSp>
      <p:sp>
        <p:nvSpPr>
          <p:cNvPr id="547" name="Google Shape;547;p82"/>
          <p:cNvSpPr/>
          <p:nvPr/>
        </p:nvSpPr>
        <p:spPr>
          <a:xfrm>
            <a:off x="7313951" y="3637795"/>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8" name="Google Shape;548;p82"/>
          <p:cNvSpPr/>
          <p:nvPr/>
        </p:nvSpPr>
        <p:spPr>
          <a:xfrm>
            <a:off x="7491109" y="3511264"/>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9" name="Google Shape;549;p82"/>
          <p:cNvSpPr/>
          <p:nvPr/>
        </p:nvSpPr>
        <p:spPr>
          <a:xfrm>
            <a:off x="7599690" y="3619845"/>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0" name="Google Shape;550;p82"/>
          <p:cNvSpPr/>
          <p:nvPr/>
        </p:nvSpPr>
        <p:spPr>
          <a:xfrm>
            <a:off x="7725417" y="3436887"/>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1" name="Google Shape;551;p82"/>
          <p:cNvSpPr/>
          <p:nvPr/>
        </p:nvSpPr>
        <p:spPr>
          <a:xfrm>
            <a:off x="7793994" y="3610301"/>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2" name="Google Shape;552;p82"/>
          <p:cNvSpPr/>
          <p:nvPr/>
        </p:nvSpPr>
        <p:spPr>
          <a:xfrm>
            <a:off x="7900644" y="3279576"/>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3" name="Google Shape;553;p82"/>
          <p:cNvSpPr/>
          <p:nvPr/>
        </p:nvSpPr>
        <p:spPr>
          <a:xfrm>
            <a:off x="8139330" y="3436887"/>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4" name="Google Shape;554;p82"/>
          <p:cNvSpPr/>
          <p:nvPr/>
        </p:nvSpPr>
        <p:spPr>
          <a:xfrm>
            <a:off x="8181301" y="3074430"/>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5" name="Google Shape;555;p82"/>
          <p:cNvSpPr/>
          <p:nvPr/>
        </p:nvSpPr>
        <p:spPr>
          <a:xfrm>
            <a:off x="7996831" y="3600184"/>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6" name="Google Shape;556;p82"/>
          <p:cNvSpPr/>
          <p:nvPr/>
        </p:nvSpPr>
        <p:spPr>
          <a:xfrm>
            <a:off x="8356639" y="3242387"/>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7" name="Google Shape;557;p82"/>
          <p:cNvSpPr/>
          <p:nvPr/>
        </p:nvSpPr>
        <p:spPr>
          <a:xfrm>
            <a:off x="8322351" y="2941587"/>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8" name="Google Shape;558;p82"/>
          <p:cNvSpPr/>
          <p:nvPr/>
        </p:nvSpPr>
        <p:spPr>
          <a:xfrm>
            <a:off x="7554046" y="3765615"/>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559" name="Google Shape;559;p82"/>
          <p:cNvCxnSpPr/>
          <p:nvPr/>
        </p:nvCxnSpPr>
        <p:spPr>
          <a:xfrm flipH="1" rot="10800000">
            <a:off x="7197752" y="2996877"/>
            <a:ext cx="1390800" cy="1022400"/>
          </a:xfrm>
          <a:prstGeom prst="straightConnector1">
            <a:avLst/>
          </a:prstGeom>
          <a:noFill/>
          <a:ln cap="flat" cmpd="sng" w="25400">
            <a:solidFill>
              <a:srgbClr val="4F81BD"/>
            </a:solidFill>
            <a:prstDash val="solid"/>
            <a:round/>
            <a:headEnd len="sm" w="sm" type="none"/>
            <a:tailEnd len="sm" w="sm" type="none"/>
          </a:ln>
        </p:spPr>
      </p:cxnSp>
      <p:cxnSp>
        <p:nvCxnSpPr>
          <p:cNvPr id="560" name="Google Shape;560;p82"/>
          <p:cNvCxnSpPr/>
          <p:nvPr/>
        </p:nvCxnSpPr>
        <p:spPr>
          <a:xfrm>
            <a:off x="8254701" y="3249350"/>
            <a:ext cx="12900" cy="777000"/>
          </a:xfrm>
          <a:prstGeom prst="straightConnector1">
            <a:avLst/>
          </a:prstGeom>
          <a:noFill/>
          <a:ln cap="flat" cmpd="sng" w="15875">
            <a:solidFill>
              <a:srgbClr val="4F81BD"/>
            </a:solidFill>
            <a:prstDash val="dash"/>
            <a:round/>
            <a:headEnd len="sm" w="sm" type="none"/>
            <a:tailEnd len="sm" w="sm" type="none"/>
          </a:ln>
        </p:spPr>
      </p:cxnSp>
      <p:cxnSp>
        <p:nvCxnSpPr>
          <p:cNvPr id="561" name="Google Shape;561;p82"/>
          <p:cNvCxnSpPr/>
          <p:nvPr/>
        </p:nvCxnSpPr>
        <p:spPr>
          <a:xfrm rot="10800000">
            <a:off x="7197801" y="3249350"/>
            <a:ext cx="1056900" cy="0"/>
          </a:xfrm>
          <a:prstGeom prst="straightConnector1">
            <a:avLst/>
          </a:prstGeom>
          <a:noFill/>
          <a:ln cap="flat" cmpd="sng" w="15875">
            <a:solidFill>
              <a:srgbClr val="4F81BD"/>
            </a:solidFill>
            <a:prstDash val="dash"/>
            <a:round/>
            <a:headEnd len="sm" w="sm" type="none"/>
            <a:tailEnd len="sm" w="sm" type="none"/>
          </a:ln>
        </p:spPr>
      </p:cxnSp>
      <p:sp>
        <p:nvSpPr>
          <p:cNvPr id="562" name="Google Shape;562;p82"/>
          <p:cNvSpPr txBox="1"/>
          <p:nvPr/>
        </p:nvSpPr>
        <p:spPr>
          <a:xfrm>
            <a:off x="7862709" y="4019266"/>
            <a:ext cx="872100" cy="18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Helvetica Neue Light"/>
                <a:ea typeface="Helvetica Neue Light"/>
                <a:cs typeface="Helvetica Neue Light"/>
                <a:sym typeface="Helvetica Neue Light"/>
              </a:rPr>
              <a:t>x=0.8</a:t>
            </a:r>
            <a:endParaRPr b="0" i="0" sz="1050" u="none" cap="none" strike="noStrike">
              <a:solidFill>
                <a:srgbClr val="000000"/>
              </a:solidFill>
              <a:latin typeface="Helvetica Neue Light"/>
              <a:ea typeface="Helvetica Neue Light"/>
              <a:cs typeface="Helvetica Neue Light"/>
              <a:sym typeface="Helvetica Neue Light"/>
            </a:endParaRPr>
          </a:p>
        </p:txBody>
      </p:sp>
      <p:sp>
        <p:nvSpPr>
          <p:cNvPr id="563" name="Google Shape;563;p82"/>
          <p:cNvSpPr txBox="1"/>
          <p:nvPr/>
        </p:nvSpPr>
        <p:spPr>
          <a:xfrm>
            <a:off x="6473097" y="3102213"/>
            <a:ext cx="872100" cy="18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000000"/>
                </a:solidFill>
                <a:latin typeface="Helvetica Neue Light"/>
                <a:ea typeface="Helvetica Neue Light"/>
                <a:cs typeface="Helvetica Neue Light"/>
                <a:sym typeface="Helvetica Neue Light"/>
              </a:rPr>
              <a:t>y=12.5</a:t>
            </a:r>
            <a:endParaRPr b="0" i="0" sz="1050" u="none" cap="none" strike="noStrike">
              <a:solidFill>
                <a:srgbClr val="000000"/>
              </a:solidFill>
              <a:latin typeface="Helvetica Neue Light"/>
              <a:ea typeface="Helvetica Neue Light"/>
              <a:cs typeface="Helvetica Neue Light"/>
              <a:sym typeface="Helvetica Neue Light"/>
            </a:endParaRPr>
          </a:p>
        </p:txBody>
      </p:sp>
      <p:cxnSp>
        <p:nvCxnSpPr>
          <p:cNvPr id="564" name="Google Shape;564;p82"/>
          <p:cNvCxnSpPr/>
          <p:nvPr/>
        </p:nvCxnSpPr>
        <p:spPr>
          <a:xfrm rot="10800000">
            <a:off x="4310154" y="2778805"/>
            <a:ext cx="9600" cy="1228500"/>
          </a:xfrm>
          <a:prstGeom prst="straightConnector1">
            <a:avLst/>
          </a:prstGeom>
          <a:noFill/>
          <a:ln cap="flat" cmpd="sng" w="25400">
            <a:solidFill>
              <a:srgbClr val="000000"/>
            </a:solidFill>
            <a:prstDash val="solid"/>
            <a:round/>
            <a:headEnd len="sm" w="sm" type="none"/>
            <a:tailEnd len="med" w="med" type="stealth"/>
          </a:ln>
        </p:spPr>
      </p:cxnSp>
      <p:cxnSp>
        <p:nvCxnSpPr>
          <p:cNvPr id="565" name="Google Shape;565;p82"/>
          <p:cNvCxnSpPr/>
          <p:nvPr/>
        </p:nvCxnSpPr>
        <p:spPr>
          <a:xfrm>
            <a:off x="4319754" y="4007305"/>
            <a:ext cx="1428600" cy="0"/>
          </a:xfrm>
          <a:prstGeom prst="straightConnector1">
            <a:avLst/>
          </a:prstGeom>
          <a:noFill/>
          <a:ln cap="flat" cmpd="sng" w="25400">
            <a:solidFill>
              <a:srgbClr val="000000"/>
            </a:solidFill>
            <a:prstDash val="solid"/>
            <a:round/>
            <a:headEnd len="sm" w="sm" type="none"/>
            <a:tailEnd len="med" w="med" type="stealth"/>
          </a:ln>
        </p:spPr>
      </p:cxnSp>
      <p:sp>
        <p:nvSpPr>
          <p:cNvPr id="566" name="Google Shape;566;p82"/>
          <p:cNvSpPr/>
          <p:nvPr/>
        </p:nvSpPr>
        <p:spPr>
          <a:xfrm>
            <a:off x="5251807" y="3658856"/>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7" name="Google Shape;567;p82"/>
          <p:cNvSpPr/>
          <p:nvPr/>
        </p:nvSpPr>
        <p:spPr>
          <a:xfrm>
            <a:off x="5416748" y="3598329"/>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8" name="Google Shape;568;p82"/>
          <p:cNvSpPr/>
          <p:nvPr/>
        </p:nvSpPr>
        <p:spPr>
          <a:xfrm>
            <a:off x="5251807" y="3424914"/>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9" name="Google Shape;569;p82"/>
          <p:cNvSpPr/>
          <p:nvPr/>
        </p:nvSpPr>
        <p:spPr>
          <a:xfrm>
            <a:off x="5333656" y="3195886"/>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0" name="Google Shape;570;p82"/>
          <p:cNvSpPr/>
          <p:nvPr/>
        </p:nvSpPr>
        <p:spPr>
          <a:xfrm>
            <a:off x="5469117" y="3230414"/>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1" name="Google Shape;571;p82"/>
          <p:cNvSpPr/>
          <p:nvPr/>
        </p:nvSpPr>
        <p:spPr>
          <a:xfrm>
            <a:off x="5537694" y="3536480"/>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572" name="Google Shape;572;p82"/>
          <p:cNvCxnSpPr/>
          <p:nvPr/>
        </p:nvCxnSpPr>
        <p:spPr>
          <a:xfrm>
            <a:off x="4310229" y="2960613"/>
            <a:ext cx="1227600" cy="1046700"/>
          </a:xfrm>
          <a:prstGeom prst="straightConnector1">
            <a:avLst/>
          </a:prstGeom>
          <a:noFill/>
          <a:ln cap="flat" cmpd="sng" w="25400">
            <a:solidFill>
              <a:srgbClr val="4F81BD"/>
            </a:solidFill>
            <a:prstDash val="solid"/>
            <a:round/>
            <a:headEnd len="sm" w="sm" type="none"/>
            <a:tailEnd len="sm" w="sm" type="none"/>
          </a:ln>
        </p:spPr>
      </p:cxnSp>
      <p:sp>
        <p:nvSpPr>
          <p:cNvPr id="573" name="Google Shape;573;p82"/>
          <p:cNvSpPr/>
          <p:nvPr/>
        </p:nvSpPr>
        <p:spPr>
          <a:xfrm>
            <a:off x="4872182" y="3254172"/>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4" name="Google Shape;574;p82"/>
          <p:cNvSpPr/>
          <p:nvPr/>
        </p:nvSpPr>
        <p:spPr>
          <a:xfrm>
            <a:off x="4452798" y="3419466"/>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5" name="Google Shape;575;p82"/>
          <p:cNvSpPr/>
          <p:nvPr/>
        </p:nvSpPr>
        <p:spPr>
          <a:xfrm>
            <a:off x="4494927" y="3649735"/>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6" name="Google Shape;576;p82"/>
          <p:cNvSpPr/>
          <p:nvPr/>
        </p:nvSpPr>
        <p:spPr>
          <a:xfrm>
            <a:off x="4669960" y="3538970"/>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7" name="Google Shape;577;p82"/>
          <p:cNvSpPr/>
          <p:nvPr/>
        </p:nvSpPr>
        <p:spPr>
          <a:xfrm>
            <a:off x="5084403" y="3738292"/>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8" name="Google Shape;578;p82"/>
          <p:cNvSpPr/>
          <p:nvPr/>
        </p:nvSpPr>
        <p:spPr>
          <a:xfrm>
            <a:off x="4636734" y="3387336"/>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9" name="Google Shape;579;p82"/>
          <p:cNvSpPr/>
          <p:nvPr/>
        </p:nvSpPr>
        <p:spPr>
          <a:xfrm>
            <a:off x="4789082" y="3681865"/>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0" name="Google Shape;580;p82"/>
          <p:cNvSpPr/>
          <p:nvPr/>
        </p:nvSpPr>
        <p:spPr>
          <a:xfrm>
            <a:off x="4667996" y="3790446"/>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1" name="Google Shape;581;p82"/>
          <p:cNvSpPr/>
          <p:nvPr/>
        </p:nvSpPr>
        <p:spPr>
          <a:xfrm>
            <a:off x="4980763" y="3362753"/>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2" name="Google Shape;582;p82"/>
          <p:cNvSpPr txBox="1"/>
          <p:nvPr/>
        </p:nvSpPr>
        <p:spPr>
          <a:xfrm>
            <a:off x="4986470" y="3440292"/>
            <a:ext cx="233700" cy="19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583" name="Google Shape;583;p82"/>
          <p:cNvSpPr txBox="1"/>
          <p:nvPr/>
        </p:nvSpPr>
        <p:spPr>
          <a:xfrm>
            <a:off x="8137327" y="3141486"/>
            <a:ext cx="233700" cy="19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83"/>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US" sz="2400" u="none" cap="none" strike="noStrike">
                <a:solidFill>
                  <a:schemeClr val="dk1"/>
                </a:solidFill>
                <a:latin typeface="Arial"/>
                <a:ea typeface="Arial"/>
                <a:cs typeface="Arial"/>
                <a:sym typeface="Arial"/>
              </a:rPr>
              <a:t> </a:t>
            </a:r>
            <a:r>
              <a:rPr b="1" lang="en-US">
                <a:solidFill>
                  <a:schemeClr val="dk1"/>
                </a:solidFill>
                <a:latin typeface="Microsoft JhengHei"/>
                <a:ea typeface="Microsoft JhengHei"/>
                <a:cs typeface="Microsoft JhengHei"/>
                <a:sym typeface="Microsoft JhengHei"/>
              </a:rPr>
              <a:t>機器學習新手的寶庫</a:t>
            </a:r>
            <a:r>
              <a:rPr b="1" lang="en-US">
                <a:solidFill>
                  <a:schemeClr val="dk1"/>
                </a:solidFill>
              </a:rPr>
              <a:t> — Datasets</a:t>
            </a:r>
            <a:endParaRPr b="0" i="0" sz="3600" u="none" cap="none" strike="noStrike">
              <a:solidFill>
                <a:schemeClr val="dk1"/>
              </a:solidFill>
              <a:latin typeface="Arial"/>
              <a:ea typeface="Arial"/>
              <a:cs typeface="Arial"/>
              <a:sym typeface="Arial"/>
            </a:endParaRPr>
          </a:p>
        </p:txBody>
      </p:sp>
      <p:sp>
        <p:nvSpPr>
          <p:cNvPr id="589" name="Google Shape;589;p83"/>
          <p:cNvSpPr txBox="1"/>
          <p:nvPr/>
        </p:nvSpPr>
        <p:spPr>
          <a:xfrm>
            <a:off x="3217350" y="4514300"/>
            <a:ext cx="6341400" cy="3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Arial"/>
                <a:ea typeface="Arial"/>
                <a:cs typeface="Arial"/>
                <a:sym typeface="Arial"/>
                <a:hlinkClick r:id="rId3"/>
              </a:rPr>
              <a:t>http://scikit-learn.org/stable/modules/classes.html#module-sklearn.datasets</a:t>
            </a:r>
            <a:endParaRPr b="0" i="0" sz="1200" u="none" cap="none" strike="noStrike">
              <a:solidFill>
                <a:schemeClr val="dk1"/>
              </a:solidFill>
              <a:latin typeface="Arial"/>
              <a:ea typeface="Arial"/>
              <a:cs typeface="Arial"/>
              <a:sym typeface="Arial"/>
            </a:endParaRPr>
          </a:p>
        </p:txBody>
      </p:sp>
      <p:pic>
        <p:nvPicPr>
          <p:cNvPr id="590" name="Google Shape;590;p83"/>
          <p:cNvPicPr preferRelativeResize="0"/>
          <p:nvPr/>
        </p:nvPicPr>
        <p:blipFill rotWithShape="1">
          <a:blip r:embed="rId4">
            <a:alphaModFix/>
          </a:blip>
          <a:srcRect b="0" l="0" r="0" t="0"/>
          <a:stretch/>
        </p:blipFill>
        <p:spPr>
          <a:xfrm>
            <a:off x="208675" y="1027694"/>
            <a:ext cx="8839199" cy="32075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8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Boston as example</a:t>
            </a:r>
            <a:endParaRPr b="1"/>
          </a:p>
        </p:txBody>
      </p:sp>
      <p:pic>
        <p:nvPicPr>
          <p:cNvPr id="597" name="Google Shape;597;p84"/>
          <p:cNvPicPr preferRelativeResize="0"/>
          <p:nvPr/>
        </p:nvPicPr>
        <p:blipFill rotWithShape="1">
          <a:blip r:embed="rId3">
            <a:alphaModFix/>
          </a:blip>
          <a:srcRect b="0" l="0" r="0" t="0"/>
          <a:stretch/>
        </p:blipFill>
        <p:spPr>
          <a:xfrm>
            <a:off x="590025" y="834600"/>
            <a:ext cx="7963950" cy="3474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Iris as example</a:t>
            </a:r>
            <a:endParaRPr b="1"/>
          </a:p>
        </p:txBody>
      </p:sp>
      <p:pic>
        <p:nvPicPr>
          <p:cNvPr id="604" name="Google Shape;604;p85"/>
          <p:cNvPicPr preferRelativeResize="0"/>
          <p:nvPr/>
        </p:nvPicPr>
        <p:blipFill rotWithShape="1">
          <a:blip r:embed="rId3">
            <a:alphaModFix/>
          </a:blip>
          <a:srcRect b="0" l="0" r="0" t="0"/>
          <a:stretch/>
        </p:blipFill>
        <p:spPr>
          <a:xfrm>
            <a:off x="1116962" y="814650"/>
            <a:ext cx="6910076" cy="351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6"/>
          <p:cNvSpPr txBox="1"/>
          <p:nvPr>
            <p:ph type="title"/>
          </p:nvPr>
        </p:nvSpPr>
        <p:spPr>
          <a:xfrm>
            <a:off x="813750" y="2040125"/>
            <a:ext cx="72357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p:txBody>
      </p:sp>
      <p:sp>
        <p:nvSpPr>
          <p:cNvPr id="610" name="Google Shape;610;p86"/>
          <p:cNvSpPr txBox="1"/>
          <p:nvPr/>
        </p:nvSpPr>
        <p:spPr>
          <a:xfrm>
            <a:off x="985675" y="2157300"/>
            <a:ext cx="75591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17BE68"/>
                </a:solidFill>
                <a:latin typeface="Roboto"/>
                <a:ea typeface="Roboto"/>
                <a:cs typeface="Roboto"/>
                <a:sym typeface="Roboto"/>
              </a:rPr>
              <a:t>Case Study</a:t>
            </a:r>
            <a:endParaRPr b="1" i="0" sz="3000" u="none" cap="none" strike="noStrike">
              <a:solidFill>
                <a:srgbClr val="A5A5A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6BADC"/>
              </a:solidFill>
              <a:latin typeface="Arial"/>
              <a:ea typeface="Arial"/>
              <a:cs typeface="Arial"/>
              <a:sym typeface="Arial"/>
            </a:endParaRPr>
          </a:p>
        </p:txBody>
      </p:sp>
      <p:sp>
        <p:nvSpPr>
          <p:cNvPr id="611" name="Google Shape;611;p86"/>
          <p:cNvSpPr txBox="1"/>
          <p:nvPr/>
        </p:nvSpPr>
        <p:spPr>
          <a:xfrm>
            <a:off x="1038900" y="2923375"/>
            <a:ext cx="6785400" cy="4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434343"/>
                </a:solidFill>
                <a:latin typeface="Microsoft JhengHei"/>
                <a:ea typeface="Microsoft JhengHei"/>
                <a:cs typeface="Microsoft JhengHei"/>
                <a:sym typeface="Microsoft JhengHei"/>
              </a:rPr>
              <a:t>如何寫出你的第一個機器學習模型</a:t>
            </a:r>
            <a:endParaRPr b="1" i="0" sz="2400" u="none" cap="none" strike="noStrike">
              <a:solidFill>
                <a:srgbClr val="A5A5A5"/>
              </a:solidFill>
              <a:latin typeface="Microsoft JhengHei"/>
              <a:ea typeface="Microsoft JhengHei"/>
              <a:cs typeface="Microsoft JhengHei"/>
              <a:sym typeface="Microsoft JhengHe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7"/>
          <p:cNvSpPr txBox="1"/>
          <p:nvPr>
            <p:ph type="title"/>
          </p:nvPr>
        </p:nvSpPr>
        <p:spPr>
          <a:xfrm>
            <a:off x="813750" y="2040125"/>
            <a:ext cx="72357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p:txBody>
      </p:sp>
      <p:sp>
        <p:nvSpPr>
          <p:cNvPr id="617" name="Google Shape;617;p87"/>
          <p:cNvSpPr txBox="1"/>
          <p:nvPr/>
        </p:nvSpPr>
        <p:spPr>
          <a:xfrm>
            <a:off x="985675" y="2157300"/>
            <a:ext cx="75591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17BE68"/>
                </a:solidFill>
                <a:latin typeface="Microsoft JhengHei"/>
                <a:ea typeface="Microsoft JhengHei"/>
                <a:cs typeface="Microsoft JhengHei"/>
                <a:sym typeface="Microsoft JhengHei"/>
              </a:rPr>
              <a:t>案例 </a:t>
            </a:r>
            <a:r>
              <a:rPr b="1" i="0" lang="en-US" sz="3600" u="none" cap="none" strike="noStrike">
                <a:solidFill>
                  <a:srgbClr val="17BE68"/>
                </a:solidFill>
                <a:latin typeface="Arial"/>
                <a:ea typeface="Arial"/>
                <a:cs typeface="Arial"/>
                <a:sym typeface="Arial"/>
              </a:rPr>
              <a:t>1</a:t>
            </a:r>
            <a:endParaRPr b="1" i="0" sz="3000" u="none" cap="none" strike="noStrike">
              <a:solidFill>
                <a:srgbClr val="A5A5A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6BADC"/>
              </a:solidFill>
              <a:latin typeface="Microsoft JhengHei"/>
              <a:ea typeface="Microsoft JhengHei"/>
              <a:cs typeface="Microsoft JhengHei"/>
              <a:sym typeface="Microsoft JhengHei"/>
            </a:endParaRPr>
          </a:p>
        </p:txBody>
      </p:sp>
      <p:sp>
        <p:nvSpPr>
          <p:cNvPr id="618" name="Google Shape;618;p87"/>
          <p:cNvSpPr txBox="1"/>
          <p:nvPr/>
        </p:nvSpPr>
        <p:spPr>
          <a:xfrm>
            <a:off x="1038900" y="2923375"/>
            <a:ext cx="6785400" cy="418500"/>
          </a:xfrm>
          <a:prstGeom prst="rect">
            <a:avLst/>
          </a:prstGeom>
          <a:noFill/>
          <a:ln>
            <a:noFill/>
          </a:ln>
        </p:spPr>
        <p:txBody>
          <a:bodyPr anchorCtr="0" anchor="t" bIns="91425" lIns="91425" spcFirstLastPara="1" rIns="91425" wrap="square" tIns="91425">
            <a:no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595959"/>
                </a:solidFill>
                <a:latin typeface="Arial"/>
                <a:ea typeface="Arial"/>
                <a:cs typeface="Arial"/>
                <a:sym typeface="Arial"/>
              </a:rPr>
              <a:t>Boston House Price Prediction</a:t>
            </a:r>
            <a:endParaRPr b="1"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1" i="0" lang="en-US" sz="1800" u="none" cap="none" strike="noStrike">
                <a:solidFill>
                  <a:srgbClr val="595959"/>
                </a:solidFill>
                <a:latin typeface="Microsoft JhengHei"/>
                <a:ea typeface="Microsoft JhengHei"/>
                <a:cs typeface="Microsoft JhengHei"/>
                <a:sym typeface="Microsoft JhengHei"/>
              </a:rPr>
              <a:t>回歸問題</a:t>
            </a:r>
            <a:endParaRPr b="1" i="0" sz="1800" u="none" cap="none" strike="noStrike">
              <a:solidFill>
                <a:schemeClr val="dk1"/>
              </a:solidFill>
              <a:latin typeface="Microsoft JhengHei"/>
              <a:ea typeface="Microsoft JhengHei"/>
              <a:cs typeface="Microsoft JhengHei"/>
              <a:sym typeface="Microsoft JhengHei"/>
            </a:endParaRPr>
          </a:p>
        </p:txBody>
      </p:sp>
      <p:sp>
        <p:nvSpPr>
          <p:cNvPr id="619" name="Google Shape;619;p87"/>
          <p:cNvSpPr/>
          <p:nvPr/>
        </p:nvSpPr>
        <p:spPr>
          <a:xfrm>
            <a:off x="6013829" y="379164"/>
            <a:ext cx="2702871" cy="20936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88"/>
          <p:cNvSpPr txBox="1"/>
          <p:nvPr>
            <p:ph type="title"/>
          </p:nvPr>
        </p:nvSpPr>
        <p:spPr>
          <a:xfrm>
            <a:off x="384725" y="157480"/>
            <a:ext cx="8289900" cy="573900"/>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solidFill>
                  <a:schemeClr val="dk1"/>
                </a:solidFill>
              </a:rPr>
              <a:t>Boston House Price - Define Problem</a:t>
            </a:r>
            <a:endParaRPr b="1"/>
          </a:p>
        </p:txBody>
      </p:sp>
      <p:sp>
        <p:nvSpPr>
          <p:cNvPr id="626" name="Google Shape;626;p88"/>
          <p:cNvSpPr txBox="1"/>
          <p:nvPr/>
        </p:nvSpPr>
        <p:spPr>
          <a:xfrm>
            <a:off x="3852935" y="4655823"/>
            <a:ext cx="5089525"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Arial"/>
                <a:ea typeface="Arial"/>
                <a:cs typeface="Arial"/>
                <a:sym typeface="Arial"/>
                <a:hlinkClick r:id="rId3"/>
              </a:rPr>
              <a:t>http://scikit-learn.org/stable/modules/classes.html#module-sklearn.datasets</a:t>
            </a:r>
            <a:endParaRPr b="0" i="0" sz="1200" u="none" cap="none" strike="noStrike">
              <a:solidFill>
                <a:schemeClr val="dk1"/>
              </a:solidFill>
              <a:latin typeface="Arial"/>
              <a:ea typeface="Arial"/>
              <a:cs typeface="Arial"/>
              <a:sym typeface="Arial"/>
            </a:endParaRPr>
          </a:p>
        </p:txBody>
      </p:sp>
      <p:sp>
        <p:nvSpPr>
          <p:cNvPr id="627" name="Google Shape;627;p88"/>
          <p:cNvSpPr/>
          <p:nvPr/>
        </p:nvSpPr>
        <p:spPr>
          <a:xfrm>
            <a:off x="414900" y="1698950"/>
            <a:ext cx="8229600" cy="10230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mo"/>
                <a:ea typeface="Arimo"/>
                <a:cs typeface="Arimo"/>
                <a:sym typeface="Arimo"/>
              </a:rPr>
              <a:t>from  sklearn.datasets import load_boston</a:t>
            </a:r>
            <a:endParaRPr b="1" i="0" sz="2400" u="none" cap="none" strike="noStrike">
              <a:solidFill>
                <a:schemeClr val="dk1"/>
              </a:solidFill>
              <a:latin typeface="Arimo"/>
              <a:ea typeface="Arimo"/>
              <a:cs typeface="Arimo"/>
              <a:sym typeface="Arimo"/>
            </a:endParaRPr>
          </a:p>
          <a:p>
            <a:pPr indent="0" lvl="0" marL="0" marR="0" rtl="0" algn="l">
              <a:lnSpc>
                <a:spcPct val="116111"/>
              </a:lnSpc>
              <a:spcBef>
                <a:spcPts val="0"/>
              </a:spcBef>
              <a:spcAft>
                <a:spcPts val="0"/>
              </a:spcAft>
              <a:buClr>
                <a:srgbClr val="000000"/>
              </a:buClr>
              <a:buSzPts val="2400"/>
              <a:buFont typeface="Arial"/>
              <a:buNone/>
            </a:pPr>
            <a:r>
              <a:rPr b="1" i="0" lang="en-US" sz="2400" u="none" cap="none" strike="noStrike">
                <a:solidFill>
                  <a:schemeClr val="dk1"/>
                </a:solidFill>
                <a:latin typeface="Arimo"/>
                <a:ea typeface="Arimo"/>
                <a:cs typeface="Arimo"/>
                <a:sym typeface="Arimo"/>
              </a:rPr>
              <a:t>boston = load_boston()</a:t>
            </a:r>
            <a:endParaRPr b="1" i="0" sz="2400" u="none" cap="none" strike="noStrike">
              <a:solidFill>
                <a:srgbClr val="000000"/>
              </a:solidFill>
              <a:latin typeface="Calibri"/>
              <a:ea typeface="Calibri"/>
              <a:cs typeface="Calibri"/>
              <a:sym typeface="Calibri"/>
            </a:endParaRPr>
          </a:p>
        </p:txBody>
      </p:sp>
      <p:sp>
        <p:nvSpPr>
          <p:cNvPr id="628" name="Google Shape;628;p88"/>
          <p:cNvSpPr txBox="1"/>
          <p:nvPr/>
        </p:nvSpPr>
        <p:spPr>
          <a:xfrm>
            <a:off x="1014125" y="2846300"/>
            <a:ext cx="7241100" cy="18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66666"/>
                </a:solidFill>
                <a:latin typeface="Arial"/>
                <a:ea typeface="Arial"/>
                <a:cs typeface="Arial"/>
                <a:sym typeface="Arial"/>
              </a:rPr>
              <a:t>呼叫剛剛 import 的函式，能夠讓我們把 boston 房價的資料集叫出來。</a:t>
            </a:r>
            <a:endParaRPr b="0" i="0" sz="2400" u="none" cap="none" strike="noStrike">
              <a:solidFill>
                <a:srgbClr val="666666"/>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9"/>
          <p:cNvSpPr txBox="1"/>
          <p:nvPr>
            <p:ph type="title"/>
          </p:nvPr>
        </p:nvSpPr>
        <p:spPr>
          <a:xfrm>
            <a:off x="384725" y="157480"/>
            <a:ext cx="8289900" cy="573900"/>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solidFill>
                  <a:schemeClr val="dk1"/>
                </a:solidFill>
              </a:rPr>
              <a:t>Boston House Price - Define Problem</a:t>
            </a:r>
            <a:endParaRPr b="1"/>
          </a:p>
        </p:txBody>
      </p:sp>
      <p:sp>
        <p:nvSpPr>
          <p:cNvPr id="635" name="Google Shape;635;p89"/>
          <p:cNvSpPr/>
          <p:nvPr/>
        </p:nvSpPr>
        <p:spPr>
          <a:xfrm>
            <a:off x="202600"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data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影響房價因素</a:t>
            </a:r>
            <a:endParaRPr b="0" i="0" sz="1800" u="none" cap="none" strike="noStrike">
              <a:solidFill>
                <a:srgbClr val="000000"/>
              </a:solidFill>
              <a:latin typeface="Arial"/>
              <a:ea typeface="Arial"/>
              <a:cs typeface="Arial"/>
              <a:sym typeface="Arial"/>
            </a:endParaRPr>
          </a:p>
        </p:txBody>
      </p:sp>
      <p:sp>
        <p:nvSpPr>
          <p:cNvPr id="636" name="Google Shape;636;p89"/>
          <p:cNvSpPr/>
          <p:nvPr/>
        </p:nvSpPr>
        <p:spPr>
          <a:xfrm>
            <a:off x="2468875"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target</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房價</a:t>
            </a:r>
            <a:endParaRPr b="0" i="0" sz="1800" u="none" cap="none" strike="noStrike">
              <a:solidFill>
                <a:srgbClr val="000000"/>
              </a:solidFill>
              <a:latin typeface="Arial"/>
              <a:ea typeface="Arial"/>
              <a:cs typeface="Arial"/>
              <a:sym typeface="Arial"/>
            </a:endParaRPr>
          </a:p>
        </p:txBody>
      </p:sp>
      <p:sp>
        <p:nvSpPr>
          <p:cNvPr id="637" name="Google Shape;637;p89"/>
          <p:cNvSpPr/>
          <p:nvPr/>
        </p:nvSpPr>
        <p:spPr>
          <a:xfrm>
            <a:off x="4735150"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feature_names</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因素名稱</a:t>
            </a:r>
            <a:endParaRPr b="0" i="0" sz="1800" u="none" cap="none" strike="noStrike">
              <a:solidFill>
                <a:srgbClr val="000000"/>
              </a:solidFill>
              <a:latin typeface="Arial"/>
              <a:ea typeface="Arial"/>
              <a:cs typeface="Arial"/>
              <a:sym typeface="Arial"/>
            </a:endParaRPr>
          </a:p>
        </p:txBody>
      </p:sp>
      <p:sp>
        <p:nvSpPr>
          <p:cNvPr id="638" name="Google Shape;638;p89"/>
          <p:cNvSpPr/>
          <p:nvPr/>
        </p:nvSpPr>
        <p:spPr>
          <a:xfrm>
            <a:off x="7001425"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DESCR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資料集描述</a:t>
            </a:r>
            <a:endParaRPr b="0" i="0" sz="1800" u="none" cap="none" strike="noStrike">
              <a:solidFill>
                <a:srgbClr val="000000"/>
              </a:solidFill>
              <a:latin typeface="Arial"/>
              <a:ea typeface="Arial"/>
              <a:cs typeface="Arial"/>
              <a:sym typeface="Arial"/>
            </a:endParaRPr>
          </a:p>
        </p:txBody>
      </p:sp>
      <p:pic>
        <p:nvPicPr>
          <p:cNvPr id="639" name="Google Shape;639;p89"/>
          <p:cNvPicPr preferRelativeResize="0"/>
          <p:nvPr/>
        </p:nvPicPr>
        <p:blipFill rotWithShape="1">
          <a:blip r:embed="rId3">
            <a:alphaModFix/>
          </a:blip>
          <a:srcRect b="0" l="0" r="0" t="0"/>
          <a:stretch/>
        </p:blipFill>
        <p:spPr>
          <a:xfrm>
            <a:off x="1932500" y="1941025"/>
            <a:ext cx="4886325" cy="323850"/>
          </a:xfrm>
          <a:prstGeom prst="rect">
            <a:avLst/>
          </a:prstGeom>
          <a:noFill/>
          <a:ln>
            <a:noFill/>
          </a:ln>
        </p:spPr>
      </p:pic>
      <p:sp>
        <p:nvSpPr>
          <p:cNvPr id="640" name="Google Shape;640;p89"/>
          <p:cNvSpPr/>
          <p:nvPr/>
        </p:nvSpPr>
        <p:spPr>
          <a:xfrm rot="5401444">
            <a:off x="3922350" y="1771674"/>
            <a:ext cx="714300" cy="1853100"/>
          </a:xfrm>
          <a:prstGeom prst="rightArrow">
            <a:avLst>
              <a:gd fmla="val 50000"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89"/>
          <p:cNvSpPr/>
          <p:nvPr/>
        </p:nvSpPr>
        <p:spPr>
          <a:xfrm>
            <a:off x="2860500" y="1142900"/>
            <a:ext cx="2838000" cy="5262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34343"/>
                </a:solidFill>
                <a:latin typeface="Calibri"/>
                <a:ea typeface="Calibri"/>
                <a:cs typeface="Calibri"/>
                <a:sym typeface="Calibri"/>
              </a:rPr>
              <a:t>print(boston.keys())</a:t>
            </a:r>
            <a:endParaRPr b="1" i="0" sz="2400" u="none" cap="none" strike="noStrike">
              <a:solidFill>
                <a:srgbClr val="434343"/>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3"/>
          <p:cNvSpPr txBox="1"/>
          <p:nvPr>
            <p:ph idx="1" type="body"/>
          </p:nvPr>
        </p:nvSpPr>
        <p:spPr>
          <a:xfrm>
            <a:off x="311700" y="938750"/>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D66962"/>
              </a:buClr>
              <a:buSzPts val="2400"/>
              <a:buFont typeface="Calibri"/>
              <a:buChar char="●"/>
            </a:pPr>
            <a:r>
              <a:rPr lang="en-US" sz="2400">
                <a:latin typeface="Calibri"/>
                <a:ea typeface="Calibri"/>
                <a:cs typeface="Calibri"/>
                <a:sym typeface="Calibri"/>
              </a:rPr>
              <a:t>Major in Computer network</a:t>
            </a:r>
            <a:r>
              <a:rPr lang="en-US" sz="2400">
                <a:latin typeface="Calibri"/>
                <a:ea typeface="Calibri"/>
                <a:cs typeface="Calibri"/>
                <a:sym typeface="Calibri"/>
              </a:rPr>
              <a:t> from NCTU</a:t>
            </a:r>
            <a:endParaRPr sz="2400">
              <a:latin typeface="Calibri"/>
              <a:ea typeface="Calibri"/>
              <a:cs typeface="Calibri"/>
              <a:sym typeface="Calibri"/>
            </a:endParaRPr>
          </a:p>
          <a:p>
            <a:pPr indent="-381000" lvl="0" marL="457200" rtl="0" algn="l">
              <a:lnSpc>
                <a:spcPct val="115000"/>
              </a:lnSpc>
              <a:spcBef>
                <a:spcPts val="0"/>
              </a:spcBef>
              <a:spcAft>
                <a:spcPts val="0"/>
              </a:spcAft>
              <a:buClr>
                <a:srgbClr val="D66962"/>
              </a:buClr>
              <a:buSzPts val="2400"/>
              <a:buFont typeface="Calibri"/>
              <a:buChar char="●"/>
            </a:pPr>
            <a:r>
              <a:rPr lang="en-US" sz="2400">
                <a:latin typeface="Calibri"/>
                <a:ea typeface="Calibri"/>
                <a:cs typeface="Calibri"/>
                <a:sym typeface="Calibri"/>
              </a:rPr>
              <a:t>AI engineer in Taiwan AI academy </a:t>
            </a:r>
            <a:endParaRPr/>
          </a:p>
        </p:txBody>
      </p:sp>
      <p:sp>
        <p:nvSpPr>
          <p:cNvPr id="343" name="Google Shape;343;p63"/>
          <p:cNvSpPr txBox="1"/>
          <p:nvPr/>
        </p:nvSpPr>
        <p:spPr>
          <a:xfrm>
            <a:off x="311700" y="198160"/>
            <a:ext cx="8520600" cy="636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US" sz="2400" u="none" cap="none" strike="noStrike">
                <a:solidFill>
                  <a:srgbClr val="000000"/>
                </a:solidFill>
                <a:latin typeface="Arial"/>
                <a:ea typeface="Arial"/>
                <a:cs typeface="Arial"/>
                <a:sym typeface="Arial"/>
              </a:rPr>
              <a:t>Lecturer:  </a:t>
            </a:r>
            <a:r>
              <a:rPr b="1" lang="en-US" sz="2400">
                <a:latin typeface="Microsoft JhengHei"/>
                <a:ea typeface="Microsoft JhengHei"/>
                <a:cs typeface="Microsoft JhengHei"/>
                <a:sym typeface="Microsoft JhengHei"/>
              </a:rPr>
              <a:t>王友群</a:t>
            </a:r>
            <a:r>
              <a:rPr b="1" i="0" lang="en-US" sz="2400" u="none" cap="none" strike="noStrike">
                <a:solidFill>
                  <a:srgbClr val="000000"/>
                </a:solidFill>
                <a:latin typeface="Arial"/>
                <a:ea typeface="Arial"/>
                <a:cs typeface="Arial"/>
                <a:sym typeface="Arial"/>
              </a:rPr>
              <a:t>(</a:t>
            </a:r>
            <a:r>
              <a:rPr b="1" lang="en-US" sz="2400"/>
              <a:t>Darren Wang</a:t>
            </a:r>
            <a:r>
              <a:rPr b="1" i="0" lang="en-US" sz="2400" u="none" cap="none" strike="noStrike">
                <a:solidFill>
                  <a:srgbClr val="000000"/>
                </a:solidFill>
                <a:latin typeface="Arial"/>
                <a:ea typeface="Arial"/>
                <a:cs typeface="Arial"/>
                <a:sym typeface="Arial"/>
              </a:rPr>
              <a:t>)</a:t>
            </a:r>
            <a:endParaRPr b="1" i="0" sz="2400" u="none" cap="none" strike="noStrike">
              <a:solidFill>
                <a:schemeClr val="dk1"/>
              </a:solidFill>
              <a:latin typeface="Microsoft JhengHei"/>
              <a:ea typeface="Microsoft JhengHei"/>
              <a:cs typeface="Microsoft JhengHei"/>
              <a:sym typeface="Microsoft JhengHei"/>
            </a:endParaRPr>
          </a:p>
        </p:txBody>
      </p:sp>
      <p:pic>
        <p:nvPicPr>
          <p:cNvPr id="344" name="Google Shape;344;p63"/>
          <p:cNvPicPr preferRelativeResize="0"/>
          <p:nvPr/>
        </p:nvPicPr>
        <p:blipFill>
          <a:blip r:embed="rId3">
            <a:alphaModFix/>
          </a:blip>
          <a:stretch>
            <a:fillRect/>
          </a:stretch>
        </p:blipFill>
        <p:spPr>
          <a:xfrm>
            <a:off x="5881179" y="1767757"/>
            <a:ext cx="2493432" cy="2587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90"/>
          <p:cNvSpPr txBox="1"/>
          <p:nvPr>
            <p:ph type="title"/>
          </p:nvPr>
        </p:nvSpPr>
        <p:spPr>
          <a:xfrm>
            <a:off x="384725" y="157480"/>
            <a:ext cx="8289900" cy="573900"/>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solidFill>
                  <a:schemeClr val="dk1"/>
                </a:solidFill>
              </a:rPr>
              <a:t>Boston House Price - Define Problem</a:t>
            </a:r>
            <a:endParaRPr b="1"/>
          </a:p>
        </p:txBody>
      </p:sp>
      <p:sp>
        <p:nvSpPr>
          <p:cNvPr id="648" name="Google Shape;648;p90"/>
          <p:cNvSpPr txBox="1"/>
          <p:nvPr/>
        </p:nvSpPr>
        <p:spPr>
          <a:xfrm>
            <a:off x="478302" y="1093250"/>
            <a:ext cx="3310800" cy="461700"/>
          </a:xfrm>
          <a:prstGeom prst="rect">
            <a:avLst/>
          </a:prstGeom>
          <a:solidFill>
            <a:srgbClr val="666666"/>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print(boston.DESCR)</a:t>
            </a:r>
            <a:endParaRPr b="1" i="0" sz="2400" u="none" cap="none" strike="noStrike">
              <a:solidFill>
                <a:srgbClr val="FFFFFF"/>
              </a:solidFill>
              <a:latin typeface="Arial"/>
              <a:ea typeface="Arial"/>
              <a:cs typeface="Arial"/>
              <a:sym typeface="Arial"/>
            </a:endParaRPr>
          </a:p>
        </p:txBody>
      </p:sp>
      <p:pic>
        <p:nvPicPr>
          <p:cNvPr id="649" name="Google Shape;649;p90"/>
          <p:cNvPicPr preferRelativeResize="0"/>
          <p:nvPr/>
        </p:nvPicPr>
        <p:blipFill rotWithShape="1">
          <a:blip r:embed="rId3">
            <a:alphaModFix/>
          </a:blip>
          <a:srcRect b="0" l="0" r="0" t="0"/>
          <a:stretch/>
        </p:blipFill>
        <p:spPr>
          <a:xfrm>
            <a:off x="4317700" y="1093250"/>
            <a:ext cx="4597701" cy="2283375"/>
          </a:xfrm>
          <a:prstGeom prst="rect">
            <a:avLst/>
          </a:prstGeom>
          <a:noFill/>
          <a:ln>
            <a:noFill/>
          </a:ln>
        </p:spPr>
      </p:pic>
      <p:sp>
        <p:nvSpPr>
          <p:cNvPr id="650" name="Google Shape;650;p90"/>
          <p:cNvSpPr txBox="1"/>
          <p:nvPr/>
        </p:nvSpPr>
        <p:spPr>
          <a:xfrm>
            <a:off x="402100" y="3551875"/>
            <a:ext cx="3990900" cy="4617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Calibri"/>
                <a:ea typeface="Calibri"/>
                <a:cs typeface="Calibri"/>
                <a:sym typeface="Calibri"/>
              </a:rPr>
              <a:t>print(boston.feature_names)</a:t>
            </a:r>
            <a:endParaRPr b="1" i="0" sz="2400" u="none" cap="none" strike="noStrike">
              <a:solidFill>
                <a:srgbClr val="FFFFFF"/>
              </a:solidFill>
              <a:latin typeface="Arial"/>
              <a:ea typeface="Arial"/>
              <a:cs typeface="Arial"/>
              <a:sym typeface="Arial"/>
            </a:endParaRPr>
          </a:p>
        </p:txBody>
      </p:sp>
      <p:pic>
        <p:nvPicPr>
          <p:cNvPr id="651" name="Google Shape;651;p90"/>
          <p:cNvPicPr preferRelativeResize="0"/>
          <p:nvPr/>
        </p:nvPicPr>
        <p:blipFill rotWithShape="1">
          <a:blip r:embed="rId4">
            <a:alphaModFix/>
          </a:blip>
          <a:srcRect b="0" l="0" r="0" t="0"/>
          <a:stretch/>
        </p:blipFill>
        <p:spPr>
          <a:xfrm>
            <a:off x="3016775" y="4292625"/>
            <a:ext cx="5886450" cy="485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91"/>
          <p:cNvSpPr txBox="1"/>
          <p:nvPr>
            <p:ph type="title"/>
          </p:nvPr>
        </p:nvSpPr>
        <p:spPr>
          <a:xfrm>
            <a:off x="384725" y="157480"/>
            <a:ext cx="8289900" cy="573900"/>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solidFill>
                  <a:schemeClr val="dk1"/>
                </a:solidFill>
              </a:rPr>
              <a:t>Boston House Price - Define Problem</a:t>
            </a:r>
            <a:endParaRPr b="1"/>
          </a:p>
        </p:txBody>
      </p:sp>
      <p:sp>
        <p:nvSpPr>
          <p:cNvPr id="658" name="Google Shape;658;p91"/>
          <p:cNvSpPr txBox="1"/>
          <p:nvPr/>
        </p:nvSpPr>
        <p:spPr>
          <a:xfrm>
            <a:off x="891750" y="2289475"/>
            <a:ext cx="7020900" cy="217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[[ 0.006320, 18.00, 2.31, 0, 0.5380, 6.575, 65.20, 4.090, 1.000,  296, 15.30, 396.9, 4.98 ],</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1" i="0" lang="en-US" sz="1050" u="none" cap="none" strike="noStrike">
                <a:solidFill>
                  <a:srgbClr val="212121"/>
                </a:solidFill>
                <a:highlight>
                  <a:srgbClr val="FFFFFF"/>
                </a:highlight>
                <a:latin typeface="Verdana"/>
                <a:ea typeface="Verdana"/>
                <a:cs typeface="Verdana"/>
                <a:sym typeface="Verdana"/>
              </a:rPr>
              <a:t>[ 0.002320, 75.00, 2.64, 0, 0.5233, 5.111, 33.23, 5.722, 1.000,  198, 21.10, 412.2, 3.53 ],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1" i="0" lang="en-US" sz="1050" u="none" cap="none" strike="noStrike">
                <a:solidFill>
                  <a:srgbClr val="212121"/>
                </a:solidFill>
                <a:highlight>
                  <a:srgbClr val="FFFFFF"/>
                </a:highlight>
                <a:latin typeface="Verdana"/>
                <a:ea typeface="Verdana"/>
                <a:cs typeface="Verdana"/>
                <a:sym typeface="Verdana"/>
              </a:rPr>
              <a:t>[ 0.023320, 22.00, 2.23, 1, 0.7363, 7.233, 22.20, 32.090, 1.000,  223, 13.50, 370.2, 4.51 ]]</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rgbClr val="212121"/>
              </a:solidFill>
              <a:highlight>
                <a:srgbClr val="FFFFFF"/>
              </a:highlight>
              <a:latin typeface="Verdana"/>
              <a:ea typeface="Verdana"/>
              <a:cs typeface="Verdana"/>
              <a:sym typeface="Verdana"/>
            </a:endParaRPr>
          </a:p>
        </p:txBody>
      </p:sp>
      <p:sp>
        <p:nvSpPr>
          <p:cNvPr id="659" name="Google Shape;659;p91"/>
          <p:cNvSpPr txBox="1"/>
          <p:nvPr/>
        </p:nvSpPr>
        <p:spPr>
          <a:xfrm>
            <a:off x="1012350" y="1194825"/>
            <a:ext cx="1973700" cy="461700"/>
          </a:xfrm>
          <a:prstGeom prst="rect">
            <a:avLst/>
          </a:prstGeom>
          <a:no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666666"/>
                </a:solidFill>
                <a:latin typeface="Calibri"/>
                <a:ea typeface="Calibri"/>
                <a:cs typeface="Calibri"/>
                <a:sym typeface="Calibri"/>
              </a:rPr>
              <a:t>  data matrix</a:t>
            </a:r>
            <a:endParaRPr b="1" i="0" sz="2400" u="none" cap="none" strike="noStrike">
              <a:solidFill>
                <a:srgbClr val="666666"/>
              </a:solidFill>
              <a:latin typeface="Arial"/>
              <a:ea typeface="Arial"/>
              <a:cs typeface="Arial"/>
              <a:sym typeface="Arial"/>
            </a:endParaRPr>
          </a:p>
        </p:txBody>
      </p:sp>
      <p:sp>
        <p:nvSpPr>
          <p:cNvPr id="660" name="Google Shape;660;p91"/>
          <p:cNvSpPr txBox="1"/>
          <p:nvPr/>
        </p:nvSpPr>
        <p:spPr>
          <a:xfrm>
            <a:off x="2985800" y="1194825"/>
            <a:ext cx="2562600" cy="4617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Calibri"/>
                <a:ea typeface="Calibri"/>
                <a:cs typeface="Calibri"/>
                <a:sym typeface="Calibri"/>
              </a:rPr>
              <a:t>print(boston.data)</a:t>
            </a:r>
            <a:endParaRPr b="1" i="0" sz="2400" u="none" cap="none" strike="noStrike">
              <a:solidFill>
                <a:srgbClr val="FFFFFF"/>
              </a:solidFill>
              <a:latin typeface="Arial"/>
              <a:ea typeface="Arial"/>
              <a:cs typeface="Arial"/>
              <a:sym typeface="Arial"/>
            </a:endParaRPr>
          </a:p>
        </p:txBody>
      </p:sp>
      <p:sp>
        <p:nvSpPr>
          <p:cNvPr id="661" name="Google Shape;661;p91"/>
          <p:cNvSpPr/>
          <p:nvPr/>
        </p:nvSpPr>
        <p:spPr>
          <a:xfrm>
            <a:off x="1012350" y="2119975"/>
            <a:ext cx="6641175" cy="213950"/>
          </a:xfrm>
          <a:custGeom>
            <a:rect b="b" l="l" r="r" t="t"/>
            <a:pathLst>
              <a:path extrusionOk="0" h="8558" w="265647">
                <a:moveTo>
                  <a:pt x="0" y="7531"/>
                </a:moveTo>
                <a:lnTo>
                  <a:pt x="0" y="0"/>
                </a:lnTo>
                <a:lnTo>
                  <a:pt x="265647" y="0"/>
                </a:lnTo>
                <a:lnTo>
                  <a:pt x="265647" y="8558"/>
                </a:lnTo>
              </a:path>
            </a:pathLst>
          </a:custGeom>
          <a:noFill/>
          <a:ln cap="flat" cmpd="sng" w="9525">
            <a:solidFill>
              <a:srgbClr val="434343"/>
            </a:solidFill>
            <a:prstDash val="solid"/>
            <a:round/>
            <a:headEnd len="sm" w="sm" type="none"/>
            <a:tailEnd len="sm" w="sm" type="none"/>
          </a:ln>
        </p:spPr>
      </p:sp>
      <p:sp>
        <p:nvSpPr>
          <p:cNvPr id="662" name="Google Shape;662;p91"/>
          <p:cNvSpPr txBox="1"/>
          <p:nvPr/>
        </p:nvSpPr>
        <p:spPr>
          <a:xfrm>
            <a:off x="3571225" y="1926950"/>
            <a:ext cx="1069800" cy="402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13 feature</a:t>
            </a:r>
            <a:endParaRPr b="1" i="0" sz="1400" u="none" cap="none" strike="noStrike">
              <a:solidFill>
                <a:srgbClr val="FF0000"/>
              </a:solidFill>
              <a:latin typeface="Arial"/>
              <a:ea typeface="Arial"/>
              <a:cs typeface="Arial"/>
              <a:sym typeface="Arial"/>
            </a:endParaRPr>
          </a:p>
        </p:txBody>
      </p:sp>
      <p:sp>
        <p:nvSpPr>
          <p:cNvPr id="663" name="Google Shape;663;p91"/>
          <p:cNvSpPr txBox="1"/>
          <p:nvPr/>
        </p:nvSpPr>
        <p:spPr>
          <a:xfrm>
            <a:off x="8005975" y="2229575"/>
            <a:ext cx="669600" cy="206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24.0</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22.2</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212121"/>
                </a:solidFill>
                <a:highlight>
                  <a:srgbClr val="FFFFFF"/>
                </a:highlight>
                <a:latin typeface="Verdana"/>
                <a:ea typeface="Verdana"/>
                <a:cs typeface="Verdana"/>
                <a:sym typeface="Verdana"/>
              </a:rPr>
              <a:t>31.2</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212121"/>
              </a:solidFill>
              <a:highlight>
                <a:srgbClr val="FFFFFF"/>
              </a:highlight>
              <a:latin typeface="Verdana"/>
              <a:ea typeface="Verdana"/>
              <a:cs typeface="Verdana"/>
              <a:sym typeface="Verdana"/>
            </a:endParaRPr>
          </a:p>
        </p:txBody>
      </p:sp>
      <p:sp>
        <p:nvSpPr>
          <p:cNvPr id="664" name="Google Shape;664;p91"/>
          <p:cNvSpPr txBox="1"/>
          <p:nvPr/>
        </p:nvSpPr>
        <p:spPr>
          <a:xfrm>
            <a:off x="7912650" y="1963375"/>
            <a:ext cx="914400" cy="4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1 Label</a:t>
            </a:r>
            <a:endParaRPr b="1" i="0" sz="1400" u="none" cap="none" strike="noStrike">
              <a:solidFill>
                <a:srgbClr val="FF0000"/>
              </a:solidFill>
              <a:latin typeface="Arial"/>
              <a:ea typeface="Arial"/>
              <a:cs typeface="Arial"/>
              <a:sym typeface="Arial"/>
            </a:endParaRPr>
          </a:p>
        </p:txBody>
      </p:sp>
      <p:sp>
        <p:nvSpPr>
          <p:cNvPr id="665" name="Google Shape;665;p91"/>
          <p:cNvSpPr/>
          <p:nvPr/>
        </p:nvSpPr>
        <p:spPr>
          <a:xfrm rot="-5400000">
            <a:off x="-270264" y="3254812"/>
            <a:ext cx="1951177" cy="213950"/>
          </a:xfrm>
          <a:custGeom>
            <a:rect b="b" l="l" r="r" t="t"/>
            <a:pathLst>
              <a:path extrusionOk="0" h="8558" w="265647">
                <a:moveTo>
                  <a:pt x="0" y="7531"/>
                </a:moveTo>
                <a:lnTo>
                  <a:pt x="0" y="0"/>
                </a:lnTo>
                <a:lnTo>
                  <a:pt x="265647" y="0"/>
                </a:lnTo>
                <a:lnTo>
                  <a:pt x="265647" y="8558"/>
                </a:lnTo>
              </a:path>
            </a:pathLst>
          </a:custGeom>
          <a:noFill/>
          <a:ln cap="flat" cmpd="sng" w="9525">
            <a:solidFill>
              <a:srgbClr val="434343"/>
            </a:solidFill>
            <a:prstDash val="solid"/>
            <a:round/>
            <a:headEnd len="sm" w="sm" type="none"/>
            <a:tailEnd len="sm" w="sm" type="none"/>
          </a:ln>
        </p:spPr>
      </p:sp>
      <p:sp>
        <p:nvSpPr>
          <p:cNvPr id="666" name="Google Shape;666;p91"/>
          <p:cNvSpPr txBox="1"/>
          <p:nvPr/>
        </p:nvSpPr>
        <p:spPr>
          <a:xfrm>
            <a:off x="170425" y="3176425"/>
            <a:ext cx="721200" cy="402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506 筆</a:t>
            </a:r>
            <a:endParaRPr b="1" i="0" sz="1400" u="none" cap="none" strike="noStrike">
              <a:solidFill>
                <a:srgbClr val="FF0000"/>
              </a:solidFill>
              <a:latin typeface="Arial"/>
              <a:ea typeface="Arial"/>
              <a:cs typeface="Arial"/>
              <a:sym typeface="Arial"/>
            </a:endParaRPr>
          </a:p>
        </p:txBody>
      </p:sp>
      <p:sp>
        <p:nvSpPr>
          <p:cNvPr id="667" name="Google Shape;667;p91"/>
          <p:cNvSpPr txBox="1"/>
          <p:nvPr/>
        </p:nvSpPr>
        <p:spPr>
          <a:xfrm>
            <a:off x="6113250" y="1194825"/>
            <a:ext cx="2713800" cy="4617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Calibri"/>
                <a:ea typeface="Calibri"/>
                <a:cs typeface="Calibri"/>
                <a:sym typeface="Calibri"/>
              </a:rPr>
              <a:t>print(boston.target)</a:t>
            </a:r>
            <a:endParaRPr b="1" i="0" sz="2400" u="none" cap="none" strike="noStrike">
              <a:solidFill>
                <a:srgbClr val="FFFF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92"/>
          <p:cNvSpPr txBox="1"/>
          <p:nvPr>
            <p:ph type="title"/>
          </p:nvPr>
        </p:nvSpPr>
        <p:spPr>
          <a:xfrm>
            <a:off x="384725" y="157480"/>
            <a:ext cx="8289900" cy="573900"/>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solidFill>
                  <a:schemeClr val="dk1"/>
                </a:solidFill>
              </a:rPr>
              <a:t>Boston House Price - Define Problem</a:t>
            </a:r>
            <a:endParaRPr b="1"/>
          </a:p>
        </p:txBody>
      </p:sp>
      <p:sp>
        <p:nvSpPr>
          <p:cNvPr id="674" name="Google Shape;674;p92"/>
          <p:cNvSpPr txBox="1"/>
          <p:nvPr/>
        </p:nvSpPr>
        <p:spPr>
          <a:xfrm>
            <a:off x="294150" y="2956850"/>
            <a:ext cx="2173500" cy="5760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features </a:t>
            </a:r>
            <a:r>
              <a:rPr b="0" i="0" lang="en-US" sz="1800" u="none" cap="none" strike="noStrike">
                <a:solidFill>
                  <a:schemeClr val="dk1"/>
                </a:solidFill>
                <a:latin typeface="Arimo"/>
                <a:ea typeface="Arimo"/>
                <a:cs typeface="Arimo"/>
                <a:sym typeface="Arimo"/>
              </a:rPr>
              <a:t>數量</a:t>
            </a:r>
            <a:r>
              <a:rPr b="0" i="0" lang="en-US" sz="1800" u="none" cap="none" strike="noStrike">
                <a:solidFill>
                  <a:schemeClr val="dk1"/>
                </a:solidFill>
                <a:latin typeface="Arial"/>
                <a:ea typeface="Arial"/>
                <a:cs typeface="Arial"/>
                <a:sym typeface="Arial"/>
              </a:rPr>
              <a:t>：13</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sample num：506</a:t>
            </a:r>
            <a:endParaRPr b="0" i="0" sz="1800" u="none" cap="none" strike="noStrike">
              <a:solidFill>
                <a:schemeClr val="dk1"/>
              </a:solidFill>
              <a:latin typeface="Arial"/>
              <a:ea typeface="Arial"/>
              <a:cs typeface="Arial"/>
              <a:sym typeface="Arial"/>
            </a:endParaRPr>
          </a:p>
        </p:txBody>
      </p:sp>
      <p:sp>
        <p:nvSpPr>
          <p:cNvPr id="675" name="Google Shape;675;p92"/>
          <p:cNvSpPr txBox="1"/>
          <p:nvPr/>
        </p:nvSpPr>
        <p:spPr>
          <a:xfrm>
            <a:off x="6501000" y="2983875"/>
            <a:ext cx="2173500" cy="5760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label </a:t>
            </a:r>
            <a:r>
              <a:rPr b="0" i="0" lang="en-US" sz="1800" u="none" cap="none" strike="noStrike">
                <a:solidFill>
                  <a:schemeClr val="dk1"/>
                </a:solidFill>
                <a:latin typeface="Arimo"/>
                <a:ea typeface="Arimo"/>
                <a:cs typeface="Arimo"/>
                <a:sym typeface="Arimo"/>
              </a:rPr>
              <a:t>數量</a:t>
            </a:r>
            <a:r>
              <a:rPr b="0" i="0" lang="en-US"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sample num：506</a:t>
            </a:r>
            <a:endParaRPr b="0" i="0" sz="1800" u="none" cap="none" strike="noStrike">
              <a:solidFill>
                <a:schemeClr val="dk1"/>
              </a:solidFill>
              <a:latin typeface="Arial"/>
              <a:ea typeface="Arial"/>
              <a:cs typeface="Arial"/>
              <a:sym typeface="Arial"/>
            </a:endParaRPr>
          </a:p>
        </p:txBody>
      </p:sp>
      <p:sp>
        <p:nvSpPr>
          <p:cNvPr id="676" name="Google Shape;676;p92"/>
          <p:cNvSpPr/>
          <p:nvPr/>
        </p:nvSpPr>
        <p:spPr>
          <a:xfrm>
            <a:off x="304800" y="1137025"/>
            <a:ext cx="8520599" cy="16797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7" name="Google Shape;677;p92"/>
          <p:cNvSpPr/>
          <p:nvPr/>
        </p:nvSpPr>
        <p:spPr>
          <a:xfrm>
            <a:off x="223124" y="1825924"/>
            <a:ext cx="1661160" cy="934085"/>
          </a:xfrm>
          <a:custGeom>
            <a:rect b="b" l="l" r="r" t="t"/>
            <a:pathLst>
              <a:path extrusionOk="0" h="934085" w="1661160">
                <a:moveTo>
                  <a:pt x="0" y="0"/>
                </a:moveTo>
                <a:lnTo>
                  <a:pt x="1661099" y="0"/>
                </a:lnTo>
                <a:lnTo>
                  <a:pt x="16610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8" name="Google Shape;678;p92"/>
          <p:cNvSpPr/>
          <p:nvPr/>
        </p:nvSpPr>
        <p:spPr>
          <a:xfrm>
            <a:off x="2833499" y="2902749"/>
            <a:ext cx="3463290" cy="934085"/>
          </a:xfrm>
          <a:custGeom>
            <a:rect b="b" l="l" r="r" t="t"/>
            <a:pathLst>
              <a:path extrusionOk="0" h="934085" w="3463290">
                <a:moveTo>
                  <a:pt x="2996399" y="933599"/>
                </a:moveTo>
                <a:lnTo>
                  <a:pt x="2996399" y="700199"/>
                </a:lnTo>
                <a:lnTo>
                  <a:pt x="0" y="700199"/>
                </a:lnTo>
                <a:lnTo>
                  <a:pt x="0" y="233399"/>
                </a:lnTo>
                <a:lnTo>
                  <a:pt x="2996399" y="233399"/>
                </a:lnTo>
                <a:lnTo>
                  <a:pt x="2996399" y="0"/>
                </a:lnTo>
                <a:lnTo>
                  <a:pt x="3463199" y="466799"/>
                </a:lnTo>
                <a:lnTo>
                  <a:pt x="2996399" y="9335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9" name="Google Shape;679;p92"/>
          <p:cNvSpPr/>
          <p:nvPr/>
        </p:nvSpPr>
        <p:spPr>
          <a:xfrm>
            <a:off x="2833499" y="2902749"/>
            <a:ext cx="3463290" cy="934085"/>
          </a:xfrm>
          <a:custGeom>
            <a:rect b="b" l="l" r="r" t="t"/>
            <a:pathLst>
              <a:path extrusionOk="0" h="934085" w="3463290">
                <a:moveTo>
                  <a:pt x="0" y="233399"/>
                </a:moveTo>
                <a:lnTo>
                  <a:pt x="2996399" y="233399"/>
                </a:lnTo>
                <a:lnTo>
                  <a:pt x="2996399" y="0"/>
                </a:lnTo>
                <a:lnTo>
                  <a:pt x="3463199" y="466799"/>
                </a:lnTo>
                <a:lnTo>
                  <a:pt x="2996399" y="933599"/>
                </a:lnTo>
                <a:lnTo>
                  <a:pt x="2996399" y="700199"/>
                </a:lnTo>
                <a:lnTo>
                  <a:pt x="0" y="700199"/>
                </a:lnTo>
                <a:lnTo>
                  <a:pt x="0" y="2333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0" name="Google Shape;680;p92"/>
          <p:cNvSpPr txBox="1"/>
          <p:nvPr/>
        </p:nvSpPr>
        <p:spPr>
          <a:xfrm>
            <a:off x="3591007" y="3209593"/>
            <a:ext cx="1712595" cy="29972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F(x1, x2, x3, ….)</a:t>
            </a:r>
            <a:endParaRPr b="0" i="0" sz="1800" u="none" cap="none" strike="noStrike">
              <a:solidFill>
                <a:schemeClr val="dk1"/>
              </a:solidFill>
              <a:latin typeface="Arial"/>
              <a:ea typeface="Arial"/>
              <a:cs typeface="Arial"/>
              <a:sym typeface="Arial"/>
            </a:endParaRPr>
          </a:p>
        </p:txBody>
      </p:sp>
      <p:sp>
        <p:nvSpPr>
          <p:cNvPr id="681" name="Google Shape;681;p92"/>
          <p:cNvSpPr/>
          <p:nvPr/>
        </p:nvSpPr>
        <p:spPr>
          <a:xfrm>
            <a:off x="223124" y="3959474"/>
            <a:ext cx="3381375" cy="1006475"/>
          </a:xfrm>
          <a:custGeom>
            <a:rect b="b" l="l" r="r" t="t"/>
            <a:pathLst>
              <a:path extrusionOk="0" h="1006475" w="3381375">
                <a:moveTo>
                  <a:pt x="2282749" y="1005899"/>
                </a:moveTo>
                <a:lnTo>
                  <a:pt x="167649" y="1005899"/>
                </a:lnTo>
                <a:lnTo>
                  <a:pt x="123081" y="999911"/>
                </a:lnTo>
                <a:lnTo>
                  <a:pt x="83033" y="983010"/>
                </a:lnTo>
                <a:lnTo>
                  <a:pt x="49103" y="956796"/>
                </a:lnTo>
                <a:lnTo>
                  <a:pt x="22889" y="922866"/>
                </a:lnTo>
                <a:lnTo>
                  <a:pt x="5988" y="882817"/>
                </a:lnTo>
                <a:lnTo>
                  <a:pt x="0" y="838249"/>
                </a:lnTo>
                <a:lnTo>
                  <a:pt x="0" y="167649"/>
                </a:lnTo>
                <a:lnTo>
                  <a:pt x="5988" y="123082"/>
                </a:lnTo>
                <a:lnTo>
                  <a:pt x="22889" y="83033"/>
                </a:lnTo>
                <a:lnTo>
                  <a:pt x="49103" y="49103"/>
                </a:lnTo>
                <a:lnTo>
                  <a:pt x="83033" y="22889"/>
                </a:lnTo>
                <a:lnTo>
                  <a:pt x="123081" y="5988"/>
                </a:lnTo>
                <a:lnTo>
                  <a:pt x="167649" y="0"/>
                </a:lnTo>
                <a:lnTo>
                  <a:pt x="2282749" y="0"/>
                </a:lnTo>
                <a:lnTo>
                  <a:pt x="2346906" y="12761"/>
                </a:lnTo>
                <a:lnTo>
                  <a:pt x="2401296" y="49103"/>
                </a:lnTo>
                <a:lnTo>
                  <a:pt x="2437638" y="103493"/>
                </a:lnTo>
                <a:lnTo>
                  <a:pt x="2450399" y="167649"/>
                </a:lnTo>
                <a:lnTo>
                  <a:pt x="3381061" y="191573"/>
                </a:lnTo>
                <a:lnTo>
                  <a:pt x="2450399" y="419124"/>
                </a:lnTo>
                <a:lnTo>
                  <a:pt x="2450399" y="838249"/>
                </a:lnTo>
                <a:lnTo>
                  <a:pt x="2444411" y="882817"/>
                </a:lnTo>
                <a:lnTo>
                  <a:pt x="2427510" y="922866"/>
                </a:lnTo>
                <a:lnTo>
                  <a:pt x="2401296" y="956796"/>
                </a:lnTo>
                <a:lnTo>
                  <a:pt x="2367366" y="983010"/>
                </a:lnTo>
                <a:lnTo>
                  <a:pt x="2327318" y="999911"/>
                </a:lnTo>
                <a:lnTo>
                  <a:pt x="2282749" y="10058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2" name="Google Shape;682;p92"/>
          <p:cNvSpPr txBox="1"/>
          <p:nvPr/>
        </p:nvSpPr>
        <p:spPr>
          <a:xfrm>
            <a:off x="304800" y="4283975"/>
            <a:ext cx="22887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mo"/>
                <a:ea typeface="Arimo"/>
                <a:cs typeface="Arimo"/>
                <a:sym typeface="Arimo"/>
              </a:rPr>
              <a:t>犯罪率</a:t>
            </a:r>
            <a:r>
              <a:rPr b="0" i="0"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mo"/>
                <a:ea typeface="Arimo"/>
                <a:cs typeface="Arimo"/>
                <a:sym typeface="Arimo"/>
              </a:rPr>
              <a:t>屋齡 </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683" name="Google Shape;683;p92"/>
          <p:cNvSpPr/>
          <p:nvPr/>
        </p:nvSpPr>
        <p:spPr>
          <a:xfrm>
            <a:off x="5181697" y="3959474"/>
            <a:ext cx="3233420" cy="1006475"/>
          </a:xfrm>
          <a:custGeom>
            <a:rect b="b" l="l" r="r" t="t"/>
            <a:pathLst>
              <a:path extrusionOk="0" h="1006475" w="3233420">
                <a:moveTo>
                  <a:pt x="3065677" y="1005899"/>
                </a:moveTo>
                <a:lnTo>
                  <a:pt x="950577" y="1005899"/>
                </a:lnTo>
                <a:lnTo>
                  <a:pt x="906009" y="999911"/>
                </a:lnTo>
                <a:lnTo>
                  <a:pt x="865961" y="983010"/>
                </a:lnTo>
                <a:lnTo>
                  <a:pt x="832031" y="956796"/>
                </a:lnTo>
                <a:lnTo>
                  <a:pt x="805816" y="922866"/>
                </a:lnTo>
                <a:lnTo>
                  <a:pt x="788916" y="882817"/>
                </a:lnTo>
                <a:lnTo>
                  <a:pt x="782927" y="838249"/>
                </a:lnTo>
                <a:lnTo>
                  <a:pt x="782927" y="419124"/>
                </a:lnTo>
                <a:lnTo>
                  <a:pt x="0" y="267720"/>
                </a:lnTo>
                <a:lnTo>
                  <a:pt x="782927" y="167649"/>
                </a:lnTo>
                <a:lnTo>
                  <a:pt x="788916" y="123082"/>
                </a:lnTo>
                <a:lnTo>
                  <a:pt x="805816" y="83033"/>
                </a:lnTo>
                <a:lnTo>
                  <a:pt x="832031" y="49103"/>
                </a:lnTo>
                <a:lnTo>
                  <a:pt x="865961" y="22889"/>
                </a:lnTo>
                <a:lnTo>
                  <a:pt x="906009" y="5988"/>
                </a:lnTo>
                <a:lnTo>
                  <a:pt x="950577" y="0"/>
                </a:lnTo>
                <a:lnTo>
                  <a:pt x="3065677" y="0"/>
                </a:lnTo>
                <a:lnTo>
                  <a:pt x="3129834" y="12761"/>
                </a:lnTo>
                <a:lnTo>
                  <a:pt x="3184223" y="49103"/>
                </a:lnTo>
                <a:lnTo>
                  <a:pt x="3220565" y="103493"/>
                </a:lnTo>
                <a:lnTo>
                  <a:pt x="3233327" y="167649"/>
                </a:lnTo>
                <a:lnTo>
                  <a:pt x="3233327" y="838249"/>
                </a:lnTo>
                <a:lnTo>
                  <a:pt x="3227338" y="882817"/>
                </a:lnTo>
                <a:lnTo>
                  <a:pt x="3210438" y="922866"/>
                </a:lnTo>
                <a:lnTo>
                  <a:pt x="3184223" y="956796"/>
                </a:lnTo>
                <a:lnTo>
                  <a:pt x="3150293" y="983010"/>
                </a:lnTo>
                <a:lnTo>
                  <a:pt x="3110245" y="999911"/>
                </a:lnTo>
                <a:lnTo>
                  <a:pt x="3065677" y="10058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4" name="Google Shape;684;p92"/>
          <p:cNvSpPr txBox="1"/>
          <p:nvPr/>
        </p:nvSpPr>
        <p:spPr>
          <a:xfrm>
            <a:off x="6107878" y="4277093"/>
            <a:ext cx="4827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mo"/>
                <a:ea typeface="Arimo"/>
                <a:cs typeface="Arimo"/>
                <a:sym typeface="Arimo"/>
              </a:rPr>
              <a:t>房價</a:t>
            </a:r>
            <a:endParaRPr b="0" i="0" sz="1800" u="none" cap="none" strike="noStrike">
              <a:solidFill>
                <a:schemeClr val="dk1"/>
              </a:solidFill>
              <a:latin typeface="Arimo"/>
              <a:ea typeface="Arimo"/>
              <a:cs typeface="Arimo"/>
              <a:sym typeface="Arimo"/>
            </a:endParaRPr>
          </a:p>
        </p:txBody>
      </p:sp>
      <p:sp>
        <p:nvSpPr>
          <p:cNvPr id="685" name="Google Shape;685;p92"/>
          <p:cNvSpPr txBox="1"/>
          <p:nvPr/>
        </p:nvSpPr>
        <p:spPr>
          <a:xfrm>
            <a:off x="6715775" y="4158550"/>
            <a:ext cx="927000" cy="2694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回歸</a:t>
            </a:r>
            <a:r>
              <a:rPr b="0" i="0" lang="en-US" sz="1800" u="none" cap="none" strike="noStrike">
                <a:solidFill>
                  <a:schemeClr val="dk1"/>
                </a:solidFill>
                <a:latin typeface="Arimo"/>
                <a:ea typeface="Arimo"/>
                <a:cs typeface="Arimo"/>
                <a:sym typeface="Arimo"/>
              </a:rPr>
              <a:t>問題</a:t>
            </a:r>
            <a:endParaRPr b="0" i="0" sz="1800" u="none" cap="none" strike="noStrike">
              <a:solidFill>
                <a:schemeClr val="dk1"/>
              </a:solidFill>
              <a:latin typeface="Arimo"/>
              <a:ea typeface="Arimo"/>
              <a:cs typeface="Arimo"/>
              <a:sym typeface="Arimo"/>
            </a:endParaRPr>
          </a:p>
        </p:txBody>
      </p:sp>
      <p:sp>
        <p:nvSpPr>
          <p:cNvPr id="686" name="Google Shape;686;p92"/>
          <p:cNvSpPr txBox="1"/>
          <p:nvPr/>
        </p:nvSpPr>
        <p:spPr>
          <a:xfrm>
            <a:off x="6715775" y="4434775"/>
            <a:ext cx="1612800" cy="2742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US" sz="1800" u="none" cap="none" strike="noStrike">
                <a:solidFill>
                  <a:schemeClr val="dk1"/>
                </a:solidFill>
                <a:latin typeface="Arimo"/>
                <a:ea typeface="Arimo"/>
                <a:cs typeface="Arimo"/>
                <a:sym typeface="Arimo"/>
              </a:rPr>
              <a:t>連續值預測問題</a:t>
            </a:r>
            <a:endParaRPr b="0" i="0" sz="1800" u="none" cap="none" strike="noStrike">
              <a:solidFill>
                <a:schemeClr val="dk1"/>
              </a:solidFill>
              <a:latin typeface="Arimo"/>
              <a:ea typeface="Arimo"/>
              <a:cs typeface="Arimo"/>
              <a:sym typeface="Arimo"/>
            </a:endParaRPr>
          </a:p>
        </p:txBody>
      </p:sp>
      <p:sp>
        <p:nvSpPr>
          <p:cNvPr id="687" name="Google Shape;687;p92"/>
          <p:cNvSpPr/>
          <p:nvPr/>
        </p:nvSpPr>
        <p:spPr>
          <a:xfrm>
            <a:off x="3437475" y="3680950"/>
            <a:ext cx="1990800" cy="1338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8" name="Google Shape;688;p92"/>
          <p:cNvSpPr/>
          <p:nvPr/>
        </p:nvSpPr>
        <p:spPr>
          <a:xfrm>
            <a:off x="5181697" y="3959474"/>
            <a:ext cx="3233420" cy="1006475"/>
          </a:xfrm>
          <a:custGeom>
            <a:rect b="b" l="l" r="r" t="t"/>
            <a:pathLst>
              <a:path extrusionOk="0" h="1006475" w="3233420">
                <a:moveTo>
                  <a:pt x="782927" y="167649"/>
                </a:moveTo>
                <a:lnTo>
                  <a:pt x="788916" y="123082"/>
                </a:lnTo>
                <a:lnTo>
                  <a:pt x="805816" y="83033"/>
                </a:lnTo>
                <a:lnTo>
                  <a:pt x="832031" y="49103"/>
                </a:lnTo>
                <a:lnTo>
                  <a:pt x="865961" y="22889"/>
                </a:lnTo>
                <a:lnTo>
                  <a:pt x="906009" y="5988"/>
                </a:lnTo>
                <a:lnTo>
                  <a:pt x="950577" y="0"/>
                </a:lnTo>
                <a:lnTo>
                  <a:pt x="1191327" y="0"/>
                </a:lnTo>
                <a:lnTo>
                  <a:pt x="1803927" y="0"/>
                </a:lnTo>
                <a:lnTo>
                  <a:pt x="3065677" y="0"/>
                </a:lnTo>
                <a:lnTo>
                  <a:pt x="3098537" y="3251"/>
                </a:lnTo>
                <a:lnTo>
                  <a:pt x="3158689" y="28167"/>
                </a:lnTo>
                <a:lnTo>
                  <a:pt x="3205160" y="74637"/>
                </a:lnTo>
                <a:lnTo>
                  <a:pt x="3230076" y="134790"/>
                </a:lnTo>
                <a:lnTo>
                  <a:pt x="3233327" y="167649"/>
                </a:lnTo>
                <a:lnTo>
                  <a:pt x="3233327" y="419124"/>
                </a:lnTo>
                <a:lnTo>
                  <a:pt x="3233327" y="838249"/>
                </a:lnTo>
                <a:lnTo>
                  <a:pt x="3227338" y="882817"/>
                </a:lnTo>
                <a:lnTo>
                  <a:pt x="3210438" y="922866"/>
                </a:lnTo>
                <a:lnTo>
                  <a:pt x="3184223" y="956796"/>
                </a:lnTo>
                <a:lnTo>
                  <a:pt x="3150293" y="983010"/>
                </a:lnTo>
                <a:lnTo>
                  <a:pt x="3110245" y="999911"/>
                </a:lnTo>
                <a:lnTo>
                  <a:pt x="3065677" y="1005899"/>
                </a:lnTo>
                <a:lnTo>
                  <a:pt x="1803927" y="1005899"/>
                </a:lnTo>
                <a:lnTo>
                  <a:pt x="1191327" y="1005899"/>
                </a:lnTo>
                <a:lnTo>
                  <a:pt x="950577" y="1005899"/>
                </a:lnTo>
                <a:lnTo>
                  <a:pt x="906009" y="999911"/>
                </a:lnTo>
                <a:lnTo>
                  <a:pt x="865961" y="983010"/>
                </a:lnTo>
                <a:lnTo>
                  <a:pt x="832031" y="956796"/>
                </a:lnTo>
                <a:lnTo>
                  <a:pt x="805816" y="922866"/>
                </a:lnTo>
                <a:lnTo>
                  <a:pt x="788916" y="882817"/>
                </a:lnTo>
                <a:lnTo>
                  <a:pt x="782927" y="838249"/>
                </a:lnTo>
                <a:lnTo>
                  <a:pt x="782927" y="419124"/>
                </a:lnTo>
                <a:lnTo>
                  <a:pt x="0" y="267720"/>
                </a:lnTo>
                <a:lnTo>
                  <a:pt x="782927" y="1676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9" name="Google Shape;689;p92"/>
          <p:cNvSpPr/>
          <p:nvPr/>
        </p:nvSpPr>
        <p:spPr>
          <a:xfrm>
            <a:off x="223124" y="3930599"/>
            <a:ext cx="3381375" cy="1006475"/>
          </a:xfrm>
          <a:custGeom>
            <a:rect b="b" l="l" r="r" t="t"/>
            <a:pathLst>
              <a:path extrusionOk="0" h="1006475" w="3381375">
                <a:moveTo>
                  <a:pt x="0" y="167649"/>
                </a:moveTo>
                <a:lnTo>
                  <a:pt x="5988" y="123082"/>
                </a:lnTo>
                <a:lnTo>
                  <a:pt x="22889" y="83033"/>
                </a:lnTo>
                <a:lnTo>
                  <a:pt x="49103" y="49103"/>
                </a:lnTo>
                <a:lnTo>
                  <a:pt x="83033" y="22889"/>
                </a:lnTo>
                <a:lnTo>
                  <a:pt x="123081" y="5988"/>
                </a:lnTo>
                <a:lnTo>
                  <a:pt x="167649" y="0"/>
                </a:lnTo>
                <a:lnTo>
                  <a:pt x="1429399" y="0"/>
                </a:lnTo>
                <a:lnTo>
                  <a:pt x="2041999" y="0"/>
                </a:lnTo>
                <a:lnTo>
                  <a:pt x="2282749" y="0"/>
                </a:lnTo>
                <a:lnTo>
                  <a:pt x="2315609" y="3251"/>
                </a:lnTo>
                <a:lnTo>
                  <a:pt x="2375762" y="28167"/>
                </a:lnTo>
                <a:lnTo>
                  <a:pt x="2422232" y="74637"/>
                </a:lnTo>
                <a:lnTo>
                  <a:pt x="2447148" y="134790"/>
                </a:lnTo>
                <a:lnTo>
                  <a:pt x="2450399" y="167649"/>
                </a:lnTo>
                <a:lnTo>
                  <a:pt x="3381061" y="191573"/>
                </a:lnTo>
                <a:lnTo>
                  <a:pt x="2450399" y="419124"/>
                </a:lnTo>
                <a:lnTo>
                  <a:pt x="2450399" y="838249"/>
                </a:lnTo>
                <a:lnTo>
                  <a:pt x="2444411" y="882817"/>
                </a:lnTo>
                <a:lnTo>
                  <a:pt x="2427510" y="922866"/>
                </a:lnTo>
                <a:lnTo>
                  <a:pt x="2401296" y="956796"/>
                </a:lnTo>
                <a:lnTo>
                  <a:pt x="2367366" y="983010"/>
                </a:lnTo>
                <a:lnTo>
                  <a:pt x="2327318" y="999911"/>
                </a:lnTo>
                <a:lnTo>
                  <a:pt x="2282749" y="1005899"/>
                </a:lnTo>
                <a:lnTo>
                  <a:pt x="2041999" y="1005899"/>
                </a:lnTo>
                <a:lnTo>
                  <a:pt x="1429399" y="1005899"/>
                </a:lnTo>
                <a:lnTo>
                  <a:pt x="167649" y="1005899"/>
                </a:lnTo>
                <a:lnTo>
                  <a:pt x="123081" y="999911"/>
                </a:lnTo>
                <a:lnTo>
                  <a:pt x="83033" y="983010"/>
                </a:lnTo>
                <a:lnTo>
                  <a:pt x="49103" y="956796"/>
                </a:lnTo>
                <a:lnTo>
                  <a:pt x="22889" y="922866"/>
                </a:lnTo>
                <a:lnTo>
                  <a:pt x="5988" y="882817"/>
                </a:lnTo>
                <a:lnTo>
                  <a:pt x="0" y="838249"/>
                </a:lnTo>
                <a:lnTo>
                  <a:pt x="0" y="419124"/>
                </a:lnTo>
                <a:lnTo>
                  <a:pt x="0" y="1676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Google Shape;695;p93"/>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latin typeface="Arial"/>
                <a:ea typeface="Arial"/>
                <a:cs typeface="Arial"/>
                <a:sym typeface="Arial"/>
              </a:rPr>
              <a:t>Boston House Price</a:t>
            </a:r>
            <a:r>
              <a:rPr b="1" lang="en-US">
                <a:latin typeface="Arial"/>
                <a:ea typeface="Arial"/>
                <a:cs typeface="Arial"/>
                <a:sym typeface="Arial"/>
              </a:rPr>
              <a:t> </a:t>
            </a:r>
            <a:r>
              <a:rPr b="1" lang="en-US">
                <a:solidFill>
                  <a:schemeClr val="dk1"/>
                </a:solidFill>
                <a:latin typeface="Arial"/>
                <a:ea typeface="Arial"/>
                <a:cs typeface="Arial"/>
                <a:sym typeface="Arial"/>
              </a:rPr>
              <a:t>- 資料前處理</a:t>
            </a:r>
            <a:endParaRPr b="1">
              <a:solidFill>
                <a:srgbClr val="56BADC"/>
              </a:solidFill>
              <a:latin typeface="Arial"/>
              <a:ea typeface="Arial"/>
              <a:cs typeface="Arial"/>
              <a:sym typeface="Arial"/>
            </a:endParaRPr>
          </a:p>
        </p:txBody>
      </p:sp>
      <p:sp>
        <p:nvSpPr>
          <p:cNvPr id="696" name="Google Shape;696;p93"/>
          <p:cNvSpPr/>
          <p:nvPr/>
        </p:nvSpPr>
        <p:spPr>
          <a:xfrm>
            <a:off x="384725" y="187587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7" name="Google Shape;697;p93"/>
          <p:cNvSpPr/>
          <p:nvPr/>
        </p:nvSpPr>
        <p:spPr>
          <a:xfrm>
            <a:off x="1955349" y="2549674"/>
            <a:ext cx="1661160" cy="934085"/>
          </a:xfrm>
          <a:custGeom>
            <a:rect b="b" l="l" r="r" t="t"/>
            <a:pathLst>
              <a:path extrusionOk="0" h="934085" w="1661160">
                <a:moveTo>
                  <a:pt x="0" y="0"/>
                </a:moveTo>
                <a:lnTo>
                  <a:pt x="1661099" y="0"/>
                </a:lnTo>
                <a:lnTo>
                  <a:pt x="16610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9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Data Analysis</a:t>
            </a:r>
            <a:endParaRPr b="1">
              <a:solidFill>
                <a:schemeClr val="dk1"/>
              </a:solidFill>
            </a:endParaRPr>
          </a:p>
        </p:txBody>
      </p:sp>
      <p:pic>
        <p:nvPicPr>
          <p:cNvPr id="704" name="Google Shape;704;p94"/>
          <p:cNvPicPr preferRelativeResize="0"/>
          <p:nvPr/>
        </p:nvPicPr>
        <p:blipFill rotWithShape="1">
          <a:blip r:embed="rId3">
            <a:alphaModFix/>
          </a:blip>
          <a:srcRect b="0" l="0" r="0" t="0"/>
          <a:stretch/>
        </p:blipFill>
        <p:spPr>
          <a:xfrm>
            <a:off x="2222725" y="772800"/>
            <a:ext cx="4585361" cy="4126825"/>
          </a:xfrm>
          <a:prstGeom prst="rect">
            <a:avLst/>
          </a:prstGeom>
          <a:noFill/>
          <a:ln>
            <a:noFill/>
          </a:ln>
        </p:spPr>
      </p:pic>
      <p:sp>
        <p:nvSpPr>
          <p:cNvPr id="705" name="Google Shape;705;p94"/>
          <p:cNvSpPr txBox="1"/>
          <p:nvPr/>
        </p:nvSpPr>
        <p:spPr>
          <a:xfrm>
            <a:off x="3477550" y="1661113"/>
            <a:ext cx="2075700" cy="235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0" i="0" lang="en-US" sz="15000" u="none" cap="none" strike="noStrike">
                <a:solidFill>
                  <a:srgbClr val="FF0000"/>
                </a:solidFill>
                <a:latin typeface="Arial"/>
                <a:ea typeface="Arial"/>
                <a:cs typeface="Arial"/>
                <a:sym typeface="Arial"/>
              </a:rPr>
              <a:t>？</a:t>
            </a:r>
            <a:endParaRPr b="0" i="0" sz="150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9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各別分析資料 - DIS</a:t>
            </a:r>
            <a:endParaRPr b="1">
              <a:solidFill>
                <a:srgbClr val="00B0F0"/>
              </a:solidFill>
            </a:endParaRPr>
          </a:p>
        </p:txBody>
      </p:sp>
      <p:pic>
        <p:nvPicPr>
          <p:cNvPr id="712" name="Google Shape;712;p95"/>
          <p:cNvPicPr preferRelativeResize="0"/>
          <p:nvPr/>
        </p:nvPicPr>
        <p:blipFill rotWithShape="1">
          <a:blip r:embed="rId3">
            <a:alphaModFix/>
          </a:blip>
          <a:srcRect b="0" l="0" r="0" t="0"/>
          <a:stretch/>
        </p:blipFill>
        <p:spPr>
          <a:xfrm>
            <a:off x="1600750" y="807975"/>
            <a:ext cx="5829300" cy="3867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9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各別分析資料 - RM-PRICE</a:t>
            </a:r>
            <a:endParaRPr b="1">
              <a:solidFill>
                <a:srgbClr val="00B0F0"/>
              </a:solidFill>
            </a:endParaRPr>
          </a:p>
        </p:txBody>
      </p:sp>
      <p:pic>
        <p:nvPicPr>
          <p:cNvPr id="719" name="Google Shape;719;p96"/>
          <p:cNvPicPr preferRelativeResize="0"/>
          <p:nvPr/>
        </p:nvPicPr>
        <p:blipFill rotWithShape="1">
          <a:blip r:embed="rId3">
            <a:alphaModFix/>
          </a:blip>
          <a:srcRect b="0" l="0" r="0" t="0"/>
          <a:stretch/>
        </p:blipFill>
        <p:spPr>
          <a:xfrm>
            <a:off x="1371730" y="892400"/>
            <a:ext cx="6400545" cy="3778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97"/>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Exploratory Data Analysis</a:t>
            </a:r>
            <a:endParaRPr b="1">
              <a:solidFill>
                <a:schemeClr val="dk1"/>
              </a:solidFill>
            </a:endParaRPr>
          </a:p>
        </p:txBody>
      </p:sp>
      <p:pic>
        <p:nvPicPr>
          <p:cNvPr id="726" name="Google Shape;726;p97"/>
          <p:cNvPicPr preferRelativeResize="0"/>
          <p:nvPr/>
        </p:nvPicPr>
        <p:blipFill rotWithShape="1">
          <a:blip r:embed="rId3">
            <a:alphaModFix/>
          </a:blip>
          <a:srcRect b="0" l="0" r="0" t="0"/>
          <a:stretch/>
        </p:blipFill>
        <p:spPr>
          <a:xfrm>
            <a:off x="2414925" y="857225"/>
            <a:ext cx="4200959" cy="4126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98"/>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Boston House Price</a:t>
            </a:r>
            <a:r>
              <a:rPr b="1" lang="en-US"/>
              <a:t> </a:t>
            </a:r>
            <a:r>
              <a:rPr b="1" lang="en-US">
                <a:solidFill>
                  <a:schemeClr val="dk1"/>
                </a:solidFill>
              </a:rPr>
              <a:t>- Training</a:t>
            </a:r>
            <a:endParaRPr b="1">
              <a:solidFill>
                <a:srgbClr val="56BADC"/>
              </a:solidFill>
              <a:latin typeface="Arial"/>
              <a:ea typeface="Arial"/>
              <a:cs typeface="Arial"/>
              <a:sym typeface="Arial"/>
            </a:endParaRPr>
          </a:p>
        </p:txBody>
      </p:sp>
      <p:sp>
        <p:nvSpPr>
          <p:cNvPr id="733" name="Google Shape;733;p98"/>
          <p:cNvSpPr/>
          <p:nvPr/>
        </p:nvSpPr>
        <p:spPr>
          <a:xfrm>
            <a:off x="1540383" y="2868441"/>
            <a:ext cx="407250" cy="648600"/>
          </a:xfrm>
          <a:custGeom>
            <a:rect b="b" l="l" r="r" t="t"/>
            <a:pathLst>
              <a:path extrusionOk="0" h="25944" w="16290">
                <a:moveTo>
                  <a:pt x="16290" y="0"/>
                </a:moveTo>
                <a:lnTo>
                  <a:pt x="0" y="0"/>
                </a:lnTo>
                <a:lnTo>
                  <a:pt x="0" y="25944"/>
                </a:lnTo>
                <a:lnTo>
                  <a:pt x="16290" y="25944"/>
                </a:lnTo>
              </a:path>
            </a:pathLst>
          </a:custGeom>
          <a:noFill/>
          <a:ln cap="flat" cmpd="sng" w="9525">
            <a:solidFill>
              <a:schemeClr val="dk2"/>
            </a:solidFill>
            <a:prstDash val="solid"/>
            <a:round/>
            <a:headEnd len="sm" w="sm" type="none"/>
            <a:tailEnd len="sm" w="sm" type="none"/>
          </a:ln>
        </p:spPr>
      </p:sp>
      <p:sp>
        <p:nvSpPr>
          <p:cNvPr id="734" name="Google Shape;734;p98"/>
          <p:cNvSpPr/>
          <p:nvPr/>
        </p:nvSpPr>
        <p:spPr>
          <a:xfrm>
            <a:off x="321733" y="815291"/>
            <a:ext cx="8520599" cy="16797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5" name="Google Shape;735;p98"/>
          <p:cNvSpPr/>
          <p:nvPr/>
        </p:nvSpPr>
        <p:spPr>
          <a:xfrm>
            <a:off x="3516658" y="1504190"/>
            <a:ext cx="1703070" cy="934085"/>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6" name="Google Shape;736;p98"/>
          <p:cNvSpPr txBox="1"/>
          <p:nvPr/>
        </p:nvSpPr>
        <p:spPr>
          <a:xfrm>
            <a:off x="1005308" y="3085016"/>
            <a:ext cx="952200" cy="251100"/>
          </a:xfrm>
          <a:prstGeom prst="rect">
            <a:avLst/>
          </a:prstGeom>
          <a:solidFill>
            <a:srgbClr val="EFEFEF"/>
          </a:solid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34343"/>
                </a:solidFill>
                <a:latin typeface="Arimo"/>
                <a:ea typeface="Arimo"/>
                <a:cs typeface="Arimo"/>
                <a:sym typeface="Arimo"/>
              </a:rPr>
              <a:t>選擇模型</a:t>
            </a:r>
            <a:endParaRPr b="0" i="0" sz="1400" u="none" cap="none" strike="noStrike">
              <a:solidFill>
                <a:srgbClr val="434343"/>
              </a:solidFill>
              <a:latin typeface="Arimo"/>
              <a:ea typeface="Arimo"/>
              <a:cs typeface="Arimo"/>
              <a:sym typeface="Arimo"/>
            </a:endParaRPr>
          </a:p>
        </p:txBody>
      </p:sp>
      <p:sp>
        <p:nvSpPr>
          <p:cNvPr id="737" name="Google Shape;737;p98"/>
          <p:cNvSpPr/>
          <p:nvPr/>
        </p:nvSpPr>
        <p:spPr>
          <a:xfrm>
            <a:off x="2092049" y="2657341"/>
            <a:ext cx="61380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from sklearn.linear_model import LinearRegression</a:t>
            </a:r>
            <a:endParaRPr b="1" i="0" sz="2400" u="none" cap="none" strike="noStrike">
              <a:solidFill>
                <a:srgbClr val="434343"/>
              </a:solidFill>
              <a:latin typeface="Calibri"/>
              <a:ea typeface="Calibri"/>
              <a:cs typeface="Calibri"/>
              <a:sym typeface="Calibri"/>
            </a:endParaRPr>
          </a:p>
        </p:txBody>
      </p:sp>
      <p:sp>
        <p:nvSpPr>
          <p:cNvPr id="738" name="Google Shape;738;p98"/>
          <p:cNvSpPr/>
          <p:nvPr/>
        </p:nvSpPr>
        <p:spPr>
          <a:xfrm>
            <a:off x="2090799" y="3211240"/>
            <a:ext cx="61380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6111"/>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model = LinearRegression()</a:t>
            </a:r>
            <a:endParaRPr b="1" i="0" sz="1800" u="none" cap="none" strike="noStrike">
              <a:solidFill>
                <a:schemeClr val="dk1"/>
              </a:solidFill>
              <a:latin typeface="Arial"/>
              <a:ea typeface="Arial"/>
              <a:cs typeface="Arial"/>
              <a:sym typeface="Arial"/>
            </a:endParaRPr>
          </a:p>
        </p:txBody>
      </p:sp>
      <p:sp>
        <p:nvSpPr>
          <p:cNvPr id="739" name="Google Shape;739;p98"/>
          <p:cNvSpPr txBox="1"/>
          <p:nvPr/>
        </p:nvSpPr>
        <p:spPr>
          <a:xfrm>
            <a:off x="1015808" y="3868541"/>
            <a:ext cx="1017900" cy="251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34343"/>
                </a:solidFill>
                <a:latin typeface="Arimo"/>
                <a:ea typeface="Arimo"/>
                <a:cs typeface="Arimo"/>
                <a:sym typeface="Arimo"/>
              </a:rPr>
              <a:t>訓練模型</a:t>
            </a:r>
            <a:endParaRPr b="0" i="0" sz="1400" u="none" cap="none" strike="noStrike">
              <a:solidFill>
                <a:srgbClr val="434343"/>
              </a:solidFill>
              <a:latin typeface="Arimo"/>
              <a:ea typeface="Arimo"/>
              <a:cs typeface="Arimo"/>
              <a:sym typeface="Arimo"/>
            </a:endParaRPr>
          </a:p>
        </p:txBody>
      </p:sp>
      <p:sp>
        <p:nvSpPr>
          <p:cNvPr id="740" name="Google Shape;740;p98"/>
          <p:cNvSpPr/>
          <p:nvPr/>
        </p:nvSpPr>
        <p:spPr>
          <a:xfrm>
            <a:off x="2090808" y="3765141"/>
            <a:ext cx="6138000" cy="4005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6111"/>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model.fit(X_train,y_train)</a:t>
            </a:r>
            <a:endParaRPr b="1" i="0" sz="2400" u="none" cap="none" strike="noStrike">
              <a:solidFill>
                <a:srgbClr val="434343"/>
              </a:solidFill>
              <a:latin typeface="Calibri"/>
              <a:ea typeface="Calibri"/>
              <a:cs typeface="Calibri"/>
              <a:sym typeface="Calibri"/>
            </a:endParaRPr>
          </a:p>
        </p:txBody>
      </p:sp>
      <p:sp>
        <p:nvSpPr>
          <p:cNvPr id="741" name="Google Shape;741;p98"/>
          <p:cNvSpPr/>
          <p:nvPr/>
        </p:nvSpPr>
        <p:spPr>
          <a:xfrm>
            <a:off x="2090808" y="4298541"/>
            <a:ext cx="6138000" cy="4005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y_test_pred = model.predict(X_test)</a:t>
            </a:r>
            <a:endParaRPr b="1" i="0" sz="2400" u="none" cap="none" strike="noStrike">
              <a:solidFill>
                <a:srgbClr val="434343"/>
              </a:solidFill>
              <a:latin typeface="Calibri"/>
              <a:ea typeface="Calibri"/>
              <a:cs typeface="Calibri"/>
              <a:sym typeface="Calibri"/>
            </a:endParaRPr>
          </a:p>
        </p:txBody>
      </p:sp>
      <p:sp>
        <p:nvSpPr>
          <p:cNvPr id="742" name="Google Shape;742;p98"/>
          <p:cNvSpPr txBox="1"/>
          <p:nvPr/>
        </p:nvSpPr>
        <p:spPr>
          <a:xfrm>
            <a:off x="1015808" y="4401941"/>
            <a:ext cx="1017900" cy="251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34343"/>
                </a:solidFill>
                <a:latin typeface="Arimo"/>
                <a:ea typeface="Arimo"/>
                <a:cs typeface="Arimo"/>
                <a:sym typeface="Arimo"/>
              </a:rPr>
              <a:t>預測</a:t>
            </a:r>
            <a:endParaRPr b="0" i="0" sz="1400" u="none" cap="none" strike="noStrike">
              <a:solidFill>
                <a:srgbClr val="434343"/>
              </a:solidFill>
              <a:latin typeface="Arimo"/>
              <a:ea typeface="Arimo"/>
              <a:cs typeface="Arimo"/>
              <a:sym typeface="Arim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99"/>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latin typeface="Arial"/>
                <a:ea typeface="Arial"/>
                <a:cs typeface="Arial"/>
                <a:sym typeface="Arial"/>
              </a:rPr>
              <a:t>Boston House Price</a:t>
            </a:r>
            <a:r>
              <a:rPr b="1" lang="en-US">
                <a:latin typeface="Arial"/>
                <a:ea typeface="Arial"/>
                <a:cs typeface="Arial"/>
                <a:sym typeface="Arial"/>
              </a:rPr>
              <a:t> </a:t>
            </a:r>
            <a:r>
              <a:rPr b="1" lang="en-US">
                <a:solidFill>
                  <a:schemeClr val="dk1"/>
                </a:solidFill>
                <a:latin typeface="Arial"/>
                <a:ea typeface="Arial"/>
                <a:cs typeface="Arial"/>
                <a:sym typeface="Arial"/>
              </a:rPr>
              <a:t>- 資料前處理</a:t>
            </a:r>
            <a:endParaRPr b="1">
              <a:solidFill>
                <a:srgbClr val="56BADC"/>
              </a:solidFill>
              <a:latin typeface="Arial"/>
              <a:ea typeface="Arial"/>
              <a:cs typeface="Arial"/>
              <a:sym typeface="Arial"/>
            </a:endParaRPr>
          </a:p>
        </p:txBody>
      </p:sp>
      <p:sp>
        <p:nvSpPr>
          <p:cNvPr id="749" name="Google Shape;749;p99"/>
          <p:cNvSpPr/>
          <p:nvPr/>
        </p:nvSpPr>
        <p:spPr>
          <a:xfrm>
            <a:off x="7246175" y="1711650"/>
            <a:ext cx="1746000" cy="2319300"/>
          </a:xfrm>
          <a:prstGeom prst="flowChartAlternateProcess">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666666"/>
              </a:solidFill>
              <a:latin typeface="Arial"/>
              <a:ea typeface="Arial"/>
              <a:cs typeface="Arial"/>
              <a:sym typeface="Arial"/>
            </a:endParaRPr>
          </a:p>
        </p:txBody>
      </p:sp>
      <p:sp>
        <p:nvSpPr>
          <p:cNvPr id="750" name="Google Shape;750;p99"/>
          <p:cNvSpPr/>
          <p:nvPr/>
        </p:nvSpPr>
        <p:spPr>
          <a:xfrm>
            <a:off x="5567300" y="1872375"/>
            <a:ext cx="1460400" cy="48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1" name="Google Shape;751;p99"/>
          <p:cNvSpPr/>
          <p:nvPr/>
        </p:nvSpPr>
        <p:spPr>
          <a:xfrm>
            <a:off x="7622513" y="1845825"/>
            <a:ext cx="993300" cy="542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2" name="Google Shape;752;p99"/>
          <p:cNvSpPr/>
          <p:nvPr/>
        </p:nvSpPr>
        <p:spPr>
          <a:xfrm>
            <a:off x="830150" y="1358275"/>
            <a:ext cx="3457500" cy="3149400"/>
          </a:xfrm>
          <a:prstGeom prst="flowChartAlternateProcess">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666666"/>
                </a:solidFill>
                <a:latin typeface="Arial"/>
                <a:ea typeface="Arial"/>
                <a:cs typeface="Arial"/>
                <a:sym typeface="Arial"/>
              </a:rPr>
              <a:t>題庫</a:t>
            </a:r>
            <a:endParaRPr b="0" i="0" sz="3600" u="none" cap="none" strike="noStrike">
              <a:solidFill>
                <a:srgbClr val="666666"/>
              </a:solidFill>
              <a:latin typeface="Arial"/>
              <a:ea typeface="Arial"/>
              <a:cs typeface="Arial"/>
              <a:sym typeface="Arial"/>
            </a:endParaRPr>
          </a:p>
        </p:txBody>
      </p:sp>
      <p:sp>
        <p:nvSpPr>
          <p:cNvPr id="753" name="Google Shape;753;p99"/>
          <p:cNvSpPr/>
          <p:nvPr/>
        </p:nvSpPr>
        <p:spPr>
          <a:xfrm rot="8100000">
            <a:off x="4451763" y="2625158"/>
            <a:ext cx="902834" cy="902834"/>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99"/>
          <p:cNvSpPr/>
          <p:nvPr/>
        </p:nvSpPr>
        <p:spPr>
          <a:xfrm>
            <a:off x="1181025" y="2319275"/>
            <a:ext cx="2730000" cy="813000"/>
          </a:xfrm>
          <a:prstGeom prst="flowChartAlternateProcess">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Arial"/>
                <a:ea typeface="Arial"/>
                <a:cs typeface="Arial"/>
                <a:sym typeface="Arial"/>
              </a:rPr>
              <a:t>boston_data.data</a:t>
            </a:r>
            <a:endParaRPr b="1" i="0" sz="1800" u="none" cap="none" strike="noStrike">
              <a:solidFill>
                <a:srgbClr val="FFFFFF"/>
              </a:solidFill>
              <a:latin typeface="Arial"/>
              <a:ea typeface="Arial"/>
              <a:cs typeface="Arial"/>
              <a:sym typeface="Arial"/>
            </a:endParaRPr>
          </a:p>
        </p:txBody>
      </p:sp>
      <p:sp>
        <p:nvSpPr>
          <p:cNvPr id="755" name="Google Shape;755;p99"/>
          <p:cNvSpPr/>
          <p:nvPr/>
        </p:nvSpPr>
        <p:spPr>
          <a:xfrm>
            <a:off x="1181025" y="3309875"/>
            <a:ext cx="2730000" cy="813000"/>
          </a:xfrm>
          <a:prstGeom prst="flowChartAlternateProcess">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800" u="none" cap="none" strike="noStrike">
                <a:solidFill>
                  <a:srgbClr val="FFFFFF"/>
                </a:solidFill>
                <a:latin typeface="Arial"/>
                <a:ea typeface="Arial"/>
                <a:cs typeface="Arial"/>
                <a:sym typeface="Arial"/>
              </a:rPr>
              <a:t>boston_data.target</a:t>
            </a:r>
            <a:endParaRPr b="1" i="0" sz="1800" u="none" cap="none" strike="noStrike">
              <a:solidFill>
                <a:srgbClr val="FFFFFF"/>
              </a:solidFill>
              <a:latin typeface="Arial"/>
              <a:ea typeface="Arial"/>
              <a:cs typeface="Arial"/>
              <a:sym typeface="Arial"/>
            </a:endParaRPr>
          </a:p>
        </p:txBody>
      </p:sp>
      <p:sp>
        <p:nvSpPr>
          <p:cNvPr id="756" name="Google Shape;756;p99"/>
          <p:cNvSpPr/>
          <p:nvPr/>
        </p:nvSpPr>
        <p:spPr>
          <a:xfrm>
            <a:off x="5417375" y="1711650"/>
            <a:ext cx="1746000" cy="2319300"/>
          </a:xfrm>
          <a:prstGeom prst="flowChartAlternateProcess">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666666"/>
              </a:solidFill>
              <a:latin typeface="Arial"/>
              <a:ea typeface="Arial"/>
              <a:cs typeface="Arial"/>
              <a:sym typeface="Arial"/>
            </a:endParaRPr>
          </a:p>
        </p:txBody>
      </p:sp>
      <p:sp>
        <p:nvSpPr>
          <p:cNvPr id="757" name="Google Shape;757;p99"/>
          <p:cNvSpPr txBox="1"/>
          <p:nvPr/>
        </p:nvSpPr>
        <p:spPr>
          <a:xfrm>
            <a:off x="5523050" y="2507550"/>
            <a:ext cx="1548900" cy="5751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X_train</a:t>
            </a:r>
            <a:endParaRPr b="0" i="0" sz="1800" u="none" cap="none" strike="noStrike">
              <a:solidFill>
                <a:srgbClr val="000000"/>
              </a:solidFill>
              <a:latin typeface="Arial"/>
              <a:ea typeface="Arial"/>
              <a:cs typeface="Arial"/>
              <a:sym typeface="Arial"/>
            </a:endParaRPr>
          </a:p>
        </p:txBody>
      </p:sp>
      <p:sp>
        <p:nvSpPr>
          <p:cNvPr id="758" name="Google Shape;758;p99"/>
          <p:cNvSpPr txBox="1"/>
          <p:nvPr/>
        </p:nvSpPr>
        <p:spPr>
          <a:xfrm>
            <a:off x="7344725" y="2516738"/>
            <a:ext cx="1548900" cy="575100"/>
          </a:xfrm>
          <a:prstGeom prst="rect">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X_test</a:t>
            </a:r>
            <a:endParaRPr b="0" i="0" sz="1800" u="none" cap="none" strike="noStrike">
              <a:solidFill>
                <a:srgbClr val="000000"/>
              </a:solidFill>
              <a:latin typeface="Arial"/>
              <a:ea typeface="Arial"/>
              <a:cs typeface="Arial"/>
              <a:sym typeface="Arial"/>
            </a:endParaRPr>
          </a:p>
        </p:txBody>
      </p:sp>
      <p:sp>
        <p:nvSpPr>
          <p:cNvPr id="759" name="Google Shape;759;p99"/>
          <p:cNvSpPr txBox="1"/>
          <p:nvPr/>
        </p:nvSpPr>
        <p:spPr>
          <a:xfrm>
            <a:off x="5523050" y="3220063"/>
            <a:ext cx="1548900" cy="5751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y_train</a:t>
            </a:r>
            <a:endParaRPr b="0" i="0" sz="1800" u="none" cap="none" strike="noStrike">
              <a:solidFill>
                <a:srgbClr val="000000"/>
              </a:solidFill>
              <a:latin typeface="Arial"/>
              <a:ea typeface="Arial"/>
              <a:cs typeface="Arial"/>
              <a:sym typeface="Arial"/>
            </a:endParaRPr>
          </a:p>
        </p:txBody>
      </p:sp>
      <p:sp>
        <p:nvSpPr>
          <p:cNvPr id="760" name="Google Shape;760;p99"/>
          <p:cNvSpPr txBox="1"/>
          <p:nvPr/>
        </p:nvSpPr>
        <p:spPr>
          <a:xfrm>
            <a:off x="7344725" y="3220075"/>
            <a:ext cx="1548900" cy="575100"/>
          </a:xfrm>
          <a:prstGeom prst="rect">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y_test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cxnSp>
        <p:nvCxnSpPr>
          <p:cNvPr id="349" name="Google Shape;349;p64"/>
          <p:cNvCxnSpPr/>
          <p:nvPr/>
        </p:nvCxnSpPr>
        <p:spPr>
          <a:xfrm>
            <a:off x="257175" y="2821575"/>
            <a:ext cx="3909000" cy="14700"/>
          </a:xfrm>
          <a:prstGeom prst="straightConnector1">
            <a:avLst/>
          </a:prstGeom>
          <a:noFill/>
          <a:ln cap="flat" cmpd="sng" w="76200">
            <a:solidFill>
              <a:srgbClr val="FF9900"/>
            </a:solidFill>
            <a:prstDash val="solid"/>
            <a:round/>
            <a:headEnd len="sm" w="sm" type="none"/>
            <a:tailEnd len="sm" w="sm" type="none"/>
          </a:ln>
        </p:spPr>
      </p:cxnSp>
      <p:sp>
        <p:nvSpPr>
          <p:cNvPr id="350" name="Google Shape;350;p64"/>
          <p:cNvSpPr txBox="1"/>
          <p:nvPr/>
        </p:nvSpPr>
        <p:spPr>
          <a:xfrm>
            <a:off x="95513" y="2263144"/>
            <a:ext cx="4232400" cy="4938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Microsoft JhengHei"/>
                <a:ea typeface="Microsoft JhengHei"/>
                <a:cs typeface="Microsoft JhengHei"/>
                <a:sym typeface="Microsoft JhengHei"/>
              </a:rPr>
              <a:t>課程內容</a:t>
            </a:r>
            <a:endParaRPr b="1" i="0" sz="3600" u="none" cap="none" strike="noStrike">
              <a:solidFill>
                <a:srgbClr val="000000"/>
              </a:solidFill>
              <a:latin typeface="Microsoft JhengHei"/>
              <a:ea typeface="Microsoft JhengHei"/>
              <a:cs typeface="Microsoft JhengHei"/>
              <a:sym typeface="Microsoft JhengHei"/>
            </a:endParaRPr>
          </a:p>
        </p:txBody>
      </p:sp>
      <p:sp>
        <p:nvSpPr>
          <p:cNvPr id="351" name="Google Shape;351;p64"/>
          <p:cNvSpPr txBox="1"/>
          <p:nvPr/>
        </p:nvSpPr>
        <p:spPr>
          <a:xfrm>
            <a:off x="4790794" y="1263834"/>
            <a:ext cx="4232400" cy="493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2" name="Google Shape;352;p64"/>
          <p:cNvPicPr preferRelativeResize="0"/>
          <p:nvPr/>
        </p:nvPicPr>
        <p:blipFill rotWithShape="1">
          <a:blip r:embed="rId3">
            <a:alphaModFix/>
          </a:blip>
          <a:srcRect b="0" l="0" r="0" t="0"/>
          <a:stretch/>
        </p:blipFill>
        <p:spPr>
          <a:xfrm>
            <a:off x="7610850" y="4820100"/>
            <a:ext cx="1487425" cy="280775"/>
          </a:xfrm>
          <a:prstGeom prst="rect">
            <a:avLst/>
          </a:prstGeom>
          <a:noFill/>
          <a:ln>
            <a:noFill/>
          </a:ln>
        </p:spPr>
      </p:pic>
      <p:sp>
        <p:nvSpPr>
          <p:cNvPr id="353" name="Google Shape;353;p64"/>
          <p:cNvSpPr txBox="1"/>
          <p:nvPr>
            <p:ph idx="1" type="body"/>
          </p:nvPr>
        </p:nvSpPr>
        <p:spPr>
          <a:xfrm>
            <a:off x="4242375" y="172975"/>
            <a:ext cx="4614000" cy="4800300"/>
          </a:xfrm>
          <a:prstGeom prst="rect">
            <a:avLst/>
          </a:prstGeom>
          <a:solidFill>
            <a:srgbClr val="FFF2CC"/>
          </a:solidFill>
          <a:ln>
            <a:noFill/>
          </a:ln>
        </p:spPr>
        <p:txBody>
          <a:bodyPr anchorCtr="0" anchor="ctr" bIns="26775" lIns="26775" spcFirstLastPara="1" rIns="26775" wrap="square" tIns="26775">
            <a:noAutofit/>
          </a:bodyPr>
          <a:lstStyle/>
          <a:p>
            <a:pPr indent="-406400" lvl="0" marL="457200" rtl="0" algn="ctr">
              <a:lnSpc>
                <a:spcPct val="100000"/>
              </a:lnSpc>
              <a:spcBef>
                <a:spcPts val="0"/>
              </a:spcBef>
              <a:spcAft>
                <a:spcPts val="0"/>
              </a:spcAft>
              <a:buSzPts val="2800"/>
              <a:buFont typeface="Microsoft JhengHei"/>
              <a:buAutoNum type="arabicPeriod"/>
            </a:pPr>
            <a:r>
              <a:rPr b="1" lang="en-US" sz="2800">
                <a:latin typeface="Microsoft JhengHei"/>
                <a:ea typeface="Microsoft JhengHei"/>
                <a:cs typeface="Microsoft JhengHei"/>
                <a:sym typeface="Microsoft JhengHei"/>
              </a:rPr>
              <a:t>Introduction of ML</a:t>
            </a:r>
            <a:endParaRPr b="1" sz="2800">
              <a:latin typeface="Microsoft JhengHei"/>
              <a:ea typeface="Microsoft JhengHei"/>
              <a:cs typeface="Microsoft JhengHei"/>
              <a:sym typeface="Microsoft JhengHei"/>
            </a:endParaRPr>
          </a:p>
          <a:p>
            <a:pPr indent="0" lvl="0" marL="457200" rtl="0" algn="ctr">
              <a:lnSpc>
                <a:spcPct val="100000"/>
              </a:lnSpc>
              <a:spcBef>
                <a:spcPts val="0"/>
              </a:spcBef>
              <a:spcAft>
                <a:spcPts val="0"/>
              </a:spcAft>
              <a:buSzPts val="2400"/>
              <a:buNone/>
            </a:pPr>
            <a:r>
              <a:t/>
            </a:r>
            <a:endParaRPr b="1" sz="2800">
              <a:latin typeface="Microsoft JhengHei"/>
              <a:ea typeface="Microsoft JhengHei"/>
              <a:cs typeface="Microsoft JhengHei"/>
              <a:sym typeface="Microsoft JhengHei"/>
            </a:endParaRPr>
          </a:p>
          <a:p>
            <a:pPr indent="0" lvl="0" marL="457200" rtl="0" algn="ctr">
              <a:lnSpc>
                <a:spcPct val="100000"/>
              </a:lnSpc>
              <a:spcBef>
                <a:spcPts val="0"/>
              </a:spcBef>
              <a:spcAft>
                <a:spcPts val="0"/>
              </a:spcAft>
              <a:buNone/>
            </a:pPr>
            <a:r>
              <a:rPr b="1" lang="en-US" sz="2800">
                <a:latin typeface="Microsoft JhengHei"/>
                <a:ea typeface="Microsoft JhengHei"/>
                <a:cs typeface="Microsoft JhengHei"/>
                <a:sym typeface="Microsoft JhengHei"/>
              </a:rPr>
              <a:t>-案例分析 — 迴歸</a:t>
            </a:r>
            <a:endParaRPr b="1" sz="2800">
              <a:latin typeface="Microsoft JhengHei"/>
              <a:ea typeface="Microsoft JhengHei"/>
              <a:cs typeface="Microsoft JhengHei"/>
              <a:sym typeface="Microsoft JhengHei"/>
            </a:endParaRPr>
          </a:p>
          <a:p>
            <a:pPr indent="0" lvl="0" marL="457200" rtl="0" algn="ctr">
              <a:lnSpc>
                <a:spcPct val="100000"/>
              </a:lnSpc>
              <a:spcBef>
                <a:spcPts val="0"/>
              </a:spcBef>
              <a:spcAft>
                <a:spcPts val="0"/>
              </a:spcAft>
              <a:buSzPts val="2400"/>
              <a:buNone/>
            </a:pPr>
            <a:r>
              <a:t/>
            </a:r>
            <a:endParaRPr b="1" sz="2800">
              <a:latin typeface="Microsoft JhengHei"/>
              <a:ea typeface="Microsoft JhengHei"/>
              <a:cs typeface="Microsoft JhengHei"/>
              <a:sym typeface="Microsoft JhengHei"/>
            </a:endParaRPr>
          </a:p>
          <a:p>
            <a:pPr indent="0" lvl="0" marL="457200" rtl="0" algn="ctr">
              <a:lnSpc>
                <a:spcPct val="100000"/>
              </a:lnSpc>
              <a:spcBef>
                <a:spcPts val="0"/>
              </a:spcBef>
              <a:spcAft>
                <a:spcPts val="0"/>
              </a:spcAft>
              <a:buNone/>
            </a:pPr>
            <a:r>
              <a:rPr b="1" lang="en-US" sz="2800">
                <a:latin typeface="Microsoft JhengHei"/>
                <a:ea typeface="Microsoft JhengHei"/>
                <a:cs typeface="Microsoft JhengHei"/>
                <a:sym typeface="Microsoft JhengHei"/>
              </a:rPr>
              <a:t>-案例分析 — 分類</a:t>
            </a:r>
            <a:endParaRPr b="1" sz="2800">
              <a:latin typeface="Microsoft JhengHei"/>
              <a:ea typeface="Microsoft JhengHei"/>
              <a:cs typeface="Microsoft JhengHei"/>
              <a:sym typeface="Microsoft JhengHei"/>
            </a:endParaRPr>
          </a:p>
          <a:p>
            <a:pPr indent="0" lvl="0" marL="0" rtl="0" algn="l">
              <a:lnSpc>
                <a:spcPct val="115000"/>
              </a:lnSpc>
              <a:spcBef>
                <a:spcPts val="0"/>
              </a:spcBef>
              <a:spcAft>
                <a:spcPts val="0"/>
              </a:spcAft>
              <a:buSzPts val="2400"/>
              <a:buNone/>
            </a:pPr>
            <a:r>
              <a:t/>
            </a:r>
            <a:endParaRPr b="1" sz="2400">
              <a:latin typeface="Microsoft JhengHei"/>
              <a:ea typeface="Microsoft JhengHei"/>
              <a:cs typeface="Microsoft JhengHei"/>
              <a:sym typeface="Microsoft JhengHe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0"/>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latin typeface="Arial"/>
                <a:ea typeface="Arial"/>
                <a:cs typeface="Arial"/>
                <a:sym typeface="Arial"/>
              </a:rPr>
              <a:t>Boston House Price</a:t>
            </a:r>
            <a:r>
              <a:rPr b="1" lang="en-US">
                <a:latin typeface="Arial"/>
                <a:ea typeface="Arial"/>
                <a:cs typeface="Arial"/>
                <a:sym typeface="Arial"/>
              </a:rPr>
              <a:t> </a:t>
            </a:r>
            <a:r>
              <a:rPr b="1" lang="en-US">
                <a:solidFill>
                  <a:schemeClr val="dk1"/>
                </a:solidFill>
                <a:latin typeface="Arial"/>
                <a:ea typeface="Arial"/>
                <a:cs typeface="Arial"/>
                <a:sym typeface="Arial"/>
              </a:rPr>
              <a:t>- 資料前處理</a:t>
            </a:r>
            <a:endParaRPr b="1">
              <a:solidFill>
                <a:srgbClr val="56BADC"/>
              </a:solidFill>
              <a:latin typeface="Arial"/>
              <a:ea typeface="Arial"/>
              <a:cs typeface="Arial"/>
              <a:sym typeface="Arial"/>
            </a:endParaRPr>
          </a:p>
        </p:txBody>
      </p:sp>
      <p:sp>
        <p:nvSpPr>
          <p:cNvPr id="767" name="Google Shape;767;p100"/>
          <p:cNvSpPr/>
          <p:nvPr/>
        </p:nvSpPr>
        <p:spPr>
          <a:xfrm>
            <a:off x="1086900" y="2806600"/>
            <a:ext cx="6983400" cy="265200"/>
          </a:xfrm>
          <a:prstGeom prst="rect">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00"/>
          <p:cNvSpPr/>
          <p:nvPr/>
        </p:nvSpPr>
        <p:spPr>
          <a:xfrm>
            <a:off x="1029775" y="2806600"/>
            <a:ext cx="2222400" cy="2652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9" name="Google Shape;769;p100"/>
          <p:cNvCxnSpPr/>
          <p:nvPr/>
        </p:nvCxnSpPr>
        <p:spPr>
          <a:xfrm rot="10800000">
            <a:off x="1035550" y="2669675"/>
            <a:ext cx="2190900" cy="0"/>
          </a:xfrm>
          <a:prstGeom prst="straightConnector1">
            <a:avLst/>
          </a:prstGeom>
          <a:noFill/>
          <a:ln cap="flat" cmpd="sng" w="9525">
            <a:solidFill>
              <a:schemeClr val="dk2"/>
            </a:solidFill>
            <a:prstDash val="solid"/>
            <a:round/>
            <a:headEnd len="sm" w="sm" type="none"/>
            <a:tailEnd len="med" w="med" type="triangle"/>
          </a:ln>
        </p:spPr>
      </p:cxnSp>
      <p:cxnSp>
        <p:nvCxnSpPr>
          <p:cNvPr id="770" name="Google Shape;770;p100"/>
          <p:cNvCxnSpPr/>
          <p:nvPr/>
        </p:nvCxnSpPr>
        <p:spPr>
          <a:xfrm>
            <a:off x="3312025" y="2669675"/>
            <a:ext cx="4715700" cy="0"/>
          </a:xfrm>
          <a:prstGeom prst="straightConnector1">
            <a:avLst/>
          </a:prstGeom>
          <a:noFill/>
          <a:ln cap="flat" cmpd="sng" w="9525">
            <a:solidFill>
              <a:schemeClr val="dk2"/>
            </a:solidFill>
            <a:prstDash val="solid"/>
            <a:round/>
            <a:headEnd len="sm" w="sm" type="none"/>
            <a:tailEnd len="med" w="med" type="triangle"/>
          </a:ln>
        </p:spPr>
      </p:cxnSp>
      <p:sp>
        <p:nvSpPr>
          <p:cNvPr id="771" name="Google Shape;771;p100"/>
          <p:cNvSpPr txBox="1"/>
          <p:nvPr/>
        </p:nvSpPr>
        <p:spPr>
          <a:xfrm>
            <a:off x="1290700" y="21199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測試集 30%</a:t>
            </a:r>
            <a:endParaRPr b="0" i="0" sz="2400" u="none" cap="none" strike="noStrike">
              <a:solidFill>
                <a:srgbClr val="FF0000"/>
              </a:solidFill>
              <a:latin typeface="Arial"/>
              <a:ea typeface="Arial"/>
              <a:cs typeface="Arial"/>
              <a:sym typeface="Arial"/>
            </a:endParaRPr>
          </a:p>
        </p:txBody>
      </p:sp>
      <p:sp>
        <p:nvSpPr>
          <p:cNvPr id="772" name="Google Shape;772;p100"/>
          <p:cNvSpPr txBox="1"/>
          <p:nvPr/>
        </p:nvSpPr>
        <p:spPr>
          <a:xfrm>
            <a:off x="4761925" y="21262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D9EEB"/>
                </a:solidFill>
                <a:latin typeface="Arial"/>
                <a:ea typeface="Arial"/>
                <a:cs typeface="Arial"/>
                <a:sym typeface="Arial"/>
              </a:rPr>
              <a:t>訓練集 70%</a:t>
            </a:r>
            <a:endParaRPr b="0" i="0" sz="2400" u="none" cap="none" strike="noStrike">
              <a:solidFill>
                <a:srgbClr val="6D9EEB"/>
              </a:solidFill>
              <a:latin typeface="Arial"/>
              <a:ea typeface="Arial"/>
              <a:cs typeface="Arial"/>
              <a:sym typeface="Arial"/>
            </a:endParaRPr>
          </a:p>
        </p:txBody>
      </p:sp>
      <p:sp>
        <p:nvSpPr>
          <p:cNvPr id="773" name="Google Shape;773;p100"/>
          <p:cNvSpPr/>
          <p:nvPr/>
        </p:nvSpPr>
        <p:spPr>
          <a:xfrm>
            <a:off x="283200" y="1163950"/>
            <a:ext cx="8553000" cy="7047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from sklearn.model_selection import train_test_split</a:t>
            </a:r>
            <a:endParaRPr b="1" i="0" sz="20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X_train, X_test, y_train, y_test = train_test_split(boston.data, boston.target)</a:t>
            </a:r>
            <a:endParaRPr b="1" i="0" sz="2000" u="none" cap="none" strike="noStrike">
              <a:solidFill>
                <a:srgbClr val="434343"/>
              </a:solidFill>
              <a:latin typeface="Calibri"/>
              <a:ea typeface="Calibri"/>
              <a:cs typeface="Calibri"/>
              <a:sym typeface="Calibri"/>
            </a:endParaRPr>
          </a:p>
        </p:txBody>
      </p:sp>
      <p:sp>
        <p:nvSpPr>
          <p:cNvPr id="774" name="Google Shape;774;p100"/>
          <p:cNvSpPr txBox="1"/>
          <p:nvPr/>
        </p:nvSpPr>
        <p:spPr>
          <a:xfrm>
            <a:off x="856250" y="3380500"/>
            <a:ext cx="7731000" cy="1282800"/>
          </a:xfrm>
          <a:prstGeom prst="rect">
            <a:avLst/>
          </a:prstGeom>
          <a:noFill/>
          <a:ln>
            <a:noFill/>
          </a:ln>
        </p:spPr>
        <p:txBody>
          <a:bodyPr anchorCtr="0" anchor="t" bIns="0" lIns="0" spcFirstLastPara="1" rIns="0" wrap="square" tIns="5270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test_size: </a:t>
            </a:r>
            <a:r>
              <a:rPr b="0" i="0" lang="en-US" sz="1800" u="none" cap="none" strike="noStrike">
                <a:solidFill>
                  <a:srgbClr val="595959"/>
                </a:solidFill>
                <a:latin typeface="Arimo"/>
                <a:ea typeface="Arimo"/>
                <a:cs typeface="Arimo"/>
                <a:sym typeface="Arimo"/>
              </a:rPr>
              <a:t>預設為 </a:t>
            </a:r>
            <a:r>
              <a:rPr b="0" i="0" lang="en-US" sz="1800" u="none" cap="none" strike="noStrike">
                <a:solidFill>
                  <a:srgbClr val="595959"/>
                </a:solidFill>
                <a:latin typeface="Arial"/>
                <a:ea typeface="Arial"/>
                <a:cs typeface="Arial"/>
                <a:sym typeface="Arial"/>
              </a:rPr>
              <a:t>0.25</a:t>
            </a:r>
            <a:endParaRPr b="0" i="0" sz="1800" u="none" cap="none" strike="noStrike">
              <a:solidFill>
                <a:schemeClr val="dk1"/>
              </a:solidFill>
              <a:latin typeface="Arial"/>
              <a:ea typeface="Arial"/>
              <a:cs typeface="Arial"/>
              <a:sym typeface="Arial"/>
            </a:endParaRPr>
          </a:p>
          <a:p>
            <a:pPr indent="-366395" lvl="0" marL="379095" marR="0" rtl="0" algn="l">
              <a:lnSpc>
                <a:spcPct val="100000"/>
              </a:lnSpc>
              <a:spcBef>
                <a:spcPts val="315"/>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shuffle: default = True</a:t>
            </a:r>
            <a:r>
              <a:rPr b="0" i="0" lang="en-US" sz="1800" u="none" cap="none" strike="noStrike">
                <a:solidFill>
                  <a:srgbClr val="595959"/>
                </a:solidFill>
                <a:latin typeface="Arimo"/>
                <a:ea typeface="Arimo"/>
                <a:cs typeface="Arimo"/>
                <a:sym typeface="Arimo"/>
              </a:rPr>
              <a:t>（將資料順序打亂）</a:t>
            </a:r>
            <a:endParaRPr b="0" i="0" sz="1800" u="none" cap="none" strike="noStrike">
              <a:solidFill>
                <a:schemeClr val="dk1"/>
              </a:solidFill>
              <a:latin typeface="Arimo"/>
              <a:ea typeface="Arimo"/>
              <a:cs typeface="Arimo"/>
              <a:sym typeface="Arimo"/>
            </a:endParaRPr>
          </a:p>
          <a:p>
            <a:pPr indent="-366395" lvl="0" marL="379095" marR="5080"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random_state: </a:t>
            </a:r>
            <a:r>
              <a:rPr b="0" i="0" lang="en-US" sz="1800" u="none" cap="none" strike="noStrike">
                <a:solidFill>
                  <a:srgbClr val="595959"/>
                </a:solidFill>
                <a:latin typeface="Arimo"/>
                <a:ea typeface="Arimo"/>
                <a:cs typeface="Arimo"/>
                <a:sym typeface="Arimo"/>
              </a:rPr>
              <a:t>將資料打亂的方式（~</a:t>
            </a:r>
            <a:r>
              <a:rPr b="0" i="0" lang="en-US" sz="1800" u="none" cap="none" strike="noStrike">
                <a:solidFill>
                  <a:srgbClr val="595959"/>
                </a:solidFill>
                <a:latin typeface="Arial"/>
                <a:ea typeface="Arial"/>
                <a:cs typeface="Arial"/>
                <a:sym typeface="Arial"/>
              </a:rPr>
              <a:t>random seed，</a:t>
            </a:r>
            <a:r>
              <a:rPr b="0" i="0" lang="en-US" sz="1800" u="none" cap="none" strike="noStrike">
                <a:solidFill>
                  <a:srgbClr val="595959"/>
                </a:solidFill>
                <a:latin typeface="Arimo"/>
                <a:ea typeface="Arimo"/>
                <a:cs typeface="Arimo"/>
                <a:sym typeface="Arimo"/>
              </a:rPr>
              <a:t>如果 </a:t>
            </a:r>
            <a:r>
              <a:rPr b="0" i="0" lang="en-US" sz="1800" u="none" cap="none" strike="noStrike">
                <a:solidFill>
                  <a:srgbClr val="595959"/>
                </a:solidFill>
                <a:latin typeface="Arial"/>
                <a:ea typeface="Arial"/>
                <a:cs typeface="Arial"/>
                <a:sym typeface="Arial"/>
              </a:rPr>
              <a:t>shuffle </a:t>
            </a:r>
            <a:r>
              <a:rPr b="0" i="0" lang="en-US" sz="1800" u="none" cap="none" strike="noStrike">
                <a:solidFill>
                  <a:srgbClr val="595959"/>
                </a:solidFill>
                <a:latin typeface="Arimo"/>
                <a:ea typeface="Arimo"/>
                <a:cs typeface="Arimo"/>
                <a:sym typeface="Arimo"/>
              </a:rPr>
              <a:t>設定為 </a:t>
            </a:r>
            <a:r>
              <a:rPr b="0" i="0" lang="en-US" sz="1800" u="none" cap="none" strike="noStrike">
                <a:solidFill>
                  <a:srgbClr val="595959"/>
                </a:solidFill>
                <a:latin typeface="Arial"/>
                <a:ea typeface="Arial"/>
                <a:cs typeface="Arial"/>
                <a:sym typeface="Arial"/>
              </a:rPr>
              <a:t>False</a:t>
            </a:r>
            <a:r>
              <a:rPr b="0" i="0" lang="en-US" sz="1800" u="none" cap="none" strike="noStrike">
                <a:solidFill>
                  <a:srgbClr val="595959"/>
                </a:solidFill>
                <a:latin typeface="Arimo"/>
                <a:ea typeface="Arimo"/>
                <a:cs typeface="Arimo"/>
                <a:sym typeface="Arimo"/>
              </a:rPr>
              <a:t>，</a:t>
            </a:r>
            <a:r>
              <a:rPr b="0" i="0" lang="en-US" sz="1800" u="none" cap="none" strike="noStrike">
                <a:solidFill>
                  <a:srgbClr val="595959"/>
                </a:solidFill>
                <a:latin typeface="Arial"/>
                <a:ea typeface="Arial"/>
                <a:cs typeface="Arial"/>
                <a:sym typeface="Arial"/>
              </a:rPr>
              <a:t>random_state </a:t>
            </a:r>
            <a:r>
              <a:rPr b="0" i="0" lang="en-US" sz="1800" u="none" cap="none" strike="noStrike">
                <a:solidFill>
                  <a:srgbClr val="595959"/>
                </a:solidFill>
                <a:latin typeface="Arimo"/>
                <a:ea typeface="Arimo"/>
                <a:cs typeface="Arimo"/>
                <a:sym typeface="Arimo"/>
              </a:rPr>
              <a:t>不會產生效果）</a:t>
            </a:r>
            <a:endParaRPr b="0" i="0" sz="1800" u="none" cap="none" strike="noStrike">
              <a:solidFill>
                <a:schemeClr val="dk1"/>
              </a:solidFill>
              <a:latin typeface="Arimo"/>
              <a:ea typeface="Arimo"/>
              <a:cs typeface="Arimo"/>
              <a:sym typeface="Arim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101"/>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Linear Regression</a:t>
            </a:r>
            <a:endParaRPr b="1">
              <a:solidFill>
                <a:srgbClr val="56BADC"/>
              </a:solidFill>
              <a:latin typeface="Arial"/>
              <a:ea typeface="Arial"/>
              <a:cs typeface="Arial"/>
              <a:sym typeface="Arial"/>
            </a:endParaRPr>
          </a:p>
        </p:txBody>
      </p:sp>
      <p:sp>
        <p:nvSpPr>
          <p:cNvPr id="781" name="Google Shape;781;p101"/>
          <p:cNvSpPr txBox="1"/>
          <p:nvPr/>
        </p:nvSpPr>
        <p:spPr>
          <a:xfrm>
            <a:off x="429224" y="982868"/>
            <a:ext cx="8227200" cy="15423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82" name="Google Shape;782;p101"/>
          <p:cNvSpPr/>
          <p:nvPr/>
        </p:nvSpPr>
        <p:spPr>
          <a:xfrm>
            <a:off x="2833499" y="2902749"/>
            <a:ext cx="3463290" cy="934085"/>
          </a:xfrm>
          <a:custGeom>
            <a:rect b="b" l="l" r="r" t="t"/>
            <a:pathLst>
              <a:path extrusionOk="0" h="934085" w="3463290">
                <a:moveTo>
                  <a:pt x="0" y="233399"/>
                </a:moveTo>
                <a:lnTo>
                  <a:pt x="2996399" y="233399"/>
                </a:lnTo>
                <a:lnTo>
                  <a:pt x="2996399" y="0"/>
                </a:lnTo>
                <a:lnTo>
                  <a:pt x="3463199" y="466799"/>
                </a:lnTo>
                <a:lnTo>
                  <a:pt x="2996399" y="933599"/>
                </a:lnTo>
                <a:lnTo>
                  <a:pt x="2996399" y="700199"/>
                </a:lnTo>
                <a:lnTo>
                  <a:pt x="0" y="700199"/>
                </a:lnTo>
                <a:lnTo>
                  <a:pt x="0" y="2333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3" name="Google Shape;783;p101"/>
          <p:cNvSpPr txBox="1"/>
          <p:nvPr/>
        </p:nvSpPr>
        <p:spPr>
          <a:xfrm>
            <a:off x="3591007" y="3209593"/>
            <a:ext cx="17127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F(x1, x2, x3, ….)</a:t>
            </a:r>
            <a:endParaRPr b="0" i="0" sz="1800" u="none" cap="none" strike="noStrike">
              <a:solidFill>
                <a:schemeClr val="dk1"/>
              </a:solidFill>
              <a:latin typeface="Arial"/>
              <a:ea typeface="Arial"/>
              <a:cs typeface="Arial"/>
              <a:sym typeface="Arial"/>
            </a:endParaRPr>
          </a:p>
        </p:txBody>
      </p:sp>
      <p:grpSp>
        <p:nvGrpSpPr>
          <p:cNvPr id="784" name="Google Shape;784;p101"/>
          <p:cNvGrpSpPr/>
          <p:nvPr/>
        </p:nvGrpSpPr>
        <p:grpSpPr>
          <a:xfrm>
            <a:off x="1684046" y="1503474"/>
            <a:ext cx="5717555" cy="1611617"/>
            <a:chOff x="2011680" y="1511521"/>
            <a:chExt cx="5717555" cy="1611617"/>
          </a:xfrm>
        </p:grpSpPr>
        <p:sp>
          <p:nvSpPr>
            <p:cNvPr id="785" name="Google Shape;785;p101"/>
            <p:cNvSpPr txBox="1"/>
            <p:nvPr/>
          </p:nvSpPr>
          <p:spPr>
            <a:xfrm>
              <a:off x="2011680" y="1845970"/>
              <a:ext cx="1184722"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 筆資料</a:t>
              </a:r>
              <a:endParaRPr b="0" i="0" sz="1400" u="none" cap="none" strike="noStrike">
                <a:solidFill>
                  <a:srgbClr val="000000"/>
                </a:solidFill>
                <a:latin typeface="Arial"/>
                <a:ea typeface="Arial"/>
                <a:cs typeface="Arial"/>
                <a:sym typeface="Arial"/>
              </a:endParaRPr>
            </a:p>
          </p:txBody>
        </p:sp>
        <p:grpSp>
          <p:nvGrpSpPr>
            <p:cNvPr id="786" name="Google Shape;786;p101"/>
            <p:cNvGrpSpPr/>
            <p:nvPr/>
          </p:nvGrpSpPr>
          <p:grpSpPr>
            <a:xfrm>
              <a:off x="3112336" y="1511521"/>
              <a:ext cx="4616899" cy="1611617"/>
              <a:chOff x="3112336" y="1511521"/>
              <a:chExt cx="4616899" cy="1611617"/>
            </a:xfrm>
          </p:grpSpPr>
          <p:sp>
            <p:nvSpPr>
              <p:cNvPr id="787" name="Google Shape;787;p101"/>
              <p:cNvSpPr txBox="1"/>
              <p:nvPr/>
            </p:nvSpPr>
            <p:spPr>
              <a:xfrm>
                <a:off x="3493770" y="1511521"/>
                <a:ext cx="4235465" cy="1020472"/>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88" name="Google Shape;788;p101"/>
              <p:cNvSpPr/>
              <p:nvPr/>
            </p:nvSpPr>
            <p:spPr>
              <a:xfrm>
                <a:off x="3112336" y="1565019"/>
                <a:ext cx="345102" cy="900457"/>
              </a:xfrm>
              <a:prstGeom prst="leftBrace">
                <a:avLst>
                  <a:gd fmla="val 8333" name="adj1"/>
                  <a:gd fmla="val 50000" name="adj2"/>
                </a:avLst>
              </a:prstGeom>
              <a:noFill/>
              <a:ln cap="flat" cmpd="sng" w="2857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789" name="Google Shape;789;p101"/>
              <p:cNvSpPr/>
              <p:nvPr/>
            </p:nvSpPr>
            <p:spPr>
              <a:xfrm rot="-5400000">
                <a:off x="4405813" y="1823800"/>
                <a:ext cx="202072" cy="1712699"/>
              </a:xfrm>
              <a:prstGeom prst="leftBrace">
                <a:avLst>
                  <a:gd fmla="val 8333" name="adj1"/>
                  <a:gd fmla="val 50000" name="adj2"/>
                </a:avLst>
              </a:prstGeom>
              <a:noFill/>
              <a:ln cap="flat" cmpd="sng" w="2857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0" name="Google Shape;790;p101"/>
              <p:cNvSpPr txBox="1"/>
              <p:nvPr/>
            </p:nvSpPr>
            <p:spPr>
              <a:xfrm>
                <a:off x="4076700" y="2784584"/>
                <a:ext cx="990600"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 個特徵</a:t>
                </a:r>
                <a:endParaRPr b="0" i="0" sz="1400" u="none" cap="none" strike="noStrike">
                  <a:solidFill>
                    <a:srgbClr val="000000"/>
                  </a:solidFill>
                  <a:latin typeface="Arial"/>
                  <a:ea typeface="Arial"/>
                  <a:cs typeface="Arial"/>
                  <a:sym typeface="Arial"/>
                </a:endParaRPr>
              </a:p>
            </p:txBody>
          </p:sp>
        </p:grpSp>
      </p:grpSp>
      <p:sp>
        <p:nvSpPr>
          <p:cNvPr id="791" name="Google Shape;791;p101"/>
          <p:cNvSpPr/>
          <p:nvPr/>
        </p:nvSpPr>
        <p:spPr>
          <a:xfrm>
            <a:off x="3437475" y="3680950"/>
            <a:ext cx="1990800" cy="1338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2" name="Google Shape;792;p101"/>
          <p:cNvSpPr/>
          <p:nvPr/>
        </p:nvSpPr>
        <p:spPr>
          <a:xfrm>
            <a:off x="5181697" y="3959474"/>
            <a:ext cx="3233420" cy="1006475"/>
          </a:xfrm>
          <a:custGeom>
            <a:rect b="b" l="l" r="r" t="t"/>
            <a:pathLst>
              <a:path extrusionOk="0" h="1006475" w="3233420">
                <a:moveTo>
                  <a:pt x="3065677" y="1005899"/>
                </a:moveTo>
                <a:lnTo>
                  <a:pt x="950577" y="1005899"/>
                </a:lnTo>
                <a:lnTo>
                  <a:pt x="906009" y="999911"/>
                </a:lnTo>
                <a:lnTo>
                  <a:pt x="865961" y="983010"/>
                </a:lnTo>
                <a:lnTo>
                  <a:pt x="832031" y="956796"/>
                </a:lnTo>
                <a:lnTo>
                  <a:pt x="805816" y="922866"/>
                </a:lnTo>
                <a:lnTo>
                  <a:pt x="788916" y="882817"/>
                </a:lnTo>
                <a:lnTo>
                  <a:pt x="782927" y="838249"/>
                </a:lnTo>
                <a:lnTo>
                  <a:pt x="782927" y="419124"/>
                </a:lnTo>
                <a:lnTo>
                  <a:pt x="0" y="267720"/>
                </a:lnTo>
                <a:lnTo>
                  <a:pt x="782927" y="167649"/>
                </a:lnTo>
                <a:lnTo>
                  <a:pt x="788916" y="123082"/>
                </a:lnTo>
                <a:lnTo>
                  <a:pt x="805816" y="83033"/>
                </a:lnTo>
                <a:lnTo>
                  <a:pt x="832031" y="49103"/>
                </a:lnTo>
                <a:lnTo>
                  <a:pt x="865961" y="22889"/>
                </a:lnTo>
                <a:lnTo>
                  <a:pt x="906009" y="5988"/>
                </a:lnTo>
                <a:lnTo>
                  <a:pt x="950577" y="0"/>
                </a:lnTo>
                <a:lnTo>
                  <a:pt x="3065677" y="0"/>
                </a:lnTo>
                <a:lnTo>
                  <a:pt x="3129834" y="12761"/>
                </a:lnTo>
                <a:lnTo>
                  <a:pt x="3184223" y="49103"/>
                </a:lnTo>
                <a:lnTo>
                  <a:pt x="3220565" y="103493"/>
                </a:lnTo>
                <a:lnTo>
                  <a:pt x="3233327" y="167649"/>
                </a:lnTo>
                <a:lnTo>
                  <a:pt x="3233327" y="838249"/>
                </a:lnTo>
                <a:lnTo>
                  <a:pt x="3227338" y="882817"/>
                </a:lnTo>
                <a:lnTo>
                  <a:pt x="3210438" y="922866"/>
                </a:lnTo>
                <a:lnTo>
                  <a:pt x="3184223" y="956796"/>
                </a:lnTo>
                <a:lnTo>
                  <a:pt x="3150293" y="983010"/>
                </a:lnTo>
                <a:lnTo>
                  <a:pt x="3110245" y="999911"/>
                </a:lnTo>
                <a:lnTo>
                  <a:pt x="3065677" y="10058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3" name="Google Shape;793;p101"/>
          <p:cNvSpPr txBox="1"/>
          <p:nvPr/>
        </p:nvSpPr>
        <p:spPr>
          <a:xfrm>
            <a:off x="6107878" y="4277093"/>
            <a:ext cx="4827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mo"/>
                <a:ea typeface="Arimo"/>
                <a:cs typeface="Arimo"/>
                <a:sym typeface="Arimo"/>
              </a:rPr>
              <a:t>房價</a:t>
            </a:r>
            <a:endParaRPr b="0" i="0" sz="1800" u="none" cap="none" strike="noStrike">
              <a:solidFill>
                <a:schemeClr val="dk1"/>
              </a:solidFill>
              <a:latin typeface="Arimo"/>
              <a:ea typeface="Arimo"/>
              <a:cs typeface="Arimo"/>
              <a:sym typeface="Arimo"/>
            </a:endParaRPr>
          </a:p>
        </p:txBody>
      </p:sp>
      <p:sp>
        <p:nvSpPr>
          <p:cNvPr id="794" name="Google Shape;794;p101"/>
          <p:cNvSpPr txBox="1"/>
          <p:nvPr/>
        </p:nvSpPr>
        <p:spPr>
          <a:xfrm>
            <a:off x="6715775" y="4158550"/>
            <a:ext cx="927000" cy="2694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回歸</a:t>
            </a:r>
            <a:r>
              <a:rPr b="0" i="0" lang="en-US" sz="1800" u="none" cap="none" strike="noStrike">
                <a:solidFill>
                  <a:schemeClr val="dk1"/>
                </a:solidFill>
                <a:latin typeface="Arimo"/>
                <a:ea typeface="Arimo"/>
                <a:cs typeface="Arimo"/>
                <a:sym typeface="Arimo"/>
              </a:rPr>
              <a:t>問題</a:t>
            </a:r>
            <a:endParaRPr b="0" i="0" sz="1800" u="none" cap="none" strike="noStrike">
              <a:solidFill>
                <a:schemeClr val="dk1"/>
              </a:solidFill>
              <a:latin typeface="Arimo"/>
              <a:ea typeface="Arimo"/>
              <a:cs typeface="Arimo"/>
              <a:sym typeface="Arimo"/>
            </a:endParaRPr>
          </a:p>
        </p:txBody>
      </p:sp>
      <p:sp>
        <p:nvSpPr>
          <p:cNvPr id="795" name="Google Shape;795;p101"/>
          <p:cNvSpPr txBox="1"/>
          <p:nvPr/>
        </p:nvSpPr>
        <p:spPr>
          <a:xfrm>
            <a:off x="6715775" y="4434775"/>
            <a:ext cx="1612800" cy="2742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US" sz="1800" u="none" cap="none" strike="noStrike">
                <a:solidFill>
                  <a:schemeClr val="dk1"/>
                </a:solidFill>
                <a:latin typeface="Arimo"/>
                <a:ea typeface="Arimo"/>
                <a:cs typeface="Arimo"/>
                <a:sym typeface="Arimo"/>
              </a:rPr>
              <a:t>連續值預測問題</a:t>
            </a:r>
            <a:endParaRPr b="0" i="0" sz="1800" u="none" cap="none" strike="noStrike">
              <a:solidFill>
                <a:schemeClr val="dk1"/>
              </a:solidFill>
              <a:latin typeface="Arimo"/>
              <a:ea typeface="Arimo"/>
              <a:cs typeface="Arimo"/>
              <a:sym typeface="Arimo"/>
            </a:endParaRPr>
          </a:p>
        </p:txBody>
      </p:sp>
      <p:sp>
        <p:nvSpPr>
          <p:cNvPr id="796" name="Google Shape;796;p101"/>
          <p:cNvSpPr/>
          <p:nvPr/>
        </p:nvSpPr>
        <p:spPr>
          <a:xfrm>
            <a:off x="223124" y="3930599"/>
            <a:ext cx="3381375" cy="1006475"/>
          </a:xfrm>
          <a:custGeom>
            <a:rect b="b" l="l" r="r" t="t"/>
            <a:pathLst>
              <a:path extrusionOk="0" h="1006475" w="3381375">
                <a:moveTo>
                  <a:pt x="0" y="167649"/>
                </a:moveTo>
                <a:lnTo>
                  <a:pt x="5988" y="123082"/>
                </a:lnTo>
                <a:lnTo>
                  <a:pt x="22889" y="83033"/>
                </a:lnTo>
                <a:lnTo>
                  <a:pt x="49103" y="49103"/>
                </a:lnTo>
                <a:lnTo>
                  <a:pt x="83033" y="22889"/>
                </a:lnTo>
                <a:lnTo>
                  <a:pt x="123081" y="5988"/>
                </a:lnTo>
                <a:lnTo>
                  <a:pt x="167649" y="0"/>
                </a:lnTo>
                <a:lnTo>
                  <a:pt x="1429399" y="0"/>
                </a:lnTo>
                <a:lnTo>
                  <a:pt x="2041999" y="0"/>
                </a:lnTo>
                <a:lnTo>
                  <a:pt x="2282749" y="0"/>
                </a:lnTo>
                <a:lnTo>
                  <a:pt x="2315609" y="3251"/>
                </a:lnTo>
                <a:lnTo>
                  <a:pt x="2375762" y="28167"/>
                </a:lnTo>
                <a:lnTo>
                  <a:pt x="2422232" y="74637"/>
                </a:lnTo>
                <a:lnTo>
                  <a:pt x="2447148" y="134790"/>
                </a:lnTo>
                <a:lnTo>
                  <a:pt x="2450399" y="167649"/>
                </a:lnTo>
                <a:lnTo>
                  <a:pt x="3381061" y="191573"/>
                </a:lnTo>
                <a:lnTo>
                  <a:pt x="2450399" y="419124"/>
                </a:lnTo>
                <a:lnTo>
                  <a:pt x="2450399" y="838249"/>
                </a:lnTo>
                <a:lnTo>
                  <a:pt x="2444411" y="882817"/>
                </a:lnTo>
                <a:lnTo>
                  <a:pt x="2427510" y="922866"/>
                </a:lnTo>
                <a:lnTo>
                  <a:pt x="2401296" y="956796"/>
                </a:lnTo>
                <a:lnTo>
                  <a:pt x="2367366" y="983010"/>
                </a:lnTo>
                <a:lnTo>
                  <a:pt x="2327318" y="999911"/>
                </a:lnTo>
                <a:lnTo>
                  <a:pt x="2282749" y="1005899"/>
                </a:lnTo>
                <a:lnTo>
                  <a:pt x="2041999" y="1005899"/>
                </a:lnTo>
                <a:lnTo>
                  <a:pt x="1429399" y="1005899"/>
                </a:lnTo>
                <a:lnTo>
                  <a:pt x="167649" y="1005899"/>
                </a:lnTo>
                <a:lnTo>
                  <a:pt x="123081" y="999911"/>
                </a:lnTo>
                <a:lnTo>
                  <a:pt x="83033" y="983010"/>
                </a:lnTo>
                <a:lnTo>
                  <a:pt x="49103" y="956796"/>
                </a:lnTo>
                <a:lnTo>
                  <a:pt x="22889" y="922866"/>
                </a:lnTo>
                <a:lnTo>
                  <a:pt x="5988" y="882817"/>
                </a:lnTo>
                <a:lnTo>
                  <a:pt x="0" y="838249"/>
                </a:lnTo>
                <a:lnTo>
                  <a:pt x="0" y="419124"/>
                </a:lnTo>
                <a:lnTo>
                  <a:pt x="0" y="167649"/>
                </a:lnTo>
                <a:close/>
              </a:path>
            </a:pathLst>
          </a:custGeom>
          <a:solidFill>
            <a:schemeClr val="lt1"/>
          </a:solid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7" name="Google Shape;797;p101"/>
          <p:cNvSpPr txBox="1"/>
          <p:nvPr/>
        </p:nvSpPr>
        <p:spPr>
          <a:xfrm>
            <a:off x="304275" y="4283975"/>
            <a:ext cx="22311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t>
            </a:r>
            <a:r>
              <a:rPr b="0" i="0" lang="en-US" sz="1800" u="none" cap="none" strike="noStrike">
                <a:solidFill>
                  <a:schemeClr val="dk1"/>
                </a:solidFill>
                <a:latin typeface="Arimo"/>
                <a:ea typeface="Arimo"/>
                <a:cs typeface="Arimo"/>
                <a:sym typeface="Arimo"/>
              </a:rPr>
              <a:t>犯罪率</a:t>
            </a:r>
            <a:r>
              <a:rPr b="0" i="0"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mo"/>
                <a:ea typeface="Arimo"/>
                <a:cs typeface="Arimo"/>
                <a:sym typeface="Arimo"/>
              </a:rPr>
              <a:t>屋齡 </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102"/>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Boston House Price</a:t>
            </a:r>
            <a:r>
              <a:rPr b="1" lang="en-US"/>
              <a:t> </a:t>
            </a:r>
            <a:r>
              <a:rPr b="1" lang="en-US">
                <a:solidFill>
                  <a:schemeClr val="dk1"/>
                </a:solidFill>
              </a:rPr>
              <a:t>- Evaluation</a:t>
            </a:r>
            <a:endParaRPr b="1">
              <a:solidFill>
                <a:srgbClr val="56BADC"/>
              </a:solidFill>
              <a:latin typeface="Arial"/>
              <a:ea typeface="Arial"/>
              <a:cs typeface="Arial"/>
              <a:sym typeface="Arial"/>
            </a:endParaRPr>
          </a:p>
        </p:txBody>
      </p:sp>
      <p:sp>
        <p:nvSpPr>
          <p:cNvPr id="804" name="Google Shape;804;p102"/>
          <p:cNvSpPr/>
          <p:nvPr/>
        </p:nvSpPr>
        <p:spPr>
          <a:xfrm>
            <a:off x="304800" y="18228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5" name="Google Shape;805;p102"/>
          <p:cNvSpPr/>
          <p:nvPr/>
        </p:nvSpPr>
        <p:spPr>
          <a:xfrm>
            <a:off x="5109175" y="2472700"/>
            <a:ext cx="1703070" cy="1029829"/>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03"/>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Regression Evaluation</a:t>
            </a:r>
            <a:endParaRPr b="1">
              <a:solidFill>
                <a:srgbClr val="56BADC"/>
              </a:solidFill>
              <a:latin typeface="Arial"/>
              <a:ea typeface="Arial"/>
              <a:cs typeface="Arial"/>
              <a:sym typeface="Arial"/>
            </a:endParaRPr>
          </a:p>
        </p:txBody>
      </p:sp>
      <p:sp>
        <p:nvSpPr>
          <p:cNvPr id="812" name="Google Shape;812;p103"/>
          <p:cNvSpPr txBox="1"/>
          <p:nvPr/>
        </p:nvSpPr>
        <p:spPr>
          <a:xfrm>
            <a:off x="165652" y="1593750"/>
            <a:ext cx="4594200" cy="576000"/>
          </a:xfrm>
          <a:prstGeom prst="rect">
            <a:avLst/>
          </a:prstGeom>
          <a:noFill/>
          <a:ln>
            <a:noFill/>
          </a:ln>
        </p:spPr>
        <p:txBody>
          <a:bodyPr anchorCtr="0" anchor="ctr" bIns="0" lIns="0" spcFirstLastPara="1" rIns="0" wrap="square" tIns="10775">
            <a:noAutofit/>
          </a:bodyPr>
          <a:lstStyle/>
          <a:p>
            <a:pPr indent="0" lvl="0" marL="0" marR="5080" rtl="0" algn="ctr">
              <a:lnSpc>
                <a:spcPct val="100699"/>
              </a:lnSpc>
              <a:spcBef>
                <a:spcPts val="0"/>
              </a:spcBef>
              <a:spcAft>
                <a:spcPts val="0"/>
              </a:spcAft>
              <a:buClr>
                <a:srgbClr val="000000"/>
              </a:buClr>
              <a:buSzPts val="1800"/>
              <a:buFont typeface="Arial"/>
              <a:buNone/>
            </a:pPr>
            <a:r>
              <a:rPr b="0" i="0" lang="en-US" sz="1800" u="none" cap="none" strike="noStrike">
                <a:solidFill>
                  <a:srgbClr val="666666"/>
                </a:solidFill>
                <a:latin typeface="Arial"/>
                <a:ea typeface="Arial"/>
                <a:cs typeface="Arial"/>
                <a:sym typeface="Arial"/>
              </a:rPr>
              <a:t>MSE : </a:t>
            </a:r>
            <a:r>
              <a:rPr b="0" i="0" lang="en-US" sz="1800" u="sng" cap="none" strike="noStrike">
                <a:solidFill>
                  <a:srgbClr val="0097A7"/>
                </a:solidFill>
                <a:latin typeface="Arial"/>
                <a:ea typeface="Arial"/>
                <a:cs typeface="Arial"/>
                <a:sym typeface="Arial"/>
              </a:rPr>
              <a:t> </a:t>
            </a:r>
            <a:r>
              <a:rPr b="0" i="0" lang="en-US" sz="1800" u="sng" cap="none" strike="noStrike">
                <a:solidFill>
                  <a:schemeClr val="hlink"/>
                </a:solidFill>
                <a:latin typeface="Arial"/>
                <a:ea typeface="Arial"/>
                <a:cs typeface="Arial"/>
                <a:sym typeface="Arial"/>
                <a:hlinkClick r:id="rId3"/>
              </a:rPr>
              <a:t>Mean squared error</a:t>
            </a:r>
            <a:endParaRPr b="0" i="0" sz="1800" u="none" cap="none" strike="noStrike">
              <a:solidFill>
                <a:schemeClr val="dk1"/>
              </a:solidFill>
              <a:latin typeface="Arial"/>
              <a:ea typeface="Arial"/>
              <a:cs typeface="Arial"/>
              <a:sym typeface="Arial"/>
            </a:endParaRPr>
          </a:p>
        </p:txBody>
      </p:sp>
      <p:pic>
        <p:nvPicPr>
          <p:cNvPr id="813" name="Google Shape;813;p103"/>
          <p:cNvPicPr preferRelativeResize="0"/>
          <p:nvPr/>
        </p:nvPicPr>
        <p:blipFill rotWithShape="1">
          <a:blip r:embed="rId4">
            <a:alphaModFix/>
          </a:blip>
          <a:srcRect b="0" l="0" r="0" t="0"/>
          <a:stretch/>
        </p:blipFill>
        <p:spPr>
          <a:xfrm>
            <a:off x="4978950" y="1593750"/>
            <a:ext cx="2512675" cy="742000"/>
          </a:xfrm>
          <a:prstGeom prst="rect">
            <a:avLst/>
          </a:prstGeom>
          <a:noFill/>
          <a:ln>
            <a:noFill/>
          </a:ln>
        </p:spPr>
      </p:pic>
      <p:pic>
        <p:nvPicPr>
          <p:cNvPr id="814" name="Google Shape;814;p103"/>
          <p:cNvPicPr preferRelativeResize="0"/>
          <p:nvPr/>
        </p:nvPicPr>
        <p:blipFill rotWithShape="1">
          <a:blip r:embed="rId5">
            <a:alphaModFix/>
          </a:blip>
          <a:srcRect b="9193" l="0" r="0" t="7367"/>
          <a:stretch/>
        </p:blipFill>
        <p:spPr>
          <a:xfrm>
            <a:off x="2504200" y="2335750"/>
            <a:ext cx="4135601" cy="2588051"/>
          </a:xfrm>
          <a:prstGeom prst="rect">
            <a:avLst/>
          </a:prstGeom>
          <a:noFill/>
          <a:ln>
            <a:noFill/>
          </a:ln>
        </p:spPr>
      </p:pic>
      <p:sp>
        <p:nvSpPr>
          <p:cNvPr id="815" name="Google Shape;815;p103"/>
          <p:cNvSpPr/>
          <p:nvPr/>
        </p:nvSpPr>
        <p:spPr>
          <a:xfrm>
            <a:off x="295500" y="821088"/>
            <a:ext cx="8553000" cy="7047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import numpy as np</a:t>
            </a:r>
            <a:endParaRPr b="1" i="0" sz="20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np.mean((y_test_new - y_test_pred_new) ** 2))</a:t>
            </a:r>
            <a:endParaRPr b="1" i="0" sz="2000" u="none" cap="none" strike="noStrike">
              <a:solidFill>
                <a:srgbClr val="434343"/>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4"/>
          <p:cNvSpPr/>
          <p:nvPr/>
        </p:nvSpPr>
        <p:spPr>
          <a:xfrm>
            <a:off x="295500" y="821088"/>
            <a:ext cx="8553000" cy="7047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from sklearn import metrics</a:t>
            </a:r>
            <a:endParaRPr b="1" i="0" sz="20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print(‘R2 Score: %.2f’ % metrics.r2_score(y_test, y_test_pred)</a:t>
            </a:r>
            <a:endParaRPr b="1" i="0" sz="2000" u="none" cap="none" strike="noStrike">
              <a:solidFill>
                <a:srgbClr val="434343"/>
              </a:solidFill>
              <a:latin typeface="Calibri"/>
              <a:ea typeface="Calibri"/>
              <a:cs typeface="Calibri"/>
              <a:sym typeface="Calibri"/>
            </a:endParaRPr>
          </a:p>
        </p:txBody>
      </p:sp>
      <p:pic>
        <p:nvPicPr>
          <p:cNvPr id="822" name="Google Shape;822;p104"/>
          <p:cNvPicPr preferRelativeResize="0"/>
          <p:nvPr/>
        </p:nvPicPr>
        <p:blipFill rotWithShape="1">
          <a:blip r:embed="rId3">
            <a:alphaModFix/>
          </a:blip>
          <a:srcRect b="0" l="3576" r="3052" t="0"/>
          <a:stretch/>
        </p:blipFill>
        <p:spPr>
          <a:xfrm>
            <a:off x="1955499" y="2148900"/>
            <a:ext cx="5233000" cy="3141150"/>
          </a:xfrm>
          <a:prstGeom prst="rect">
            <a:avLst/>
          </a:prstGeom>
          <a:noFill/>
          <a:ln>
            <a:noFill/>
          </a:ln>
        </p:spPr>
      </p:pic>
      <p:sp>
        <p:nvSpPr>
          <p:cNvPr id="823" name="Google Shape;823;p104"/>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Regression Evaluation</a:t>
            </a:r>
            <a:endParaRPr b="1">
              <a:solidFill>
                <a:srgbClr val="56BADC"/>
              </a:solidFill>
              <a:latin typeface="Arial"/>
              <a:ea typeface="Arial"/>
              <a:cs typeface="Arial"/>
              <a:sym typeface="Arial"/>
            </a:endParaRPr>
          </a:p>
        </p:txBody>
      </p:sp>
      <p:sp>
        <p:nvSpPr>
          <p:cNvPr id="824" name="Google Shape;824;p104"/>
          <p:cNvSpPr txBox="1"/>
          <p:nvPr/>
        </p:nvSpPr>
        <p:spPr>
          <a:xfrm>
            <a:off x="165652" y="1669950"/>
            <a:ext cx="4594200" cy="576000"/>
          </a:xfrm>
          <a:prstGeom prst="rect">
            <a:avLst/>
          </a:prstGeom>
          <a:noFill/>
          <a:ln>
            <a:noFill/>
          </a:ln>
        </p:spPr>
        <p:txBody>
          <a:bodyPr anchorCtr="0" anchor="ctr" bIns="0" lIns="0" spcFirstLastPara="1" rIns="0" wrap="square" tIns="10775">
            <a:noAutofit/>
          </a:bodyPr>
          <a:lstStyle/>
          <a:p>
            <a:pPr indent="0" lvl="0" marL="0" marR="5080" rtl="0" algn="ctr">
              <a:lnSpc>
                <a:spcPct val="100699"/>
              </a:lnSpc>
              <a:spcBef>
                <a:spcPts val="0"/>
              </a:spcBef>
              <a:spcAft>
                <a:spcPts val="0"/>
              </a:spcAft>
              <a:buClr>
                <a:srgbClr val="000000"/>
              </a:buClr>
              <a:buSzPts val="1800"/>
              <a:buFont typeface="Arial"/>
              <a:buNone/>
            </a:pPr>
            <a:r>
              <a:rPr b="0" i="0" lang="en-US" sz="1800" u="none" cap="none" strike="noStrike">
                <a:solidFill>
                  <a:srgbClr val="666666"/>
                </a:solidFill>
                <a:latin typeface="Arial"/>
                <a:ea typeface="Arial"/>
                <a:cs typeface="Arial"/>
                <a:sym typeface="Arial"/>
              </a:rPr>
              <a:t>R2 Score: </a:t>
            </a:r>
            <a:r>
              <a:rPr b="0" i="0" lang="en-US" sz="1800" u="sng" cap="none" strike="noStrike">
                <a:solidFill>
                  <a:srgbClr val="0097A7"/>
                </a:solidFill>
                <a:latin typeface="Arial"/>
                <a:ea typeface="Arial"/>
                <a:cs typeface="Arial"/>
                <a:sym typeface="Arial"/>
              </a:rPr>
              <a:t> </a:t>
            </a:r>
            <a:r>
              <a:rPr b="0" i="0" lang="en-US" sz="1800" u="sng" cap="none" strike="noStrike">
                <a:solidFill>
                  <a:schemeClr val="hlink"/>
                </a:solidFill>
                <a:latin typeface="Arial"/>
                <a:ea typeface="Arial"/>
                <a:cs typeface="Arial"/>
                <a:sym typeface="Arial"/>
                <a:hlinkClick r:id="rId4"/>
              </a:rPr>
              <a:t>coefficient of determination</a:t>
            </a:r>
            <a:endParaRPr b="0" i="0" sz="1800" u="none" cap="none" strike="noStrike">
              <a:solidFill>
                <a:schemeClr val="dk1"/>
              </a:solidFill>
              <a:latin typeface="Arial"/>
              <a:ea typeface="Arial"/>
              <a:cs typeface="Arial"/>
              <a:sym typeface="Arial"/>
            </a:endParaRPr>
          </a:p>
        </p:txBody>
      </p:sp>
      <p:sp>
        <p:nvSpPr>
          <p:cNvPr id="825" name="Google Shape;825;p104"/>
          <p:cNvSpPr/>
          <p:nvPr/>
        </p:nvSpPr>
        <p:spPr>
          <a:xfrm>
            <a:off x="4846938" y="1614600"/>
            <a:ext cx="3708600" cy="686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6" name="Google Shape;826;p104"/>
          <p:cNvSpPr txBox="1"/>
          <p:nvPr/>
        </p:nvSpPr>
        <p:spPr>
          <a:xfrm>
            <a:off x="3833250" y="4648200"/>
            <a:ext cx="1477500" cy="53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mo"/>
                <a:ea typeface="Arimo"/>
                <a:cs typeface="Arimo"/>
                <a:sym typeface="Arimo"/>
              </a:rPr>
              <a:t>Range : ( -inf, 1] </a:t>
            </a:r>
            <a:endParaRPr b="0" i="0" sz="1400" u="none" cap="none" strike="noStrike">
              <a:solidFill>
                <a:srgbClr val="000000"/>
              </a:solidFill>
              <a:latin typeface="Arimo"/>
              <a:ea typeface="Arimo"/>
              <a:cs typeface="Arimo"/>
              <a:sym typeface="Arim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105"/>
          <p:cNvSpPr/>
          <p:nvPr/>
        </p:nvSpPr>
        <p:spPr>
          <a:xfrm>
            <a:off x="0" y="4553625"/>
            <a:ext cx="2483700" cy="55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05"/>
          <p:cNvSpPr txBox="1"/>
          <p:nvPr/>
        </p:nvSpPr>
        <p:spPr>
          <a:xfrm>
            <a:off x="0" y="1846800"/>
            <a:ext cx="9144000" cy="1109100"/>
          </a:xfrm>
          <a:prstGeom prst="rect">
            <a:avLst/>
          </a:prstGeom>
          <a:solidFill>
            <a:srgbClr val="9900FF"/>
          </a:solidFill>
          <a:ln>
            <a:noFill/>
          </a:ln>
          <a:effectLst>
            <a:outerShdw blurRad="114300" rotWithShape="0" algn="bl" dist="9525">
              <a:srgbClr val="000000">
                <a:alpha val="88627"/>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5000" u="none" cap="none" strike="noStrike">
                <a:solidFill>
                  <a:srgbClr val="FFFFFF"/>
                </a:solidFill>
                <a:latin typeface="Arial"/>
                <a:ea typeface="Arial"/>
                <a:cs typeface="Arial"/>
                <a:sym typeface="Arial"/>
              </a:rPr>
              <a:t>We can improve the model !</a:t>
            </a:r>
            <a:endParaRPr b="1" i="0" sz="5000" u="none" cap="none" strike="noStrike">
              <a:solidFill>
                <a:srgbClr val="FFFFFF"/>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06"/>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Boston House Price</a:t>
            </a:r>
            <a:r>
              <a:rPr b="1" lang="en-US"/>
              <a:t> </a:t>
            </a:r>
            <a:r>
              <a:rPr b="1" lang="en-US">
                <a:solidFill>
                  <a:schemeClr val="dk1"/>
                </a:solidFill>
              </a:rPr>
              <a:t>- Make Improvement</a:t>
            </a:r>
            <a:endParaRPr b="1">
              <a:solidFill>
                <a:srgbClr val="56BADC"/>
              </a:solidFill>
              <a:latin typeface="Arial"/>
              <a:ea typeface="Arial"/>
              <a:cs typeface="Arial"/>
              <a:sym typeface="Arial"/>
            </a:endParaRPr>
          </a:p>
        </p:txBody>
      </p:sp>
      <p:sp>
        <p:nvSpPr>
          <p:cNvPr id="840" name="Google Shape;840;p106"/>
          <p:cNvSpPr/>
          <p:nvPr/>
        </p:nvSpPr>
        <p:spPr>
          <a:xfrm>
            <a:off x="311700" y="1729692"/>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1" name="Google Shape;841;p106"/>
          <p:cNvSpPr/>
          <p:nvPr/>
        </p:nvSpPr>
        <p:spPr>
          <a:xfrm>
            <a:off x="5106825" y="2418591"/>
            <a:ext cx="1703070" cy="934085"/>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07"/>
          <p:cNvSpPr/>
          <p:nvPr/>
        </p:nvSpPr>
        <p:spPr>
          <a:xfrm>
            <a:off x="418300" y="943675"/>
            <a:ext cx="8305800" cy="5361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sns.boxplot(data=boston.data)</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p:txBody>
      </p:sp>
      <p:sp>
        <p:nvSpPr>
          <p:cNvPr id="847" name="Google Shape;847;p107"/>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特徵資料分布視覺化 : 箱型圖</a:t>
            </a:r>
            <a:endParaRPr b="1">
              <a:latin typeface="Microsoft JhengHei"/>
              <a:ea typeface="Microsoft JhengHei"/>
              <a:cs typeface="Microsoft JhengHei"/>
              <a:sym typeface="Microsoft JhengHei"/>
            </a:endParaRPr>
          </a:p>
        </p:txBody>
      </p:sp>
      <p:sp>
        <p:nvSpPr>
          <p:cNvPr id="848" name="Google Shape;848;p107"/>
          <p:cNvSpPr txBox="1"/>
          <p:nvPr/>
        </p:nvSpPr>
        <p:spPr>
          <a:xfrm>
            <a:off x="457749" y="1662097"/>
            <a:ext cx="3861600" cy="29517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可以由圖形發現, 房價的特徵彼此間差異很大, 故我們需調整後再進行觀察</a:t>
            </a:r>
            <a:endParaRPr b="0" i="0" sz="2400" u="none" cap="none" strike="noStrike">
              <a:solidFill>
                <a:srgbClr val="000000"/>
              </a:solidFill>
              <a:latin typeface="Microsoft JhengHei"/>
              <a:ea typeface="Microsoft JhengHei"/>
              <a:cs typeface="Microsoft JhengHei"/>
              <a:sym typeface="Microsoft JhengHei"/>
            </a:endParaRPr>
          </a:p>
          <a:p>
            <a:pPr indent="-412115" lvl="0" marL="424815" marR="5080" rtl="0" algn="l">
              <a:lnSpc>
                <a:spcPct val="114599"/>
              </a:lnSpc>
              <a:spcBef>
                <a:spcPts val="0"/>
              </a:spcBef>
              <a:spcAft>
                <a:spcPts val="0"/>
              </a:spcAft>
              <a:buClr>
                <a:srgbClr val="000000"/>
              </a:buClr>
              <a:buSzPts val="2400"/>
              <a:buFont typeface="Microsoft JhengHei"/>
              <a:buChar char="●"/>
            </a:pPr>
            <a:r>
              <a:rPr b="0" i="0" lang="en-US" sz="2400" u="none" cap="none" strike="noStrike">
                <a:solidFill>
                  <a:srgbClr val="000000"/>
                </a:solidFill>
                <a:latin typeface="Microsoft JhengHei"/>
                <a:ea typeface="Microsoft JhengHei"/>
                <a:cs typeface="Microsoft JhengHei"/>
                <a:sym typeface="Microsoft JhengHei"/>
              </a:rPr>
              <a:t>以下我們對資料標準化 (Standardize), 再回來觀察結果</a:t>
            </a:r>
            <a:endParaRPr b="0" i="0" sz="2400" u="none" cap="none" strike="noStrike">
              <a:solidFill>
                <a:srgbClr val="000000"/>
              </a:solidFill>
              <a:latin typeface="Microsoft JhengHei"/>
              <a:ea typeface="Microsoft JhengHei"/>
              <a:cs typeface="Microsoft JhengHei"/>
              <a:sym typeface="Microsoft JhengHei"/>
            </a:endParaRPr>
          </a:p>
        </p:txBody>
      </p:sp>
      <p:pic>
        <p:nvPicPr>
          <p:cNvPr id="849" name="Google Shape;849;p107"/>
          <p:cNvPicPr preferRelativeResize="0"/>
          <p:nvPr/>
        </p:nvPicPr>
        <p:blipFill rotWithShape="1">
          <a:blip r:embed="rId3">
            <a:alphaModFix/>
          </a:blip>
          <a:srcRect b="0" l="0" r="0" t="0"/>
          <a:stretch/>
        </p:blipFill>
        <p:spPr>
          <a:xfrm>
            <a:off x="4291800" y="1632175"/>
            <a:ext cx="4862050" cy="3344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08"/>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rtl="0" algn="l">
              <a:spcBef>
                <a:spcPts val="1000"/>
              </a:spcBef>
              <a:spcAft>
                <a:spcPts val="0"/>
              </a:spcAft>
              <a:buClr>
                <a:srgbClr val="000000"/>
              </a:buClr>
              <a:buSzPts val="2400"/>
              <a:buFont typeface="Arial"/>
              <a:buNone/>
            </a:pPr>
            <a:r>
              <a:rPr b="1" lang="en-US">
                <a:solidFill>
                  <a:schemeClr val="dk1"/>
                </a:solidFill>
              </a:rPr>
              <a:t>Boston House Price - </a:t>
            </a:r>
            <a:r>
              <a:rPr b="1" lang="en-US">
                <a:latin typeface="Microsoft JhengHei"/>
                <a:ea typeface="Microsoft JhengHei"/>
                <a:cs typeface="Microsoft JhengHei"/>
                <a:sym typeface="Microsoft JhengHei"/>
              </a:rPr>
              <a:t>特徵資料標準化</a:t>
            </a:r>
            <a:endParaRPr b="0" i="0" u="none" cap="none" strike="noStrike">
              <a:solidFill>
                <a:schemeClr val="dk1"/>
              </a:solidFill>
              <a:latin typeface="Arial"/>
              <a:ea typeface="Arial"/>
              <a:cs typeface="Arial"/>
              <a:sym typeface="Arial"/>
            </a:endParaRPr>
          </a:p>
        </p:txBody>
      </p:sp>
      <p:sp>
        <p:nvSpPr>
          <p:cNvPr id="855" name="Google Shape;855;p108"/>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sklearn.preprocessing.</a:t>
            </a:r>
            <a:r>
              <a:rPr lang="en-US" sz="1800">
                <a:solidFill>
                  <a:schemeClr val="dk2"/>
                </a:solidFill>
                <a:latin typeface="Arial"/>
                <a:ea typeface="Arial"/>
                <a:cs typeface="Arial"/>
                <a:sym typeface="Arial"/>
              </a:rPr>
              <a:t>StandardScaler</a:t>
            </a:r>
            <a:r>
              <a:rPr b="0" i="0" lang="en-US" sz="1800" u="none" cap="none" strike="noStrike">
                <a:solidFill>
                  <a:schemeClr val="dk2"/>
                </a:solidFill>
                <a:latin typeface="Arial"/>
                <a:ea typeface="Arial"/>
                <a:cs typeface="Arial"/>
                <a:sym typeface="Arial"/>
              </a:rPr>
              <a:t> (Z-score)</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(X- mean)/std</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將資料轉換成mean為0，stdev為1的資料分佈</a:t>
            </a:r>
            <a:endParaRPr b="0" i="0" sz="1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160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sklearn.preprocessing.minmax_scale</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(X - min(X))/(max(X) - min(X))</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en-US" sz="1800" u="none" cap="none" strike="noStrike">
                <a:solidFill>
                  <a:schemeClr val="dk2"/>
                </a:solidFill>
                <a:latin typeface="Arial"/>
                <a:ea typeface="Arial"/>
                <a:cs typeface="Arial"/>
                <a:sym typeface="Arial"/>
              </a:rPr>
              <a:t>將資料轉換成max和min轉換到feature_range</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grpSp>
        <p:nvGrpSpPr>
          <p:cNvPr id="856" name="Google Shape;856;p108"/>
          <p:cNvGrpSpPr/>
          <p:nvPr/>
        </p:nvGrpSpPr>
        <p:grpSpPr>
          <a:xfrm>
            <a:off x="5997125" y="3223250"/>
            <a:ext cx="3009501" cy="1173223"/>
            <a:chOff x="5997125" y="2537450"/>
            <a:chExt cx="3009501" cy="1173223"/>
          </a:xfrm>
        </p:grpSpPr>
        <p:pic>
          <p:nvPicPr>
            <p:cNvPr id="857" name="Google Shape;857;p108"/>
            <p:cNvPicPr preferRelativeResize="0"/>
            <p:nvPr/>
          </p:nvPicPr>
          <p:blipFill rotWithShape="1">
            <a:blip r:embed="rId3">
              <a:alphaModFix/>
            </a:blip>
            <a:srcRect b="0" l="0" r="0" t="0"/>
            <a:stretch/>
          </p:blipFill>
          <p:spPr>
            <a:xfrm>
              <a:off x="6553425" y="2617774"/>
              <a:ext cx="2453201" cy="1092899"/>
            </a:xfrm>
            <a:prstGeom prst="rect">
              <a:avLst/>
            </a:prstGeom>
            <a:noFill/>
            <a:ln>
              <a:noFill/>
            </a:ln>
          </p:spPr>
        </p:pic>
        <p:cxnSp>
          <p:nvCxnSpPr>
            <p:cNvPr id="858" name="Google Shape;858;p108"/>
            <p:cNvCxnSpPr/>
            <p:nvPr/>
          </p:nvCxnSpPr>
          <p:spPr>
            <a:xfrm>
              <a:off x="6872225" y="2628100"/>
              <a:ext cx="0" cy="981900"/>
            </a:xfrm>
            <a:prstGeom prst="straightConnector1">
              <a:avLst/>
            </a:prstGeom>
            <a:noFill/>
            <a:ln cap="flat" cmpd="sng" w="28575">
              <a:solidFill>
                <a:srgbClr val="FF0000"/>
              </a:solidFill>
              <a:prstDash val="dash"/>
              <a:round/>
              <a:headEnd len="sm" w="sm" type="none"/>
              <a:tailEnd len="sm" w="sm" type="none"/>
            </a:ln>
          </p:spPr>
        </p:cxnSp>
        <p:cxnSp>
          <p:nvCxnSpPr>
            <p:cNvPr id="859" name="Google Shape;859;p108"/>
            <p:cNvCxnSpPr/>
            <p:nvPr/>
          </p:nvCxnSpPr>
          <p:spPr>
            <a:xfrm>
              <a:off x="8735000" y="2628100"/>
              <a:ext cx="0" cy="981900"/>
            </a:xfrm>
            <a:prstGeom prst="straightConnector1">
              <a:avLst/>
            </a:prstGeom>
            <a:noFill/>
            <a:ln cap="flat" cmpd="sng" w="28575">
              <a:solidFill>
                <a:srgbClr val="FF0000"/>
              </a:solidFill>
              <a:prstDash val="dash"/>
              <a:round/>
              <a:headEnd len="sm" w="sm" type="none"/>
              <a:tailEnd len="sm" w="sm" type="none"/>
            </a:ln>
          </p:spPr>
        </p:cxnSp>
        <p:sp>
          <p:nvSpPr>
            <p:cNvPr id="860" name="Google Shape;860;p108"/>
            <p:cNvSpPr txBox="1"/>
            <p:nvPr/>
          </p:nvSpPr>
          <p:spPr>
            <a:xfrm>
              <a:off x="5997125" y="2590800"/>
              <a:ext cx="8751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min =0</a:t>
              </a:r>
              <a:endParaRPr b="0" i="0" sz="1400" u="none" cap="none" strike="noStrike">
                <a:solidFill>
                  <a:srgbClr val="FF0000"/>
                </a:solidFill>
                <a:latin typeface="Arial"/>
                <a:ea typeface="Arial"/>
                <a:cs typeface="Arial"/>
                <a:sym typeface="Arial"/>
              </a:endParaRPr>
            </a:p>
          </p:txBody>
        </p:sp>
        <p:sp>
          <p:nvSpPr>
            <p:cNvPr id="861" name="Google Shape;861;p108"/>
            <p:cNvSpPr txBox="1"/>
            <p:nvPr/>
          </p:nvSpPr>
          <p:spPr>
            <a:xfrm>
              <a:off x="7936100" y="2537450"/>
              <a:ext cx="8751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min =1</a:t>
              </a:r>
              <a:endParaRPr b="0" i="0" sz="1400" u="none" cap="none" strike="noStrike">
                <a:solidFill>
                  <a:srgbClr val="FF0000"/>
                </a:solidFill>
                <a:latin typeface="Arial"/>
                <a:ea typeface="Arial"/>
                <a:cs typeface="Arial"/>
                <a:sym typeface="Arial"/>
              </a:endParaRPr>
            </a:p>
          </p:txBody>
        </p:sp>
      </p:grpSp>
      <p:grpSp>
        <p:nvGrpSpPr>
          <p:cNvPr id="862" name="Google Shape;862;p108"/>
          <p:cNvGrpSpPr/>
          <p:nvPr/>
        </p:nvGrpSpPr>
        <p:grpSpPr>
          <a:xfrm>
            <a:off x="1317225" y="4396475"/>
            <a:ext cx="6648925" cy="440500"/>
            <a:chOff x="917550" y="4174750"/>
            <a:chExt cx="6648925" cy="440500"/>
          </a:xfrm>
        </p:grpSpPr>
        <p:pic>
          <p:nvPicPr>
            <p:cNvPr id="863" name="Google Shape;863;p108"/>
            <p:cNvPicPr preferRelativeResize="0"/>
            <p:nvPr/>
          </p:nvPicPr>
          <p:blipFill rotWithShape="1">
            <a:blip r:embed="rId4">
              <a:alphaModFix/>
            </a:blip>
            <a:srcRect b="0" l="0" r="0" t="0"/>
            <a:stretch/>
          </p:blipFill>
          <p:spPr>
            <a:xfrm>
              <a:off x="917550" y="4174750"/>
              <a:ext cx="6648925" cy="440500"/>
            </a:xfrm>
            <a:prstGeom prst="rect">
              <a:avLst/>
            </a:prstGeom>
            <a:noFill/>
            <a:ln>
              <a:noFill/>
            </a:ln>
          </p:spPr>
        </p:pic>
        <p:sp>
          <p:nvSpPr>
            <p:cNvPr id="864" name="Google Shape;864;p108"/>
            <p:cNvSpPr/>
            <p:nvPr/>
          </p:nvSpPr>
          <p:spPr>
            <a:xfrm>
              <a:off x="3609850" y="4254575"/>
              <a:ext cx="1106700" cy="309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 name="Google Shape;865;p108"/>
          <p:cNvGrpSpPr/>
          <p:nvPr/>
        </p:nvGrpSpPr>
        <p:grpSpPr>
          <a:xfrm>
            <a:off x="6553425" y="809175"/>
            <a:ext cx="2453201" cy="1377498"/>
            <a:chOff x="6553425" y="809175"/>
            <a:chExt cx="2453201" cy="1377498"/>
          </a:xfrm>
        </p:grpSpPr>
        <p:pic>
          <p:nvPicPr>
            <p:cNvPr id="866" name="Google Shape;866;p108"/>
            <p:cNvPicPr preferRelativeResize="0"/>
            <p:nvPr/>
          </p:nvPicPr>
          <p:blipFill rotWithShape="1">
            <a:blip r:embed="rId3">
              <a:alphaModFix/>
            </a:blip>
            <a:srcRect b="0" l="0" r="0" t="0"/>
            <a:stretch/>
          </p:blipFill>
          <p:spPr>
            <a:xfrm>
              <a:off x="6553425" y="1093774"/>
              <a:ext cx="2453201" cy="1092899"/>
            </a:xfrm>
            <a:prstGeom prst="rect">
              <a:avLst/>
            </a:prstGeom>
            <a:noFill/>
            <a:ln>
              <a:noFill/>
            </a:ln>
          </p:spPr>
        </p:pic>
        <p:cxnSp>
          <p:nvCxnSpPr>
            <p:cNvPr id="867" name="Google Shape;867;p108"/>
            <p:cNvCxnSpPr/>
            <p:nvPr/>
          </p:nvCxnSpPr>
          <p:spPr>
            <a:xfrm>
              <a:off x="7780025" y="1104100"/>
              <a:ext cx="0" cy="981900"/>
            </a:xfrm>
            <a:prstGeom prst="straightConnector1">
              <a:avLst/>
            </a:prstGeom>
            <a:noFill/>
            <a:ln cap="flat" cmpd="sng" w="28575">
              <a:solidFill>
                <a:srgbClr val="FF0000"/>
              </a:solidFill>
              <a:prstDash val="dash"/>
              <a:round/>
              <a:headEnd len="sm" w="sm" type="none"/>
              <a:tailEnd len="sm" w="sm" type="none"/>
            </a:ln>
          </p:spPr>
        </p:cxnSp>
        <p:sp>
          <p:nvSpPr>
            <p:cNvPr id="868" name="Google Shape;868;p108"/>
            <p:cNvSpPr txBox="1"/>
            <p:nvPr/>
          </p:nvSpPr>
          <p:spPr>
            <a:xfrm>
              <a:off x="7373725" y="809175"/>
              <a:ext cx="9924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mean =0</a:t>
              </a:r>
              <a:endParaRPr b="0" i="0" sz="1400" u="none" cap="none" strike="noStrike">
                <a:solidFill>
                  <a:srgbClr val="FF0000"/>
                </a:solidFill>
                <a:latin typeface="Arial"/>
                <a:ea typeface="Arial"/>
                <a:cs typeface="Arial"/>
                <a:sym typeface="Arial"/>
              </a:endParaRPr>
            </a:p>
          </p:txBody>
        </p:sp>
        <p:sp>
          <p:nvSpPr>
            <p:cNvPr id="869" name="Google Shape;869;p108"/>
            <p:cNvSpPr txBox="1"/>
            <p:nvPr/>
          </p:nvSpPr>
          <p:spPr>
            <a:xfrm>
              <a:off x="8088500" y="1470650"/>
              <a:ext cx="8751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stdev =1</a:t>
              </a:r>
              <a:endParaRPr b="0" i="0" sz="1400" u="none" cap="none" strike="noStrike">
                <a:solidFill>
                  <a:srgbClr val="FF0000"/>
                </a:solidFill>
                <a:latin typeface="Arial"/>
                <a:ea typeface="Arial"/>
                <a:cs typeface="Arial"/>
                <a:sym typeface="Arial"/>
              </a:endParaRPr>
            </a:p>
          </p:txBody>
        </p:sp>
        <p:cxnSp>
          <p:nvCxnSpPr>
            <p:cNvPr id="870" name="Google Shape;870;p108"/>
            <p:cNvCxnSpPr/>
            <p:nvPr/>
          </p:nvCxnSpPr>
          <p:spPr>
            <a:xfrm>
              <a:off x="7829475" y="1718050"/>
              <a:ext cx="288000" cy="0"/>
            </a:xfrm>
            <a:prstGeom prst="straightConnector1">
              <a:avLst/>
            </a:prstGeom>
            <a:noFill/>
            <a:ln cap="flat" cmpd="sng" w="28575">
              <a:solidFill>
                <a:srgbClr val="FF0000"/>
              </a:solidFill>
              <a:prstDash val="dash"/>
              <a:round/>
              <a:headEnd len="sm" w="sm" type="none"/>
              <a:tailEnd len="med" w="med" type="triangle"/>
            </a:ln>
          </p:spPr>
        </p:cxnSp>
        <p:cxnSp>
          <p:nvCxnSpPr>
            <p:cNvPr id="871" name="Google Shape;871;p108"/>
            <p:cNvCxnSpPr/>
            <p:nvPr/>
          </p:nvCxnSpPr>
          <p:spPr>
            <a:xfrm rot="10800000">
              <a:off x="7449925" y="1716550"/>
              <a:ext cx="288000" cy="3000"/>
            </a:xfrm>
            <a:prstGeom prst="straightConnector1">
              <a:avLst/>
            </a:prstGeom>
            <a:noFill/>
            <a:ln cap="flat" cmpd="sng" w="28575">
              <a:solidFill>
                <a:srgbClr val="FF0000"/>
              </a:solidFill>
              <a:prstDash val="dash"/>
              <a:round/>
              <a:headEnd len="sm" w="sm" type="none"/>
              <a:tailEnd len="med" w="med" type="triangle"/>
            </a:ln>
          </p:spPr>
        </p:cxnSp>
      </p:grpSp>
      <p:pic>
        <p:nvPicPr>
          <p:cNvPr id="872" name="Google Shape;872;p108"/>
          <p:cNvPicPr preferRelativeResize="0"/>
          <p:nvPr/>
        </p:nvPicPr>
        <p:blipFill>
          <a:blip r:embed="rId5">
            <a:alphaModFix/>
          </a:blip>
          <a:stretch>
            <a:fillRect/>
          </a:stretch>
        </p:blipFill>
        <p:spPr>
          <a:xfrm>
            <a:off x="2053450" y="1955425"/>
            <a:ext cx="4149000" cy="572700"/>
          </a:xfrm>
          <a:prstGeom prst="rect">
            <a:avLst/>
          </a:prstGeom>
          <a:noFill/>
          <a:ln>
            <a:noFill/>
          </a:ln>
        </p:spPr>
      </p:pic>
      <p:grpSp>
        <p:nvGrpSpPr>
          <p:cNvPr id="873" name="Google Shape;873;p108"/>
          <p:cNvGrpSpPr/>
          <p:nvPr/>
        </p:nvGrpSpPr>
        <p:grpSpPr>
          <a:xfrm>
            <a:off x="1378925" y="2571650"/>
            <a:ext cx="6258376" cy="651600"/>
            <a:chOff x="979250" y="2571750"/>
            <a:chExt cx="6258376" cy="651600"/>
          </a:xfrm>
        </p:grpSpPr>
        <p:pic>
          <p:nvPicPr>
            <p:cNvPr id="874" name="Google Shape;874;p108"/>
            <p:cNvPicPr preferRelativeResize="0"/>
            <p:nvPr/>
          </p:nvPicPr>
          <p:blipFill rotWithShape="1">
            <a:blip r:embed="rId6">
              <a:alphaModFix/>
            </a:blip>
            <a:srcRect b="0" l="0" r="0" t="0"/>
            <a:stretch/>
          </p:blipFill>
          <p:spPr>
            <a:xfrm>
              <a:off x="979250" y="2625075"/>
              <a:ext cx="2563067" cy="572700"/>
            </a:xfrm>
            <a:prstGeom prst="rect">
              <a:avLst/>
            </a:prstGeom>
            <a:noFill/>
            <a:ln>
              <a:noFill/>
            </a:ln>
          </p:spPr>
        </p:pic>
        <p:sp>
          <p:nvSpPr>
            <p:cNvPr id="875" name="Google Shape;875;p108"/>
            <p:cNvSpPr/>
            <p:nvPr/>
          </p:nvSpPr>
          <p:spPr>
            <a:xfrm>
              <a:off x="11631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08"/>
            <p:cNvSpPr/>
            <p:nvPr/>
          </p:nvSpPr>
          <p:spPr>
            <a:xfrm>
              <a:off x="18489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08"/>
            <p:cNvSpPr/>
            <p:nvPr/>
          </p:nvSpPr>
          <p:spPr>
            <a:xfrm>
              <a:off x="23823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08"/>
            <p:cNvSpPr/>
            <p:nvPr/>
          </p:nvSpPr>
          <p:spPr>
            <a:xfrm>
              <a:off x="29157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9" name="Google Shape;879;p108"/>
            <p:cNvPicPr preferRelativeResize="0"/>
            <p:nvPr/>
          </p:nvPicPr>
          <p:blipFill rotWithShape="1">
            <a:blip r:embed="rId7">
              <a:alphaModFix/>
            </a:blip>
            <a:srcRect b="0" l="0" r="0" t="0"/>
            <a:stretch/>
          </p:blipFill>
          <p:spPr>
            <a:xfrm>
              <a:off x="4228125" y="2571750"/>
              <a:ext cx="3009501" cy="651600"/>
            </a:xfrm>
            <a:prstGeom prst="rect">
              <a:avLst/>
            </a:prstGeom>
            <a:noFill/>
            <a:ln>
              <a:noFill/>
            </a:ln>
          </p:spPr>
        </p:pic>
        <p:sp>
          <p:nvSpPr>
            <p:cNvPr id="880" name="Google Shape;880;p108"/>
            <p:cNvSpPr/>
            <p:nvPr/>
          </p:nvSpPr>
          <p:spPr>
            <a:xfrm>
              <a:off x="43479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08"/>
            <p:cNvSpPr/>
            <p:nvPr/>
          </p:nvSpPr>
          <p:spPr>
            <a:xfrm>
              <a:off x="50337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08"/>
            <p:cNvSpPr/>
            <p:nvPr/>
          </p:nvSpPr>
          <p:spPr>
            <a:xfrm>
              <a:off x="57195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08"/>
            <p:cNvSpPr/>
            <p:nvPr/>
          </p:nvSpPr>
          <p:spPr>
            <a:xfrm>
              <a:off x="64053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09"/>
          <p:cNvSpPr/>
          <p:nvPr/>
        </p:nvSpPr>
        <p:spPr>
          <a:xfrm>
            <a:off x="418300" y="943675"/>
            <a:ext cx="8305800" cy="15165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from sklearn.preprocessing import StandardScaler</a:t>
            </a:r>
            <a:endParaRPr b="1"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scaler = StandardScaler()</a:t>
            </a:r>
            <a:endParaRPr b="1"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fixed_boston = scaler.fit_transform(boston.data)</a:t>
            </a:r>
            <a:endParaRPr b="1" i="0" sz="2400" u="none" cap="none" strike="noStrike">
              <a:solidFill>
                <a:schemeClr val="dk1"/>
              </a:solidFill>
              <a:latin typeface="Calibri"/>
              <a:ea typeface="Calibri"/>
              <a:cs typeface="Calibri"/>
              <a:sym typeface="Calibri"/>
            </a:endParaRPr>
          </a:p>
        </p:txBody>
      </p:sp>
      <p:sp>
        <p:nvSpPr>
          <p:cNvPr id="889" name="Google Shape;889;p109"/>
          <p:cNvSpPr txBox="1"/>
          <p:nvPr>
            <p:ph type="title"/>
          </p:nvPr>
        </p:nvSpPr>
        <p:spPr>
          <a:xfrm>
            <a:off x="457750" y="348775"/>
            <a:ext cx="83058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特徵資料標準化 : 採用</a:t>
            </a:r>
            <a:r>
              <a:rPr b="1" lang="en-US" sz="2050">
                <a:solidFill>
                  <a:srgbClr val="1D1F22"/>
                </a:solidFill>
              </a:rPr>
              <a:t> sklearn.preprocessing.StandardScaler</a:t>
            </a:r>
            <a:endParaRPr b="1" sz="2050">
              <a:solidFill>
                <a:srgbClr val="1D1F22"/>
              </a:solidFill>
            </a:endParaRPr>
          </a:p>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 </a:t>
            </a:r>
            <a:endParaRPr b="1">
              <a:solidFill>
                <a:schemeClr val="dk1"/>
              </a:solidFill>
              <a:latin typeface="Calibri"/>
              <a:ea typeface="Calibri"/>
              <a:cs typeface="Calibri"/>
              <a:sym typeface="Calibri"/>
            </a:endParaRPr>
          </a:p>
        </p:txBody>
      </p:sp>
      <p:sp>
        <p:nvSpPr>
          <p:cNvPr id="890" name="Google Shape;890;p109"/>
          <p:cNvSpPr txBox="1"/>
          <p:nvPr/>
        </p:nvSpPr>
        <p:spPr>
          <a:xfrm>
            <a:off x="572525" y="2705425"/>
            <a:ext cx="7033200" cy="26550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標準化目的 :</a:t>
            </a:r>
            <a:endParaRPr b="0" i="0" sz="2400" u="none" cap="none" strike="noStrike">
              <a:solidFill>
                <a:srgbClr val="000000"/>
              </a:solidFill>
              <a:latin typeface="Microsoft JhengHei"/>
              <a:ea typeface="Microsoft JhengHei"/>
              <a:cs typeface="Microsoft JhengHei"/>
              <a:sym typeface="Microsoft JhengHei"/>
            </a:endParaRPr>
          </a:p>
          <a:p>
            <a:pPr indent="-381000" lvl="1" marL="914400"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讓變數間關係更容易觀察</a:t>
            </a:r>
            <a:endParaRPr b="0" i="0" sz="2400" u="none" cap="none" strike="noStrike">
              <a:solidFill>
                <a:srgbClr val="000000"/>
              </a:solidFill>
              <a:latin typeface="Microsoft JhengHei"/>
              <a:ea typeface="Microsoft JhengHei"/>
              <a:cs typeface="Microsoft JhengHei"/>
              <a:sym typeface="Microsoft JhengHei"/>
            </a:endParaRPr>
          </a:p>
          <a:p>
            <a:pPr indent="-381000" lvl="1" marL="914400" marR="5080" rtl="0" algn="l">
              <a:lnSpc>
                <a:spcPct val="114599"/>
              </a:lnSpc>
              <a:spcBef>
                <a:spcPts val="0"/>
              </a:spcBef>
              <a:spcAft>
                <a:spcPts val="0"/>
              </a:spcAft>
              <a:buClr>
                <a:srgbClr val="000000"/>
              </a:buClr>
              <a:buSzPts val="2400"/>
              <a:buFont typeface="Microsoft JhengHei"/>
              <a:buChar char="○"/>
            </a:pPr>
            <a:r>
              <a:rPr b="0" i="0" lang="en-US" sz="2400" u="none" cap="none" strike="noStrike">
                <a:solidFill>
                  <a:srgbClr val="000000"/>
                </a:solidFill>
                <a:latin typeface="Microsoft JhengHei"/>
                <a:ea typeface="Microsoft JhengHei"/>
                <a:cs typeface="Microsoft JhengHei"/>
                <a:sym typeface="Microsoft JhengHei"/>
              </a:rPr>
              <a:t>平衡變數間影響力, 使預測可能更為準確</a:t>
            </a:r>
            <a:endParaRPr b="0" i="0" sz="2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6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latin typeface="Microsoft JhengHei"/>
                <a:ea typeface="Microsoft JhengHei"/>
                <a:cs typeface="Microsoft JhengHei"/>
                <a:sym typeface="Microsoft JhengHei"/>
              </a:rPr>
              <a:t>一句話說明 </a:t>
            </a:r>
            <a:r>
              <a:rPr b="1" lang="en-US">
                <a:solidFill>
                  <a:schemeClr val="dk1"/>
                </a:solidFill>
              </a:rPr>
              <a:t>Machine Learning</a:t>
            </a:r>
            <a:endParaRPr b="1">
              <a:solidFill>
                <a:schemeClr val="dk1"/>
              </a:solidFill>
            </a:endParaRPr>
          </a:p>
        </p:txBody>
      </p:sp>
      <p:sp>
        <p:nvSpPr>
          <p:cNvPr id="360" name="Google Shape;360;p65"/>
          <p:cNvSpPr txBox="1"/>
          <p:nvPr/>
        </p:nvSpPr>
        <p:spPr>
          <a:xfrm>
            <a:off x="20550" y="1205800"/>
            <a:ext cx="9102900" cy="21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Arial"/>
                <a:ea typeface="Arial"/>
                <a:cs typeface="Arial"/>
                <a:sym typeface="Arial"/>
              </a:rPr>
              <a:t>『 Field of study that gives computers the ability to learn without being explicitly programmed. 』</a:t>
            </a:r>
            <a:endParaRPr b="0" i="1" sz="3200" u="none" cap="none" strike="noStrike">
              <a:solidFill>
                <a:schemeClr val="dk1"/>
              </a:solidFill>
              <a:latin typeface="Arial"/>
              <a:ea typeface="Arial"/>
              <a:cs typeface="Arial"/>
              <a:sym typeface="Arial"/>
            </a:endParaRPr>
          </a:p>
          <a:p>
            <a:pPr indent="2413000" lvl="0" marL="0" marR="0" rtl="0" algn="l">
              <a:lnSpc>
                <a:spcPct val="115000"/>
              </a:lnSpc>
              <a:spcBef>
                <a:spcPts val="100"/>
              </a:spcBef>
              <a:spcAft>
                <a:spcPts val="0"/>
              </a:spcAft>
              <a:buClr>
                <a:srgbClr val="000000"/>
              </a:buClr>
              <a:buSzPts val="2800"/>
              <a:buFont typeface="Arial"/>
              <a:buNone/>
            </a:pPr>
            <a:r>
              <a:rPr b="0" i="1" lang="en-US" sz="2800" u="none" cap="none" strike="noStrike">
                <a:solidFill>
                  <a:srgbClr val="999999"/>
                </a:solidFill>
                <a:latin typeface="Calibri"/>
                <a:ea typeface="Calibri"/>
                <a:cs typeface="Calibri"/>
                <a:sym typeface="Calibri"/>
              </a:rPr>
              <a:t>- Arthur Lee Samuel, 1959 </a:t>
            </a:r>
            <a:endParaRPr b="0" i="1" sz="3200" u="none" cap="none" strike="noStrike">
              <a:solidFill>
                <a:schemeClr val="dk1"/>
              </a:solidFill>
              <a:latin typeface="Arial"/>
              <a:ea typeface="Arial"/>
              <a:cs typeface="Arial"/>
              <a:sym typeface="Arial"/>
            </a:endParaRPr>
          </a:p>
        </p:txBody>
      </p:sp>
      <p:sp>
        <p:nvSpPr>
          <p:cNvPr id="361" name="Google Shape;361;p65"/>
          <p:cNvSpPr txBox="1"/>
          <p:nvPr/>
        </p:nvSpPr>
        <p:spPr>
          <a:xfrm>
            <a:off x="1411950" y="3528775"/>
            <a:ext cx="6320100" cy="598500"/>
          </a:xfrm>
          <a:prstGeom prst="rect">
            <a:avLst/>
          </a:prstGeom>
          <a:solidFill>
            <a:srgbClr val="56BA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And now, Machine Learning is everywhere</a:t>
            </a:r>
            <a:endParaRPr b="1" i="0" sz="2400" u="none" cap="none" strike="noStrike">
              <a:solidFill>
                <a:srgbClr val="FFFF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10"/>
          <p:cNvSpPr/>
          <p:nvPr/>
        </p:nvSpPr>
        <p:spPr>
          <a:xfrm>
            <a:off x="418300" y="943675"/>
            <a:ext cx="8305800" cy="536100"/>
          </a:xfrm>
          <a:prstGeom prst="roundRect">
            <a:avLst>
              <a:gd fmla="val 16667" name="adj"/>
            </a:avLst>
          </a:prstGeom>
          <a:solidFill>
            <a:srgbClr val="FFF2CC"/>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sns.boxplot(data=fixed_boston)</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p:txBody>
      </p:sp>
      <p:sp>
        <p:nvSpPr>
          <p:cNvPr id="896" name="Google Shape;896;p110"/>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en-US">
                <a:latin typeface="Microsoft JhengHei"/>
                <a:ea typeface="Microsoft JhengHei"/>
                <a:cs typeface="Microsoft JhengHei"/>
                <a:sym typeface="Microsoft JhengHei"/>
              </a:rPr>
              <a:t>回到箱型圖</a:t>
            </a:r>
            <a:endParaRPr b="1">
              <a:latin typeface="Microsoft JhengHei"/>
              <a:ea typeface="Microsoft JhengHei"/>
              <a:cs typeface="Microsoft JhengHei"/>
              <a:sym typeface="Microsoft JhengHei"/>
            </a:endParaRPr>
          </a:p>
        </p:txBody>
      </p:sp>
      <p:sp>
        <p:nvSpPr>
          <p:cNvPr id="897" name="Google Shape;897;p110"/>
          <p:cNvSpPr txBox="1"/>
          <p:nvPr/>
        </p:nvSpPr>
        <p:spPr>
          <a:xfrm>
            <a:off x="457749" y="1662097"/>
            <a:ext cx="3861600" cy="29517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en-US" sz="2400" u="none" cap="none" strike="noStrike">
                <a:solidFill>
                  <a:srgbClr val="000000"/>
                </a:solidFill>
                <a:latin typeface="Microsoft JhengHei"/>
                <a:ea typeface="Microsoft JhengHei"/>
                <a:cs typeface="Microsoft JhengHei"/>
                <a:sym typeface="Microsoft JhengHei"/>
              </a:rPr>
              <a:t>可以由圖形發現, 變數之間影響力很接近了, 圖形也較容易辨別出個變數間分布的不同</a:t>
            </a:r>
            <a:endParaRPr b="0" i="0" sz="2400" u="none" cap="none" strike="noStrike">
              <a:solidFill>
                <a:srgbClr val="000000"/>
              </a:solidFill>
              <a:latin typeface="Microsoft JhengHei"/>
              <a:ea typeface="Microsoft JhengHei"/>
              <a:cs typeface="Microsoft JhengHei"/>
              <a:sym typeface="Microsoft JhengHei"/>
            </a:endParaRPr>
          </a:p>
          <a:p>
            <a:pPr indent="0" lvl="0" marL="424815"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Microsoft JhengHei"/>
              <a:ea typeface="Microsoft JhengHei"/>
              <a:cs typeface="Microsoft JhengHei"/>
              <a:sym typeface="Microsoft JhengHei"/>
            </a:endParaRPr>
          </a:p>
        </p:txBody>
      </p:sp>
      <p:pic>
        <p:nvPicPr>
          <p:cNvPr id="898" name="Google Shape;898;p110"/>
          <p:cNvPicPr preferRelativeResize="0"/>
          <p:nvPr/>
        </p:nvPicPr>
        <p:blipFill rotWithShape="1">
          <a:blip r:embed="rId3">
            <a:alphaModFix/>
          </a:blip>
          <a:srcRect b="0" l="0" r="0" t="0"/>
          <a:stretch/>
        </p:blipFill>
        <p:spPr>
          <a:xfrm>
            <a:off x="4282950" y="1662100"/>
            <a:ext cx="4861050" cy="3309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11"/>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Boston House Price</a:t>
            </a:r>
            <a:r>
              <a:rPr b="1" lang="en-US"/>
              <a:t> </a:t>
            </a:r>
            <a:r>
              <a:rPr b="1" lang="en-US">
                <a:solidFill>
                  <a:schemeClr val="dk1"/>
                </a:solidFill>
              </a:rPr>
              <a:t>- Make Improvement</a:t>
            </a:r>
            <a:endParaRPr b="1">
              <a:solidFill>
                <a:srgbClr val="56BADC"/>
              </a:solidFill>
              <a:latin typeface="Arial"/>
              <a:ea typeface="Arial"/>
              <a:cs typeface="Arial"/>
              <a:sym typeface="Arial"/>
            </a:endParaRPr>
          </a:p>
        </p:txBody>
      </p:sp>
      <p:sp>
        <p:nvSpPr>
          <p:cNvPr id="905" name="Google Shape;905;p111"/>
          <p:cNvSpPr txBox="1"/>
          <p:nvPr/>
        </p:nvSpPr>
        <p:spPr>
          <a:xfrm>
            <a:off x="342275" y="1079975"/>
            <a:ext cx="24714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666666"/>
                </a:solidFill>
                <a:latin typeface="Calibri"/>
                <a:ea typeface="Calibri"/>
                <a:cs typeface="Calibri"/>
                <a:sym typeface="Calibri"/>
              </a:rPr>
              <a:t>Add more feature</a:t>
            </a:r>
            <a:endParaRPr b="1" i="0" sz="2400" u="none" cap="none" strike="noStrike">
              <a:solidFill>
                <a:srgbClr val="666666"/>
              </a:solidFill>
              <a:latin typeface="Arial"/>
              <a:ea typeface="Arial"/>
              <a:cs typeface="Arial"/>
              <a:sym typeface="Arial"/>
            </a:endParaRPr>
          </a:p>
        </p:txBody>
      </p:sp>
      <p:sp>
        <p:nvSpPr>
          <p:cNvPr id="906" name="Google Shape;906;p111"/>
          <p:cNvSpPr txBox="1"/>
          <p:nvPr/>
        </p:nvSpPr>
        <p:spPr>
          <a:xfrm>
            <a:off x="316700" y="3419975"/>
            <a:ext cx="47652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666666"/>
                </a:solidFill>
                <a:latin typeface="Calibri"/>
                <a:ea typeface="Calibri"/>
                <a:cs typeface="Calibri"/>
                <a:sym typeface="Calibri"/>
              </a:rPr>
              <a:t>新增部分 (feature i / feature j) 關係</a:t>
            </a:r>
            <a:endParaRPr b="1" i="0" sz="2400" u="none" cap="none" strike="noStrike">
              <a:solidFill>
                <a:srgbClr val="666666"/>
              </a:solidFill>
              <a:latin typeface="Arial"/>
              <a:ea typeface="Arial"/>
              <a:cs typeface="Arial"/>
              <a:sym typeface="Arial"/>
            </a:endParaRPr>
          </a:p>
        </p:txBody>
      </p:sp>
      <p:sp>
        <p:nvSpPr>
          <p:cNvPr id="907" name="Google Shape;907;p111"/>
          <p:cNvSpPr/>
          <p:nvPr/>
        </p:nvSpPr>
        <p:spPr>
          <a:xfrm flipH="1" rot="10800000">
            <a:off x="3758800" y="3944925"/>
            <a:ext cx="1987200" cy="823200"/>
          </a:xfrm>
          <a:prstGeom prst="bentArrow">
            <a:avLst>
              <a:gd fmla="val 25000" name="adj1"/>
              <a:gd fmla="val 25000" name="adj2"/>
              <a:gd fmla="val 25000" name="adj3"/>
              <a:gd fmla="val 43750" name="adj4"/>
            </a:avLst>
          </a:pr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11"/>
          <p:cNvSpPr/>
          <p:nvPr/>
        </p:nvSpPr>
        <p:spPr>
          <a:xfrm>
            <a:off x="162150" y="1593675"/>
            <a:ext cx="8819700" cy="17421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new_boston_data = np.array([</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np.hstack([boston.data[i],</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boston.data[i][1]  / boston.data[i][7],</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boston.data[i][1]  / boston.data[i][2],</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boston.data[i][12] / boston.data[i][5],</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boston.data[i][3]  / boston.data[i][4],</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boston.data[i][6]  / boston.data[i][4]]) for i in range(boston.data.shape[0])])</a:t>
            </a:r>
            <a:endParaRPr b="1" i="0" sz="1600" u="none" cap="none" strike="noStrike">
              <a:solidFill>
                <a:srgbClr val="434343"/>
              </a:solidFill>
              <a:latin typeface="Calibri"/>
              <a:ea typeface="Calibri"/>
              <a:cs typeface="Calibri"/>
              <a:sym typeface="Calibri"/>
            </a:endParaRPr>
          </a:p>
        </p:txBody>
      </p:sp>
      <p:sp>
        <p:nvSpPr>
          <p:cNvPr id="909" name="Google Shape;909;p111"/>
          <p:cNvSpPr txBox="1"/>
          <p:nvPr/>
        </p:nvSpPr>
        <p:spPr>
          <a:xfrm>
            <a:off x="5793487" y="3994000"/>
            <a:ext cx="19272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R2 </a:t>
            </a:r>
            <a:r>
              <a:rPr b="0" i="0" lang="en-US" sz="4000" u="none" cap="none" strike="noStrike">
                <a:solidFill>
                  <a:srgbClr val="FF0000"/>
                </a:solidFill>
                <a:latin typeface="Arial"/>
                <a:ea typeface="Arial"/>
                <a:cs typeface="Arial"/>
                <a:sym typeface="Arial"/>
              </a:rPr>
              <a:t>↑</a:t>
            </a:r>
            <a:endParaRPr b="0" i="0" sz="3000" u="none" cap="none" strike="noStrike">
              <a:solidFill>
                <a:srgbClr val="FF0000"/>
              </a:solidFill>
              <a:latin typeface="Arial"/>
              <a:ea typeface="Arial"/>
              <a:cs typeface="Arial"/>
              <a:sym typeface="Arial"/>
            </a:endParaRPr>
          </a:p>
        </p:txBody>
      </p:sp>
      <p:pic>
        <p:nvPicPr>
          <p:cNvPr id="910" name="Google Shape;910;p111"/>
          <p:cNvPicPr preferRelativeResize="0"/>
          <p:nvPr/>
        </p:nvPicPr>
        <p:blipFill rotWithShape="1">
          <a:blip r:embed="rId3">
            <a:alphaModFix/>
          </a:blip>
          <a:srcRect b="0" l="0" r="0" t="0"/>
          <a:stretch/>
        </p:blipFill>
        <p:spPr>
          <a:xfrm>
            <a:off x="6667647" y="3155800"/>
            <a:ext cx="2314200" cy="1881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12"/>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Boston House Price</a:t>
            </a:r>
            <a:r>
              <a:rPr b="1" lang="en-US"/>
              <a:t> </a:t>
            </a:r>
            <a:r>
              <a:rPr b="1" lang="en-US">
                <a:solidFill>
                  <a:schemeClr val="dk1"/>
                </a:solidFill>
              </a:rPr>
              <a:t>- Make Improvement</a:t>
            </a:r>
            <a:endParaRPr b="1">
              <a:solidFill>
                <a:srgbClr val="56BADC"/>
              </a:solidFill>
              <a:latin typeface="Arial"/>
              <a:ea typeface="Arial"/>
              <a:cs typeface="Arial"/>
              <a:sym typeface="Arial"/>
            </a:endParaRPr>
          </a:p>
        </p:txBody>
      </p:sp>
      <p:sp>
        <p:nvSpPr>
          <p:cNvPr id="917" name="Google Shape;917;p112"/>
          <p:cNvSpPr txBox="1"/>
          <p:nvPr/>
        </p:nvSpPr>
        <p:spPr>
          <a:xfrm>
            <a:off x="342275" y="1079975"/>
            <a:ext cx="24714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666666"/>
                </a:solidFill>
                <a:latin typeface="Calibri"/>
                <a:ea typeface="Calibri"/>
                <a:cs typeface="Calibri"/>
                <a:sym typeface="Calibri"/>
              </a:rPr>
              <a:t>Add more feature</a:t>
            </a:r>
            <a:endParaRPr b="1" i="0" sz="2400" u="none" cap="none" strike="noStrike">
              <a:solidFill>
                <a:srgbClr val="666666"/>
              </a:solidFill>
              <a:latin typeface="Arial"/>
              <a:ea typeface="Arial"/>
              <a:cs typeface="Arial"/>
              <a:sym typeface="Arial"/>
            </a:endParaRPr>
          </a:p>
        </p:txBody>
      </p:sp>
      <p:sp>
        <p:nvSpPr>
          <p:cNvPr id="918" name="Google Shape;918;p112"/>
          <p:cNvSpPr txBox="1"/>
          <p:nvPr/>
        </p:nvSpPr>
        <p:spPr>
          <a:xfrm>
            <a:off x="316700" y="3419975"/>
            <a:ext cx="47652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666666"/>
                </a:solidFill>
                <a:latin typeface="Calibri"/>
                <a:ea typeface="Calibri"/>
                <a:cs typeface="Calibri"/>
                <a:sym typeface="Calibri"/>
              </a:rPr>
              <a:t>新增部分 (feature i / feature j) 關係</a:t>
            </a:r>
            <a:endParaRPr b="1" i="0" sz="2400" u="none" cap="none" strike="noStrike">
              <a:solidFill>
                <a:srgbClr val="666666"/>
              </a:solidFill>
              <a:latin typeface="Arial"/>
              <a:ea typeface="Arial"/>
              <a:cs typeface="Arial"/>
              <a:sym typeface="Arial"/>
            </a:endParaRPr>
          </a:p>
        </p:txBody>
      </p:sp>
      <p:sp>
        <p:nvSpPr>
          <p:cNvPr id="919" name="Google Shape;919;p112"/>
          <p:cNvSpPr/>
          <p:nvPr/>
        </p:nvSpPr>
        <p:spPr>
          <a:xfrm flipH="1" rot="10800000">
            <a:off x="3758800" y="3944925"/>
            <a:ext cx="1987200" cy="823200"/>
          </a:xfrm>
          <a:prstGeom prst="bentArrow">
            <a:avLst>
              <a:gd fmla="val 25000" name="adj1"/>
              <a:gd fmla="val 25000" name="adj2"/>
              <a:gd fmla="val 25000" name="adj3"/>
              <a:gd fmla="val 43750" name="adj4"/>
            </a:avLst>
          </a:pr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12"/>
          <p:cNvSpPr/>
          <p:nvPr/>
        </p:nvSpPr>
        <p:spPr>
          <a:xfrm>
            <a:off x="162150" y="1593675"/>
            <a:ext cx="8819700" cy="17421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new_boston_data = np.array([</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np.hstack([boston.data[i],</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boston.data[i][1]  / boston.data[i][7],</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boston.data[i][1]  / boston.data[i][2],</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boston.data[i][12] / boston.data[i][5],</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boston.data[i][3]  / boston.data[i][4],</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US" sz="1600" u="none" cap="none" strike="noStrike">
                <a:solidFill>
                  <a:srgbClr val="434343"/>
                </a:solidFill>
                <a:latin typeface="Calibri"/>
                <a:ea typeface="Calibri"/>
                <a:cs typeface="Calibri"/>
                <a:sym typeface="Calibri"/>
              </a:rPr>
              <a:t>               boston.data[i][6]  / boston.data[i][4]]) for i in range(boston.data.shape[0])])</a:t>
            </a:r>
            <a:endParaRPr b="1" i="0" sz="1600" u="none" cap="none" strike="noStrike">
              <a:solidFill>
                <a:srgbClr val="434343"/>
              </a:solidFill>
              <a:latin typeface="Calibri"/>
              <a:ea typeface="Calibri"/>
              <a:cs typeface="Calibri"/>
              <a:sym typeface="Calibri"/>
            </a:endParaRPr>
          </a:p>
        </p:txBody>
      </p:sp>
      <p:sp>
        <p:nvSpPr>
          <p:cNvPr id="921" name="Google Shape;921;p112"/>
          <p:cNvSpPr txBox="1"/>
          <p:nvPr/>
        </p:nvSpPr>
        <p:spPr>
          <a:xfrm>
            <a:off x="5793487" y="3994000"/>
            <a:ext cx="19272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R2 </a:t>
            </a:r>
            <a:r>
              <a:rPr b="0" i="0" lang="en-US" sz="4000" u="none" cap="none" strike="noStrike">
                <a:solidFill>
                  <a:srgbClr val="FF0000"/>
                </a:solidFill>
                <a:latin typeface="Arial"/>
                <a:ea typeface="Arial"/>
                <a:cs typeface="Arial"/>
                <a:sym typeface="Arial"/>
              </a:rPr>
              <a:t>↑</a:t>
            </a:r>
            <a:endParaRPr b="0" i="0" sz="3000" u="none" cap="none" strike="noStrike">
              <a:solidFill>
                <a:srgbClr val="FF0000"/>
              </a:solidFill>
              <a:latin typeface="Arial"/>
              <a:ea typeface="Arial"/>
              <a:cs typeface="Arial"/>
              <a:sym typeface="Arial"/>
            </a:endParaRPr>
          </a:p>
        </p:txBody>
      </p:sp>
      <p:pic>
        <p:nvPicPr>
          <p:cNvPr id="922" name="Google Shape;922;p112"/>
          <p:cNvPicPr preferRelativeResize="0"/>
          <p:nvPr/>
        </p:nvPicPr>
        <p:blipFill rotWithShape="1">
          <a:blip r:embed="rId3">
            <a:alphaModFix/>
          </a:blip>
          <a:srcRect b="0" l="0" r="0" t="0"/>
          <a:stretch/>
        </p:blipFill>
        <p:spPr>
          <a:xfrm>
            <a:off x="6667647" y="3155800"/>
            <a:ext cx="2314200" cy="1881725"/>
          </a:xfrm>
          <a:prstGeom prst="rect">
            <a:avLst/>
          </a:prstGeom>
          <a:noFill/>
          <a:ln>
            <a:noFill/>
          </a:ln>
        </p:spPr>
      </p:pic>
      <p:sp>
        <p:nvSpPr>
          <p:cNvPr id="923" name="Google Shape;923;p112"/>
          <p:cNvSpPr/>
          <p:nvPr/>
        </p:nvSpPr>
        <p:spPr>
          <a:xfrm>
            <a:off x="972725" y="1772250"/>
            <a:ext cx="3970800" cy="21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t>Boston Data</a:t>
            </a:r>
            <a:endParaRPr sz="2400"/>
          </a:p>
        </p:txBody>
      </p:sp>
      <p:sp>
        <p:nvSpPr>
          <p:cNvPr id="924" name="Google Shape;924;p112"/>
          <p:cNvSpPr/>
          <p:nvPr/>
        </p:nvSpPr>
        <p:spPr>
          <a:xfrm>
            <a:off x="4983600" y="1772325"/>
            <a:ext cx="573000" cy="2109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2"/>
          <p:cNvSpPr/>
          <p:nvPr/>
        </p:nvSpPr>
        <p:spPr>
          <a:xfrm>
            <a:off x="5588275" y="1772325"/>
            <a:ext cx="573000" cy="2109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2"/>
          <p:cNvSpPr/>
          <p:nvPr/>
        </p:nvSpPr>
        <p:spPr>
          <a:xfrm>
            <a:off x="6192950" y="1772325"/>
            <a:ext cx="573000" cy="2109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2"/>
          <p:cNvSpPr/>
          <p:nvPr/>
        </p:nvSpPr>
        <p:spPr>
          <a:xfrm>
            <a:off x="6797625" y="1772325"/>
            <a:ext cx="573000" cy="2109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2"/>
          <p:cNvSpPr/>
          <p:nvPr/>
        </p:nvSpPr>
        <p:spPr>
          <a:xfrm>
            <a:off x="7402300" y="1772325"/>
            <a:ext cx="573000" cy="2109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12"/>
          <p:cNvSpPr txBox="1"/>
          <p:nvPr/>
        </p:nvSpPr>
        <p:spPr>
          <a:xfrm rot="5400000">
            <a:off x="4283700" y="2523600"/>
            <a:ext cx="19644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Arimo"/>
                <a:ea typeface="Arimo"/>
                <a:cs typeface="Arimo"/>
                <a:sym typeface="Arimo"/>
              </a:rPr>
              <a:t>feature[1] / feature[7]</a:t>
            </a:r>
            <a:endParaRPr b="1">
              <a:latin typeface="Arimo"/>
              <a:ea typeface="Arimo"/>
              <a:cs typeface="Arimo"/>
              <a:sym typeface="Arimo"/>
            </a:endParaRPr>
          </a:p>
        </p:txBody>
      </p:sp>
      <p:sp>
        <p:nvSpPr>
          <p:cNvPr id="930" name="Google Shape;930;p112"/>
          <p:cNvSpPr txBox="1"/>
          <p:nvPr/>
        </p:nvSpPr>
        <p:spPr>
          <a:xfrm rot="5400000">
            <a:off x="4892563" y="2523600"/>
            <a:ext cx="19644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Arimo"/>
                <a:ea typeface="Arimo"/>
                <a:cs typeface="Arimo"/>
                <a:sym typeface="Arimo"/>
              </a:rPr>
              <a:t>feature[1] / feature[2]</a:t>
            </a:r>
            <a:endParaRPr b="1">
              <a:latin typeface="Arimo"/>
              <a:ea typeface="Arimo"/>
              <a:cs typeface="Arimo"/>
              <a:sym typeface="Arimo"/>
            </a:endParaRPr>
          </a:p>
        </p:txBody>
      </p:sp>
      <p:sp>
        <p:nvSpPr>
          <p:cNvPr id="931" name="Google Shape;931;p112"/>
          <p:cNvSpPr txBox="1"/>
          <p:nvPr/>
        </p:nvSpPr>
        <p:spPr>
          <a:xfrm rot="5400000">
            <a:off x="5409650" y="2683725"/>
            <a:ext cx="2139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Arimo"/>
                <a:ea typeface="Arimo"/>
                <a:cs typeface="Arimo"/>
                <a:sym typeface="Arimo"/>
              </a:rPr>
              <a:t>feature[12] / feature[5]</a:t>
            </a:r>
            <a:endParaRPr b="1">
              <a:latin typeface="Arimo"/>
              <a:ea typeface="Arimo"/>
              <a:cs typeface="Arimo"/>
              <a:sym typeface="Arimo"/>
            </a:endParaRPr>
          </a:p>
        </p:txBody>
      </p:sp>
      <p:sp>
        <p:nvSpPr>
          <p:cNvPr id="932" name="Google Shape;932;p112"/>
          <p:cNvSpPr txBox="1"/>
          <p:nvPr/>
        </p:nvSpPr>
        <p:spPr>
          <a:xfrm rot="5400000">
            <a:off x="6101925" y="2596125"/>
            <a:ext cx="19644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Arimo"/>
                <a:ea typeface="Arimo"/>
                <a:cs typeface="Arimo"/>
                <a:sym typeface="Arimo"/>
              </a:rPr>
              <a:t>feature[3] / feature[4]</a:t>
            </a:r>
            <a:endParaRPr b="1">
              <a:latin typeface="Arimo"/>
              <a:ea typeface="Arimo"/>
              <a:cs typeface="Arimo"/>
              <a:sym typeface="Arimo"/>
            </a:endParaRPr>
          </a:p>
        </p:txBody>
      </p:sp>
      <p:sp>
        <p:nvSpPr>
          <p:cNvPr id="933" name="Google Shape;933;p112"/>
          <p:cNvSpPr txBox="1"/>
          <p:nvPr/>
        </p:nvSpPr>
        <p:spPr>
          <a:xfrm rot="5400000">
            <a:off x="6710800" y="2596125"/>
            <a:ext cx="19644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Arimo"/>
                <a:ea typeface="Arimo"/>
                <a:cs typeface="Arimo"/>
                <a:sym typeface="Arimo"/>
              </a:rPr>
              <a:t>feature[6] / feature[4]</a:t>
            </a:r>
            <a:endParaRPr b="1">
              <a:latin typeface="Arimo"/>
              <a:ea typeface="Arimo"/>
              <a:cs typeface="Arimo"/>
              <a:sym typeface="Arim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113"/>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Boston House Price</a:t>
            </a:r>
            <a:r>
              <a:rPr b="1" lang="en-US"/>
              <a:t> </a:t>
            </a:r>
            <a:r>
              <a:rPr b="1" lang="en-US">
                <a:solidFill>
                  <a:schemeClr val="dk1"/>
                </a:solidFill>
              </a:rPr>
              <a:t>- Make Improvement</a:t>
            </a:r>
            <a:endParaRPr b="1">
              <a:solidFill>
                <a:srgbClr val="56BADC"/>
              </a:solidFill>
              <a:latin typeface="Arial"/>
              <a:ea typeface="Arial"/>
              <a:cs typeface="Arial"/>
              <a:sym typeface="Arial"/>
            </a:endParaRPr>
          </a:p>
        </p:txBody>
      </p:sp>
      <p:sp>
        <p:nvSpPr>
          <p:cNvPr id="940" name="Google Shape;940;p113"/>
          <p:cNvSpPr txBox="1"/>
          <p:nvPr/>
        </p:nvSpPr>
        <p:spPr>
          <a:xfrm>
            <a:off x="342275" y="1079975"/>
            <a:ext cx="22185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666666"/>
                </a:solidFill>
                <a:latin typeface="Calibri"/>
                <a:ea typeface="Calibri"/>
                <a:cs typeface="Calibri"/>
                <a:sym typeface="Calibri"/>
              </a:rPr>
              <a:t>Try another one</a:t>
            </a:r>
            <a:endParaRPr b="1" i="0" sz="2400" u="none" cap="none" strike="noStrike">
              <a:solidFill>
                <a:srgbClr val="666666"/>
              </a:solidFill>
              <a:latin typeface="Arial"/>
              <a:ea typeface="Arial"/>
              <a:cs typeface="Arial"/>
              <a:sym typeface="Arial"/>
            </a:endParaRPr>
          </a:p>
        </p:txBody>
      </p:sp>
      <p:sp>
        <p:nvSpPr>
          <p:cNvPr id="941" name="Google Shape;941;p113"/>
          <p:cNvSpPr txBox="1"/>
          <p:nvPr/>
        </p:nvSpPr>
        <p:spPr>
          <a:xfrm>
            <a:off x="316700" y="3419975"/>
            <a:ext cx="56535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666666"/>
                </a:solidFill>
                <a:latin typeface="Calibri"/>
                <a:ea typeface="Calibri"/>
                <a:cs typeface="Calibri"/>
                <a:sym typeface="Calibri"/>
              </a:rPr>
              <a:t>多增加 7 倍 feature（指數，Log 操作）</a:t>
            </a:r>
            <a:endParaRPr b="1" i="0" sz="2400" u="none" cap="none" strike="noStrike">
              <a:solidFill>
                <a:srgbClr val="666666"/>
              </a:solidFill>
              <a:latin typeface="Arial"/>
              <a:ea typeface="Arial"/>
              <a:cs typeface="Arial"/>
              <a:sym typeface="Arial"/>
            </a:endParaRPr>
          </a:p>
        </p:txBody>
      </p:sp>
      <p:sp>
        <p:nvSpPr>
          <p:cNvPr id="942" name="Google Shape;942;p113"/>
          <p:cNvSpPr txBox="1"/>
          <p:nvPr/>
        </p:nvSpPr>
        <p:spPr>
          <a:xfrm>
            <a:off x="5970145" y="4005913"/>
            <a:ext cx="19272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R2 </a:t>
            </a:r>
            <a:r>
              <a:rPr b="0" i="0" lang="en-US" sz="4000" u="none" cap="none" strike="noStrike">
                <a:solidFill>
                  <a:srgbClr val="FF0000"/>
                </a:solidFill>
                <a:latin typeface="Arial"/>
                <a:ea typeface="Arial"/>
                <a:cs typeface="Arial"/>
                <a:sym typeface="Arial"/>
              </a:rPr>
              <a:t>↓</a:t>
            </a:r>
            <a:endParaRPr b="0" i="0" sz="3000" u="none" cap="none" strike="noStrike">
              <a:solidFill>
                <a:srgbClr val="FF0000"/>
              </a:solidFill>
              <a:latin typeface="Arial"/>
              <a:ea typeface="Arial"/>
              <a:cs typeface="Arial"/>
              <a:sym typeface="Arial"/>
            </a:endParaRPr>
          </a:p>
        </p:txBody>
      </p:sp>
      <p:sp>
        <p:nvSpPr>
          <p:cNvPr id="943" name="Google Shape;943;p113"/>
          <p:cNvSpPr/>
          <p:nvPr/>
        </p:nvSpPr>
        <p:spPr>
          <a:xfrm flipH="1" rot="10800000">
            <a:off x="3758800" y="3944925"/>
            <a:ext cx="1987200" cy="823200"/>
          </a:xfrm>
          <a:prstGeom prst="bentArrow">
            <a:avLst>
              <a:gd fmla="val 25000" name="adj1"/>
              <a:gd fmla="val 25000" name="adj2"/>
              <a:gd fmla="val 25000" name="adj3"/>
              <a:gd fmla="val 43750" name="adj4"/>
            </a:avLst>
          </a:pr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13"/>
          <p:cNvSpPr/>
          <p:nvPr/>
        </p:nvSpPr>
        <p:spPr>
          <a:xfrm>
            <a:off x="162150" y="1707588"/>
            <a:ext cx="8819700" cy="15243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1800" u="none" cap="none" strike="noStrike">
                <a:solidFill>
                  <a:srgbClr val="434343"/>
                </a:solidFill>
                <a:latin typeface="Calibri"/>
                <a:ea typeface="Calibri"/>
                <a:cs typeface="Calibri"/>
                <a:sym typeface="Calibri"/>
              </a:rPr>
              <a:t>boston.data = [np.hstack([boston.data[i], np.log(boston.data[i] + 1),</a:t>
            </a:r>
            <a:endParaRPr b="1"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1800" u="none" cap="none" strike="noStrike">
                <a:solidFill>
                  <a:srgbClr val="434343"/>
                </a:solidFill>
                <a:latin typeface="Calibri"/>
                <a:ea typeface="Calibri"/>
                <a:cs typeface="Calibri"/>
                <a:sym typeface="Calibri"/>
              </a:rPr>
              <a:t>                              np.power(boston.data[i], 2), np.power(boston.data[i], 3),</a:t>
            </a:r>
            <a:endParaRPr b="1"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1800" u="none" cap="none" strike="noStrike">
                <a:solidFill>
                  <a:srgbClr val="434343"/>
                </a:solidFill>
                <a:latin typeface="Calibri"/>
                <a:ea typeface="Calibri"/>
                <a:cs typeface="Calibri"/>
                <a:sym typeface="Calibri"/>
              </a:rPr>
              <a:t>                              np.power(boston.data[i], 4), np.power(boston.data[i], 5),</a:t>
            </a:r>
            <a:endParaRPr b="1" i="0" sz="1800" u="none" cap="none" strike="noStrike">
              <a:solidFill>
                <a:srgbClr val="434343"/>
              </a:solidFill>
              <a:latin typeface="Calibri"/>
              <a:ea typeface="Calibri"/>
              <a:cs typeface="Calibri"/>
              <a:sym typeface="Calibri"/>
            </a:endParaRPr>
          </a:p>
          <a:p>
            <a:pPr indent="457200" lvl="0" marL="914400" marR="0" rtl="0" algn="l">
              <a:lnSpc>
                <a:spcPct val="100000"/>
              </a:lnSpc>
              <a:spcBef>
                <a:spcPts val="0"/>
              </a:spcBef>
              <a:spcAft>
                <a:spcPts val="0"/>
              </a:spcAft>
              <a:buClr>
                <a:schemeClr val="dk1"/>
              </a:buClr>
              <a:buSzPts val="2000"/>
              <a:buFont typeface="Arial"/>
              <a:buNone/>
            </a:pPr>
            <a:r>
              <a:rPr b="1" i="0" lang="en-US" sz="1800" u="none" cap="none" strike="noStrike">
                <a:solidFill>
                  <a:srgbClr val="434343"/>
                </a:solidFill>
                <a:latin typeface="Calibri"/>
                <a:ea typeface="Calibri"/>
                <a:cs typeface="Calibri"/>
                <a:sym typeface="Calibri"/>
              </a:rPr>
              <a:t>   np.power(boston.data[i], 6), np.power(boston.data[i], 7),])</a:t>
            </a:r>
            <a:endParaRPr b="1" i="0" sz="18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1800" u="none" cap="none" strike="noStrike">
                <a:solidFill>
                  <a:srgbClr val="434343"/>
                </a:solidFill>
                <a:latin typeface="Calibri"/>
                <a:ea typeface="Calibri"/>
                <a:cs typeface="Calibri"/>
                <a:sym typeface="Calibri"/>
              </a:rPr>
              <a:t>                        for i in range(boston.data.shape[0])]</a:t>
            </a:r>
            <a:endParaRPr b="1" i="0" sz="1800" u="none" cap="none" strike="noStrike">
              <a:solidFill>
                <a:srgbClr val="434343"/>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pic>
        <p:nvPicPr>
          <p:cNvPr id="950" name="Google Shape;950;p114"/>
          <p:cNvPicPr preferRelativeResize="0"/>
          <p:nvPr/>
        </p:nvPicPr>
        <p:blipFill>
          <a:blip r:embed="rId3">
            <a:alphaModFix/>
          </a:blip>
          <a:stretch>
            <a:fillRect/>
          </a:stretch>
        </p:blipFill>
        <p:spPr>
          <a:xfrm>
            <a:off x="1105725" y="119150"/>
            <a:ext cx="7097275" cy="4705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15"/>
          <p:cNvSpPr txBox="1"/>
          <p:nvPr>
            <p:ph type="title"/>
          </p:nvPr>
        </p:nvSpPr>
        <p:spPr>
          <a:xfrm>
            <a:off x="384725" y="157480"/>
            <a:ext cx="3157220" cy="574040"/>
          </a:xfrm>
          <a:prstGeom prst="rect">
            <a:avLst/>
          </a:prstGeom>
          <a:noFill/>
          <a:ln>
            <a:noFill/>
          </a:ln>
        </p:spPr>
        <p:txBody>
          <a:bodyPr anchorCtr="0" anchor="b" bIns="0" lIns="0" spcFirstLastPara="1" rIns="0" wrap="square" tIns="12700">
            <a:noAutofit/>
          </a:bodyPr>
          <a:lstStyle/>
          <a:p>
            <a:pPr indent="0" lvl="0" marL="12700" marR="0" rtl="0" algn="l">
              <a:lnSpc>
                <a:spcPct val="100000"/>
              </a:lnSpc>
              <a:spcBef>
                <a:spcPts val="0"/>
              </a:spcBef>
              <a:spcAft>
                <a:spcPts val="0"/>
              </a:spcAft>
              <a:buSzPts val="2400"/>
              <a:buNone/>
            </a:pPr>
            <a:r>
              <a:rPr b="1" i="0" lang="en-US" u="none" cap="none" strike="noStrike">
                <a:solidFill>
                  <a:schemeClr val="dk1"/>
                </a:solidFill>
                <a:latin typeface="Arial"/>
                <a:ea typeface="Arial"/>
                <a:cs typeface="Arial"/>
                <a:sym typeface="Arial"/>
              </a:rPr>
              <a:t>What Happen???</a:t>
            </a:r>
            <a:endParaRPr b="1">
              <a:latin typeface="Arial"/>
              <a:ea typeface="Arial"/>
              <a:cs typeface="Arial"/>
              <a:sym typeface="Arial"/>
            </a:endParaRPr>
          </a:p>
        </p:txBody>
      </p:sp>
      <p:sp>
        <p:nvSpPr>
          <p:cNvPr id="956" name="Google Shape;956;p115"/>
          <p:cNvSpPr txBox="1"/>
          <p:nvPr/>
        </p:nvSpPr>
        <p:spPr>
          <a:xfrm>
            <a:off x="2544775" y="3582627"/>
            <a:ext cx="4419600" cy="1309500"/>
          </a:xfrm>
          <a:prstGeom prst="rect">
            <a:avLst/>
          </a:prstGeom>
          <a:noFill/>
          <a:ln>
            <a:noFill/>
          </a:ln>
        </p:spPr>
        <p:txBody>
          <a:bodyPr anchorCtr="0" anchor="t" bIns="0" lIns="0" spcFirstLastPara="1" rIns="0" wrap="square" tIns="12700">
            <a:noAutofit/>
          </a:bodyPr>
          <a:lstStyle/>
          <a:p>
            <a:pPr indent="-366395" lvl="0" marL="37909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mo"/>
                <a:ea typeface="Arimo"/>
                <a:cs typeface="Arimo"/>
                <a:sym typeface="Arimo"/>
              </a:rPr>
              <a:t>減少對 </a:t>
            </a:r>
            <a:r>
              <a:rPr b="0" i="0" lang="en-US" sz="1800" u="none" cap="none" strike="noStrike">
                <a:solidFill>
                  <a:schemeClr val="dk1"/>
                </a:solidFill>
                <a:latin typeface="Arial"/>
                <a:ea typeface="Arial"/>
                <a:cs typeface="Arial"/>
                <a:sym typeface="Arial"/>
              </a:rPr>
              <a:t>feature </a:t>
            </a:r>
            <a:r>
              <a:rPr b="0" i="0" lang="en-US" sz="1800" u="none" cap="none" strike="noStrike">
                <a:solidFill>
                  <a:schemeClr val="dk1"/>
                </a:solidFill>
                <a:latin typeface="Arimo"/>
                <a:ea typeface="Arimo"/>
                <a:cs typeface="Arimo"/>
                <a:sym typeface="Arimo"/>
              </a:rPr>
              <a:t>無意義的依賴：</a:t>
            </a:r>
            <a:endParaRPr b="0" i="0" sz="1800" u="none" cap="none" strike="noStrike">
              <a:solidFill>
                <a:schemeClr val="dk1"/>
              </a:solidFill>
              <a:latin typeface="Arimo"/>
              <a:ea typeface="Arimo"/>
              <a:cs typeface="Arimo"/>
              <a:sym typeface="Arimo"/>
            </a:endParaRPr>
          </a:p>
          <a:p>
            <a:pPr indent="-366395" lvl="1" marL="836294"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weight regularization</a:t>
            </a:r>
            <a:endParaRPr b="0" i="0" sz="1800" u="none" cap="none" strike="noStrike">
              <a:solidFill>
                <a:schemeClr val="dk1"/>
              </a:solidFill>
              <a:latin typeface="Arial"/>
              <a:ea typeface="Arial"/>
              <a:cs typeface="Arial"/>
              <a:sym typeface="Arial"/>
            </a:endParaRPr>
          </a:p>
          <a:p>
            <a:pPr indent="-366395" lvl="0" marL="379095"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mo"/>
                <a:ea typeface="Arimo"/>
                <a:cs typeface="Arimo"/>
                <a:sym typeface="Arimo"/>
              </a:rPr>
              <a:t>抑制模型複雜度：</a:t>
            </a:r>
            <a:endParaRPr b="0" i="0" sz="1800" u="none" cap="none" strike="noStrike">
              <a:solidFill>
                <a:schemeClr val="dk1"/>
              </a:solidFill>
              <a:latin typeface="Arimo"/>
              <a:ea typeface="Arimo"/>
              <a:cs typeface="Arimo"/>
              <a:sym typeface="Arimo"/>
            </a:endParaRPr>
          </a:p>
          <a:p>
            <a:pPr indent="-366394" lvl="1" marL="836293" marR="0" rtl="0" algn="l">
              <a:lnSpc>
                <a:spcPct val="100000"/>
              </a:lnSpc>
              <a:spcBef>
                <a:spcPts val="1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EDA</a:t>
            </a:r>
            <a:endParaRPr b="0" i="0" sz="1800" u="none" cap="none" strike="noStrike">
              <a:solidFill>
                <a:schemeClr val="dk1"/>
              </a:solidFill>
              <a:latin typeface="Arial"/>
              <a:ea typeface="Arial"/>
              <a:cs typeface="Arial"/>
              <a:sym typeface="Arial"/>
            </a:endParaRPr>
          </a:p>
        </p:txBody>
      </p:sp>
      <p:sp>
        <p:nvSpPr>
          <p:cNvPr id="957" name="Google Shape;957;p115"/>
          <p:cNvSpPr/>
          <p:nvPr/>
        </p:nvSpPr>
        <p:spPr>
          <a:xfrm>
            <a:off x="1865575" y="1501445"/>
            <a:ext cx="2054400" cy="1967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8" name="Google Shape;958;p115"/>
          <p:cNvSpPr txBox="1"/>
          <p:nvPr/>
        </p:nvSpPr>
        <p:spPr>
          <a:xfrm>
            <a:off x="2260171" y="1107150"/>
            <a:ext cx="1293900" cy="277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Classification</a:t>
            </a:r>
            <a:endParaRPr b="0" i="0" sz="1400" u="none" cap="none" strike="noStrike">
              <a:solidFill>
                <a:schemeClr val="dk1"/>
              </a:solidFill>
              <a:latin typeface="Arial"/>
              <a:ea typeface="Arial"/>
              <a:cs typeface="Arial"/>
              <a:sym typeface="Arial"/>
            </a:endParaRPr>
          </a:p>
        </p:txBody>
      </p:sp>
      <p:sp>
        <p:nvSpPr>
          <p:cNvPr id="959" name="Google Shape;959;p115"/>
          <p:cNvSpPr/>
          <p:nvPr/>
        </p:nvSpPr>
        <p:spPr>
          <a:xfrm>
            <a:off x="4391456" y="1531841"/>
            <a:ext cx="2431500" cy="1936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0" name="Google Shape;960;p115"/>
          <p:cNvSpPr txBox="1"/>
          <p:nvPr/>
        </p:nvSpPr>
        <p:spPr>
          <a:xfrm>
            <a:off x="5113853" y="1138677"/>
            <a:ext cx="1108500" cy="2751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Regression</a:t>
            </a:r>
            <a:endParaRPr b="0" i="0" sz="1400" u="none" cap="none" strike="noStrike">
              <a:solidFill>
                <a:schemeClr val="dk1"/>
              </a:solidFill>
              <a:latin typeface="Arial"/>
              <a:ea typeface="Arial"/>
              <a:cs typeface="Arial"/>
              <a:sym typeface="Arial"/>
            </a:endParaRPr>
          </a:p>
        </p:txBody>
      </p:sp>
      <p:sp>
        <p:nvSpPr>
          <p:cNvPr id="961" name="Google Shape;961;p115"/>
          <p:cNvSpPr/>
          <p:nvPr/>
        </p:nvSpPr>
        <p:spPr>
          <a:xfrm>
            <a:off x="4534475" y="266799"/>
            <a:ext cx="3132454" cy="713105"/>
          </a:xfrm>
          <a:custGeom>
            <a:rect b="b" l="l" r="r" t="t"/>
            <a:pathLst>
              <a:path extrusionOk="0" h="713105" w="3132454">
                <a:moveTo>
                  <a:pt x="2567399" y="712799"/>
                </a:moveTo>
                <a:lnTo>
                  <a:pt x="118799" y="712799"/>
                </a:lnTo>
                <a:lnTo>
                  <a:pt x="72557" y="703464"/>
                </a:lnTo>
                <a:lnTo>
                  <a:pt x="34795" y="678004"/>
                </a:lnTo>
                <a:lnTo>
                  <a:pt x="9335" y="640242"/>
                </a:lnTo>
                <a:lnTo>
                  <a:pt x="0" y="593999"/>
                </a:lnTo>
                <a:lnTo>
                  <a:pt x="0" y="118799"/>
                </a:lnTo>
                <a:lnTo>
                  <a:pt x="9335" y="72557"/>
                </a:lnTo>
                <a:lnTo>
                  <a:pt x="34795" y="34795"/>
                </a:lnTo>
                <a:lnTo>
                  <a:pt x="72557" y="9335"/>
                </a:lnTo>
                <a:lnTo>
                  <a:pt x="118799" y="0"/>
                </a:lnTo>
                <a:lnTo>
                  <a:pt x="2567399" y="0"/>
                </a:lnTo>
                <a:lnTo>
                  <a:pt x="2612862" y="9043"/>
                </a:lnTo>
                <a:lnTo>
                  <a:pt x="2651403" y="34795"/>
                </a:lnTo>
                <a:lnTo>
                  <a:pt x="2677156" y="73337"/>
                </a:lnTo>
                <a:lnTo>
                  <a:pt x="2686199" y="118799"/>
                </a:lnTo>
                <a:lnTo>
                  <a:pt x="3060499" y="296999"/>
                </a:lnTo>
                <a:lnTo>
                  <a:pt x="2686199" y="296999"/>
                </a:lnTo>
                <a:lnTo>
                  <a:pt x="2686199" y="593999"/>
                </a:lnTo>
                <a:lnTo>
                  <a:pt x="2676864" y="640242"/>
                </a:lnTo>
                <a:lnTo>
                  <a:pt x="2651404" y="678004"/>
                </a:lnTo>
                <a:lnTo>
                  <a:pt x="2613642" y="703464"/>
                </a:lnTo>
                <a:lnTo>
                  <a:pt x="2567399" y="712799"/>
                </a:lnTo>
                <a:close/>
              </a:path>
              <a:path extrusionOk="0" h="713105" w="3132454">
                <a:moveTo>
                  <a:pt x="3131920" y="331002"/>
                </a:moveTo>
                <a:lnTo>
                  <a:pt x="2686199" y="296999"/>
                </a:lnTo>
                <a:lnTo>
                  <a:pt x="3060499" y="296999"/>
                </a:lnTo>
                <a:lnTo>
                  <a:pt x="3131920" y="331002"/>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2" name="Google Shape;962;p115"/>
          <p:cNvSpPr/>
          <p:nvPr/>
        </p:nvSpPr>
        <p:spPr>
          <a:xfrm>
            <a:off x="4534475" y="266799"/>
            <a:ext cx="3132454" cy="713105"/>
          </a:xfrm>
          <a:custGeom>
            <a:rect b="b" l="l" r="r" t="t"/>
            <a:pathLst>
              <a:path extrusionOk="0" h="713105" w="3132454">
                <a:moveTo>
                  <a:pt x="0" y="118799"/>
                </a:moveTo>
                <a:lnTo>
                  <a:pt x="9335" y="72557"/>
                </a:lnTo>
                <a:lnTo>
                  <a:pt x="34795" y="34795"/>
                </a:lnTo>
                <a:lnTo>
                  <a:pt x="72557" y="9335"/>
                </a:lnTo>
                <a:lnTo>
                  <a:pt x="118799" y="0"/>
                </a:lnTo>
                <a:lnTo>
                  <a:pt x="1566949" y="0"/>
                </a:lnTo>
                <a:lnTo>
                  <a:pt x="2238499" y="0"/>
                </a:lnTo>
                <a:lnTo>
                  <a:pt x="2567399" y="0"/>
                </a:lnTo>
                <a:lnTo>
                  <a:pt x="2590684" y="2303"/>
                </a:lnTo>
                <a:lnTo>
                  <a:pt x="2633310" y="19959"/>
                </a:lnTo>
                <a:lnTo>
                  <a:pt x="2666240" y="52889"/>
                </a:lnTo>
                <a:lnTo>
                  <a:pt x="2683896" y="95515"/>
                </a:lnTo>
                <a:lnTo>
                  <a:pt x="2686199" y="118799"/>
                </a:lnTo>
                <a:lnTo>
                  <a:pt x="3131920" y="331002"/>
                </a:lnTo>
                <a:lnTo>
                  <a:pt x="2686199" y="296999"/>
                </a:lnTo>
                <a:lnTo>
                  <a:pt x="2686199" y="593999"/>
                </a:lnTo>
                <a:lnTo>
                  <a:pt x="2676864" y="640242"/>
                </a:lnTo>
                <a:lnTo>
                  <a:pt x="2651404" y="678004"/>
                </a:lnTo>
                <a:lnTo>
                  <a:pt x="2613642" y="703464"/>
                </a:lnTo>
                <a:lnTo>
                  <a:pt x="2567399" y="712799"/>
                </a:lnTo>
                <a:lnTo>
                  <a:pt x="2238499" y="712799"/>
                </a:lnTo>
                <a:lnTo>
                  <a:pt x="1566949" y="712799"/>
                </a:lnTo>
                <a:lnTo>
                  <a:pt x="118799" y="712799"/>
                </a:lnTo>
                <a:lnTo>
                  <a:pt x="72557" y="703464"/>
                </a:lnTo>
                <a:lnTo>
                  <a:pt x="34795" y="678004"/>
                </a:lnTo>
                <a:lnTo>
                  <a:pt x="9335" y="640242"/>
                </a:lnTo>
                <a:lnTo>
                  <a:pt x="0" y="593999"/>
                </a:lnTo>
                <a:lnTo>
                  <a:pt x="0" y="296999"/>
                </a:lnTo>
                <a:lnTo>
                  <a:pt x="0" y="1187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3" name="Google Shape;963;p115"/>
          <p:cNvSpPr txBox="1"/>
          <p:nvPr/>
        </p:nvSpPr>
        <p:spPr>
          <a:xfrm>
            <a:off x="4642295" y="417333"/>
            <a:ext cx="24135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Overfitting </a:t>
            </a:r>
            <a:r>
              <a:rPr b="0" i="0" lang="en-US" sz="2400" u="none" cap="none" strike="noStrike">
                <a:solidFill>
                  <a:schemeClr val="dk1"/>
                </a:solidFill>
                <a:latin typeface="Arimo"/>
                <a:ea typeface="Arimo"/>
                <a:cs typeface="Arimo"/>
                <a:sym typeface="Arimo"/>
              </a:rPr>
              <a:t>啦！！</a:t>
            </a:r>
            <a:endParaRPr b="0" i="0" sz="2400" u="none" cap="none" strike="noStrike">
              <a:solidFill>
                <a:schemeClr val="dk1"/>
              </a:solidFill>
              <a:latin typeface="Arimo"/>
              <a:ea typeface="Arimo"/>
              <a:cs typeface="Arimo"/>
              <a:sym typeface="Arimo"/>
            </a:endParaRPr>
          </a:p>
        </p:txBody>
      </p:sp>
      <p:pic>
        <p:nvPicPr>
          <p:cNvPr id="964" name="Google Shape;964;p115"/>
          <p:cNvPicPr preferRelativeResize="0"/>
          <p:nvPr/>
        </p:nvPicPr>
        <p:blipFill rotWithShape="1">
          <a:blip r:embed="rId5">
            <a:alphaModFix/>
          </a:blip>
          <a:srcRect b="0" l="0" r="0" t="0"/>
          <a:stretch/>
        </p:blipFill>
        <p:spPr>
          <a:xfrm>
            <a:off x="6754313" y="462263"/>
            <a:ext cx="2657475" cy="1076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pic>
        <p:nvPicPr>
          <p:cNvPr id="970" name="Google Shape;970;p116"/>
          <p:cNvPicPr preferRelativeResize="0"/>
          <p:nvPr/>
        </p:nvPicPr>
        <p:blipFill rotWithShape="1">
          <a:blip r:embed="rId3">
            <a:alphaModFix/>
          </a:blip>
          <a:srcRect b="0" l="0" r="0" t="0"/>
          <a:stretch/>
        </p:blipFill>
        <p:spPr>
          <a:xfrm>
            <a:off x="952500" y="303250"/>
            <a:ext cx="7239000" cy="4162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17"/>
          <p:cNvSpPr txBox="1"/>
          <p:nvPr/>
        </p:nvSpPr>
        <p:spPr>
          <a:xfrm>
            <a:off x="384725" y="157480"/>
            <a:ext cx="4003040" cy="574040"/>
          </a:xfrm>
          <a:prstGeom prst="rect">
            <a:avLst/>
          </a:prstGeom>
          <a:noFill/>
          <a:ln>
            <a:noFill/>
          </a:ln>
        </p:spPr>
        <p:txBody>
          <a:bodyPr anchorCtr="0" anchor="b"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Overfitting Example</a:t>
            </a:r>
            <a:endParaRPr b="1" i="0" sz="2400" u="none" cap="none" strike="noStrike">
              <a:solidFill>
                <a:schemeClr val="dk1"/>
              </a:solidFill>
              <a:latin typeface="Arial"/>
              <a:ea typeface="Arial"/>
              <a:cs typeface="Arial"/>
              <a:sym typeface="Arial"/>
            </a:endParaRPr>
          </a:p>
        </p:txBody>
      </p:sp>
      <p:sp>
        <p:nvSpPr>
          <p:cNvPr id="976" name="Google Shape;976;p117"/>
          <p:cNvSpPr/>
          <p:nvPr/>
        </p:nvSpPr>
        <p:spPr>
          <a:xfrm>
            <a:off x="3119400" y="1426649"/>
            <a:ext cx="5953200" cy="3534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7" name="Google Shape;977;p117"/>
          <p:cNvSpPr txBox="1"/>
          <p:nvPr/>
        </p:nvSpPr>
        <p:spPr>
          <a:xfrm>
            <a:off x="384725" y="985133"/>
            <a:ext cx="36918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rgbClr val="56BADC"/>
                </a:solidFill>
                <a:latin typeface="Arial"/>
                <a:ea typeface="Arial"/>
                <a:cs typeface="Arial"/>
                <a:sym typeface="Arial"/>
              </a:rPr>
              <a:t>Predict Prices only by NOX</a:t>
            </a:r>
            <a:endParaRPr b="0" i="0" sz="2400" u="none" cap="none" strike="noStrike">
              <a:solidFill>
                <a:srgbClr val="56BADC"/>
              </a:solidFill>
              <a:latin typeface="Arial"/>
              <a:ea typeface="Arial"/>
              <a:cs typeface="Arial"/>
              <a:sym typeface="Arial"/>
            </a:endParaRPr>
          </a:p>
        </p:txBody>
      </p:sp>
      <p:pic>
        <p:nvPicPr>
          <p:cNvPr id="978" name="Google Shape;978;p117"/>
          <p:cNvPicPr preferRelativeResize="0"/>
          <p:nvPr/>
        </p:nvPicPr>
        <p:blipFill rotWithShape="1">
          <a:blip r:embed="rId4">
            <a:alphaModFix/>
          </a:blip>
          <a:srcRect b="0" l="0" r="0" t="0"/>
          <a:stretch/>
        </p:blipFill>
        <p:spPr>
          <a:xfrm>
            <a:off x="4387765" y="360050"/>
            <a:ext cx="4286250" cy="371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Google Shape;983;p118"/>
          <p:cNvSpPr txBox="1"/>
          <p:nvPr/>
        </p:nvSpPr>
        <p:spPr>
          <a:xfrm>
            <a:off x="384725" y="157480"/>
            <a:ext cx="4003040" cy="574040"/>
          </a:xfrm>
          <a:prstGeom prst="rect">
            <a:avLst/>
          </a:prstGeom>
          <a:noFill/>
          <a:ln>
            <a:noFill/>
          </a:ln>
        </p:spPr>
        <p:txBody>
          <a:bodyPr anchorCtr="0" anchor="b"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Overfitting Example</a:t>
            </a:r>
            <a:endParaRPr b="1" i="0" sz="2400" u="none" cap="none" strike="noStrike">
              <a:solidFill>
                <a:schemeClr val="dk1"/>
              </a:solidFill>
              <a:latin typeface="Arial"/>
              <a:ea typeface="Arial"/>
              <a:cs typeface="Arial"/>
              <a:sym typeface="Arial"/>
            </a:endParaRPr>
          </a:p>
        </p:txBody>
      </p:sp>
      <p:sp>
        <p:nvSpPr>
          <p:cNvPr id="984" name="Google Shape;984;p118"/>
          <p:cNvSpPr/>
          <p:nvPr/>
        </p:nvSpPr>
        <p:spPr>
          <a:xfrm>
            <a:off x="727151" y="1194019"/>
            <a:ext cx="8264448" cy="15489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5" name="Google Shape;985;p118"/>
          <p:cNvSpPr/>
          <p:nvPr/>
        </p:nvSpPr>
        <p:spPr>
          <a:xfrm>
            <a:off x="1689550" y="883119"/>
            <a:ext cx="7228840" cy="374650"/>
          </a:xfrm>
          <a:custGeom>
            <a:rect b="b" l="l" r="r" t="t"/>
            <a:pathLst>
              <a:path extrusionOk="0" h="374650" w="7228840">
                <a:moveTo>
                  <a:pt x="7041599" y="374399"/>
                </a:moveTo>
                <a:lnTo>
                  <a:pt x="7041599" y="280799"/>
                </a:lnTo>
                <a:lnTo>
                  <a:pt x="0" y="280799"/>
                </a:lnTo>
                <a:lnTo>
                  <a:pt x="0" y="93599"/>
                </a:lnTo>
                <a:lnTo>
                  <a:pt x="7041599" y="93599"/>
                </a:lnTo>
                <a:lnTo>
                  <a:pt x="7041599" y="0"/>
                </a:lnTo>
                <a:lnTo>
                  <a:pt x="7228799" y="187199"/>
                </a:lnTo>
                <a:lnTo>
                  <a:pt x="7041599" y="3743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6" name="Google Shape;986;p118"/>
          <p:cNvSpPr/>
          <p:nvPr/>
        </p:nvSpPr>
        <p:spPr>
          <a:xfrm>
            <a:off x="1689550" y="883119"/>
            <a:ext cx="7228840" cy="374650"/>
          </a:xfrm>
          <a:custGeom>
            <a:rect b="b" l="l" r="r" t="t"/>
            <a:pathLst>
              <a:path extrusionOk="0" h="374650" w="7228840">
                <a:moveTo>
                  <a:pt x="0" y="93599"/>
                </a:moveTo>
                <a:lnTo>
                  <a:pt x="7041599" y="93599"/>
                </a:lnTo>
                <a:lnTo>
                  <a:pt x="7041599" y="0"/>
                </a:lnTo>
                <a:lnTo>
                  <a:pt x="7228799" y="187199"/>
                </a:lnTo>
                <a:lnTo>
                  <a:pt x="7041599" y="374399"/>
                </a:lnTo>
                <a:lnTo>
                  <a:pt x="7041599" y="280799"/>
                </a:lnTo>
                <a:lnTo>
                  <a:pt x="0" y="280799"/>
                </a:lnTo>
                <a:lnTo>
                  <a:pt x="0" y="935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7" name="Google Shape;987;p118"/>
          <p:cNvSpPr txBox="1"/>
          <p:nvPr/>
        </p:nvSpPr>
        <p:spPr>
          <a:xfrm>
            <a:off x="1762576" y="945733"/>
            <a:ext cx="1918970" cy="2387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Generate New Features</a:t>
            </a:r>
            <a:endParaRPr b="0" i="0" sz="1400" u="none" cap="none" strike="noStrike">
              <a:solidFill>
                <a:schemeClr val="dk1"/>
              </a:solidFill>
              <a:latin typeface="Arial"/>
              <a:ea typeface="Arial"/>
              <a:cs typeface="Arial"/>
              <a:sym typeface="Arial"/>
            </a:endParaRPr>
          </a:p>
        </p:txBody>
      </p:sp>
      <p:sp>
        <p:nvSpPr>
          <p:cNvPr id="988" name="Google Shape;988;p118"/>
          <p:cNvSpPr/>
          <p:nvPr/>
        </p:nvSpPr>
        <p:spPr>
          <a:xfrm>
            <a:off x="160400" y="1393795"/>
            <a:ext cx="449580" cy="1304925"/>
          </a:xfrm>
          <a:custGeom>
            <a:rect b="b" l="l" r="r" t="t"/>
            <a:pathLst>
              <a:path extrusionOk="0" h="1304925" w="449580">
                <a:moveTo>
                  <a:pt x="336824" y="1080149"/>
                </a:moveTo>
                <a:lnTo>
                  <a:pt x="112274" y="1080149"/>
                </a:lnTo>
                <a:lnTo>
                  <a:pt x="112274" y="0"/>
                </a:lnTo>
                <a:lnTo>
                  <a:pt x="336824" y="0"/>
                </a:lnTo>
                <a:lnTo>
                  <a:pt x="336824" y="1080149"/>
                </a:lnTo>
                <a:close/>
              </a:path>
              <a:path extrusionOk="0" h="1304925" w="449580">
                <a:moveTo>
                  <a:pt x="224549" y="1304699"/>
                </a:moveTo>
                <a:lnTo>
                  <a:pt x="0" y="1080149"/>
                </a:lnTo>
                <a:lnTo>
                  <a:pt x="449099" y="1080149"/>
                </a:lnTo>
                <a:lnTo>
                  <a:pt x="224549" y="13046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9" name="Google Shape;989;p118"/>
          <p:cNvSpPr/>
          <p:nvPr/>
        </p:nvSpPr>
        <p:spPr>
          <a:xfrm>
            <a:off x="160400" y="1393795"/>
            <a:ext cx="449580" cy="1304925"/>
          </a:xfrm>
          <a:custGeom>
            <a:rect b="b" l="l" r="r" t="t"/>
            <a:pathLst>
              <a:path extrusionOk="0" h="1304925" w="449580">
                <a:moveTo>
                  <a:pt x="0" y="1080149"/>
                </a:moveTo>
                <a:lnTo>
                  <a:pt x="112274" y="1080149"/>
                </a:lnTo>
                <a:lnTo>
                  <a:pt x="112274" y="0"/>
                </a:lnTo>
                <a:lnTo>
                  <a:pt x="336824" y="0"/>
                </a:lnTo>
                <a:lnTo>
                  <a:pt x="336824" y="1080149"/>
                </a:lnTo>
                <a:lnTo>
                  <a:pt x="449099" y="1080149"/>
                </a:lnTo>
                <a:lnTo>
                  <a:pt x="224549" y="1304699"/>
                </a:lnTo>
                <a:lnTo>
                  <a:pt x="0" y="10801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0" name="Google Shape;990;p118"/>
          <p:cNvSpPr txBox="1"/>
          <p:nvPr/>
        </p:nvSpPr>
        <p:spPr>
          <a:xfrm>
            <a:off x="71676" y="1098808"/>
            <a:ext cx="627380" cy="23876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Sample</a:t>
            </a:r>
            <a:endParaRPr b="0" i="0" sz="1400" u="none" cap="none" strike="noStrike">
              <a:solidFill>
                <a:schemeClr val="dk1"/>
              </a:solidFill>
              <a:latin typeface="Arial"/>
              <a:ea typeface="Arial"/>
              <a:cs typeface="Arial"/>
              <a:sym typeface="Arial"/>
            </a:endParaRPr>
          </a:p>
        </p:txBody>
      </p:sp>
      <p:sp>
        <p:nvSpPr>
          <p:cNvPr id="991" name="Google Shape;991;p118"/>
          <p:cNvSpPr/>
          <p:nvPr/>
        </p:nvSpPr>
        <p:spPr>
          <a:xfrm>
            <a:off x="2779800" y="2731520"/>
            <a:ext cx="3584400" cy="2254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92" name="Google Shape;992;p118"/>
          <p:cNvPicPr preferRelativeResize="0"/>
          <p:nvPr/>
        </p:nvPicPr>
        <p:blipFill rotWithShape="1">
          <a:blip r:embed="rId5">
            <a:alphaModFix/>
          </a:blip>
          <a:srcRect b="0" l="0" r="0" t="0"/>
          <a:stretch/>
        </p:blipFill>
        <p:spPr>
          <a:xfrm>
            <a:off x="4387765" y="360050"/>
            <a:ext cx="4286250" cy="371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19"/>
          <p:cNvSpPr txBox="1"/>
          <p:nvPr/>
        </p:nvSpPr>
        <p:spPr>
          <a:xfrm>
            <a:off x="384725" y="157480"/>
            <a:ext cx="4003040" cy="574040"/>
          </a:xfrm>
          <a:prstGeom prst="rect">
            <a:avLst/>
          </a:prstGeom>
          <a:noFill/>
          <a:ln>
            <a:noFill/>
          </a:ln>
        </p:spPr>
        <p:txBody>
          <a:bodyPr anchorCtr="0" anchor="b"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Overfitting Example</a:t>
            </a:r>
            <a:endParaRPr b="1" i="0" sz="2400" u="none" cap="none" strike="noStrike">
              <a:solidFill>
                <a:schemeClr val="dk1"/>
              </a:solidFill>
              <a:latin typeface="Arial"/>
              <a:ea typeface="Arial"/>
              <a:cs typeface="Arial"/>
              <a:sym typeface="Arial"/>
            </a:endParaRPr>
          </a:p>
        </p:txBody>
      </p:sp>
      <p:sp>
        <p:nvSpPr>
          <p:cNvPr id="998" name="Google Shape;998;p119"/>
          <p:cNvSpPr/>
          <p:nvPr/>
        </p:nvSpPr>
        <p:spPr>
          <a:xfrm>
            <a:off x="152400" y="1633300"/>
            <a:ext cx="4056300" cy="2595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9" name="Google Shape;999;p119"/>
          <p:cNvSpPr/>
          <p:nvPr/>
        </p:nvSpPr>
        <p:spPr>
          <a:xfrm>
            <a:off x="4288025" y="1319600"/>
            <a:ext cx="4762500" cy="3293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0" name="Google Shape;1000;p119"/>
          <p:cNvSpPr/>
          <p:nvPr/>
        </p:nvSpPr>
        <p:spPr>
          <a:xfrm>
            <a:off x="4737149" y="1293899"/>
            <a:ext cx="523875" cy="3293110"/>
          </a:xfrm>
          <a:custGeom>
            <a:rect b="b" l="l" r="r" t="t"/>
            <a:pathLst>
              <a:path extrusionOk="0" h="3293110" w="523875">
                <a:moveTo>
                  <a:pt x="0" y="0"/>
                </a:moveTo>
                <a:lnTo>
                  <a:pt x="523799" y="0"/>
                </a:lnTo>
                <a:lnTo>
                  <a:pt x="523799" y="3293099"/>
                </a:lnTo>
                <a:lnTo>
                  <a:pt x="0" y="3293099"/>
                </a:lnTo>
                <a:lnTo>
                  <a:pt x="0" y="0"/>
                </a:lnTo>
                <a:close/>
              </a:path>
            </a:pathLst>
          </a:custGeom>
          <a:noFill/>
          <a:ln cap="flat" cmpd="sng" w="38075">
            <a:solidFill>
              <a:srgbClr val="FFAB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1" name="Google Shape;1001;p119"/>
          <p:cNvSpPr/>
          <p:nvPr/>
        </p:nvSpPr>
        <p:spPr>
          <a:xfrm>
            <a:off x="5270549" y="1293899"/>
            <a:ext cx="523875" cy="3293110"/>
          </a:xfrm>
          <a:custGeom>
            <a:rect b="b" l="l" r="r" t="t"/>
            <a:pathLst>
              <a:path extrusionOk="0" h="3293110" w="523875">
                <a:moveTo>
                  <a:pt x="0" y="0"/>
                </a:moveTo>
                <a:lnTo>
                  <a:pt x="523799" y="0"/>
                </a:lnTo>
                <a:lnTo>
                  <a:pt x="523799" y="3293099"/>
                </a:lnTo>
                <a:lnTo>
                  <a:pt x="0" y="3293099"/>
                </a:lnTo>
                <a:lnTo>
                  <a:pt x="0" y="0"/>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02" name="Google Shape;1002;p119"/>
          <p:cNvPicPr preferRelativeResize="0"/>
          <p:nvPr/>
        </p:nvPicPr>
        <p:blipFill rotWithShape="1">
          <a:blip r:embed="rId5">
            <a:alphaModFix/>
          </a:blip>
          <a:srcRect b="0" l="0" r="0" t="0"/>
          <a:stretch/>
        </p:blipFill>
        <p:spPr>
          <a:xfrm>
            <a:off x="4387765" y="360050"/>
            <a:ext cx="4286250" cy="371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66"/>
          <p:cNvPicPr preferRelativeResize="0"/>
          <p:nvPr/>
        </p:nvPicPr>
        <p:blipFill rotWithShape="1">
          <a:blip r:embed="rId3">
            <a:alphaModFix/>
          </a:blip>
          <a:srcRect b="0" l="0" r="0" t="0"/>
          <a:stretch/>
        </p:blipFill>
        <p:spPr>
          <a:xfrm>
            <a:off x="491775" y="1304250"/>
            <a:ext cx="4764400" cy="3196125"/>
          </a:xfrm>
          <a:prstGeom prst="rect">
            <a:avLst/>
          </a:prstGeom>
          <a:noFill/>
          <a:ln>
            <a:noFill/>
          </a:ln>
        </p:spPr>
      </p:pic>
      <p:pic>
        <p:nvPicPr>
          <p:cNvPr id="368" name="Google Shape;368;p66"/>
          <p:cNvPicPr preferRelativeResize="0"/>
          <p:nvPr/>
        </p:nvPicPr>
        <p:blipFill rotWithShape="1">
          <a:blip r:embed="rId4">
            <a:alphaModFix/>
          </a:blip>
          <a:srcRect b="0" l="0" r="0" t="0"/>
          <a:stretch/>
        </p:blipFill>
        <p:spPr>
          <a:xfrm>
            <a:off x="5595225" y="1388350"/>
            <a:ext cx="1710426" cy="3128850"/>
          </a:xfrm>
          <a:prstGeom prst="rect">
            <a:avLst/>
          </a:prstGeom>
          <a:noFill/>
          <a:ln>
            <a:noFill/>
          </a:ln>
        </p:spPr>
      </p:pic>
      <p:sp>
        <p:nvSpPr>
          <p:cNvPr id="369" name="Google Shape;369;p66"/>
          <p:cNvSpPr txBox="1"/>
          <p:nvPr/>
        </p:nvSpPr>
        <p:spPr>
          <a:xfrm>
            <a:off x="2156550" y="246225"/>
            <a:ext cx="4983300" cy="91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434343"/>
                </a:solidFill>
                <a:latin typeface="Arial"/>
                <a:ea typeface="Arial"/>
                <a:cs typeface="Arial"/>
                <a:sym typeface="Arial"/>
              </a:rPr>
              <a:t>Which is beer ?</a:t>
            </a:r>
            <a:endParaRPr b="1" i="1" sz="4800" u="none" cap="none" strike="noStrike">
              <a:solidFill>
                <a:srgbClr val="434343"/>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2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How to defeat overfitting ?</a:t>
            </a:r>
            <a:endParaRPr b="1"/>
          </a:p>
        </p:txBody>
      </p:sp>
      <p:sp>
        <p:nvSpPr>
          <p:cNvPr id="1009" name="Google Shape;1009;p120"/>
          <p:cNvSpPr txBox="1"/>
          <p:nvPr/>
        </p:nvSpPr>
        <p:spPr>
          <a:xfrm>
            <a:off x="686300" y="980425"/>
            <a:ext cx="7949100" cy="3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Options:</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Reduce numbers of features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US" sz="1800" u="none" cap="none" strike="noStrike">
                <a:solidFill>
                  <a:srgbClr val="000000"/>
                </a:solidFill>
                <a:latin typeface="Arial"/>
                <a:ea typeface="Arial"/>
                <a:cs typeface="Arial"/>
                <a:sym typeface="Arial"/>
              </a:rPr>
              <a:t>Manually select features to keep</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US" sz="1800" u="none" cap="none" strike="noStrike">
                <a:solidFill>
                  <a:srgbClr val="000000"/>
                </a:solidFill>
                <a:latin typeface="Arial"/>
                <a:ea typeface="Arial"/>
                <a:cs typeface="Arial"/>
                <a:sym typeface="Arial"/>
              </a:rPr>
              <a:t>Model selection algorithms</a:t>
            </a:r>
            <a:endParaRPr b="0" i="0" sz="14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US" sz="1800" u="none" cap="none" strike="noStrike">
                <a:solidFill>
                  <a:srgbClr val="000000"/>
                </a:solidFill>
                <a:latin typeface="Arial"/>
                <a:ea typeface="Arial"/>
                <a:cs typeface="Arial"/>
                <a:sym typeface="Arial"/>
              </a:rPr>
              <a:t>Dimensionality reduction</a:t>
            </a:r>
            <a:endParaRPr b="0" i="0" sz="18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None/>
            </a:pPr>
            <a:r>
              <a:t/>
            </a:r>
            <a:endParaRPr sz="1800"/>
          </a:p>
          <a:p>
            <a:pPr indent="-342900" lvl="0" marL="457200" marR="0" rtl="0" algn="l">
              <a:lnSpc>
                <a:spcPct val="100000"/>
              </a:lnSpc>
              <a:spcBef>
                <a:spcPts val="0"/>
              </a:spcBef>
              <a:spcAft>
                <a:spcPts val="0"/>
              </a:spcAft>
              <a:buSzPts val="1800"/>
              <a:buAutoNum type="arabicPeriod"/>
            </a:pPr>
            <a:r>
              <a:rPr b="0" i="0" lang="en-US" sz="1800" u="none" cap="none" strike="noStrike">
                <a:solidFill>
                  <a:srgbClr val="000000"/>
                </a:solidFill>
                <a:latin typeface="Arial"/>
                <a:ea typeface="Arial"/>
                <a:cs typeface="Arial"/>
                <a:sym typeface="Arial"/>
              </a:rPr>
              <a:t>Regularization</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startAt="2"/>
            </a:pPr>
            <a:r>
              <a:rPr b="0" i="0" lang="en-US" sz="1800" u="none" cap="none" strike="noStrike">
                <a:solidFill>
                  <a:srgbClr val="000000"/>
                </a:solidFill>
                <a:latin typeface="Arial"/>
                <a:ea typeface="Arial"/>
                <a:cs typeface="Arial"/>
                <a:sym typeface="Arial"/>
              </a:rPr>
              <a:t>Keep all features, but reduce the magnitude of parameters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startAt="2"/>
            </a:pPr>
            <a:r>
              <a:rPr b="0" i="0" lang="en-US" sz="1800" u="none" cap="none" strike="noStrike">
                <a:solidFill>
                  <a:srgbClr val="000000"/>
                </a:solidFill>
                <a:latin typeface="Arial"/>
                <a:ea typeface="Arial"/>
                <a:cs typeface="Arial"/>
                <a:sym typeface="Arial"/>
              </a:rPr>
              <a:t>Works well with a lot of features, but all of them slightly contribute to the prediction.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2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How to defeat overfitting ?</a:t>
            </a:r>
            <a:endParaRPr b="1"/>
          </a:p>
        </p:txBody>
      </p:sp>
      <p:sp>
        <p:nvSpPr>
          <p:cNvPr id="1016" name="Google Shape;1016;p121"/>
          <p:cNvSpPr txBox="1"/>
          <p:nvPr/>
        </p:nvSpPr>
        <p:spPr>
          <a:xfrm>
            <a:off x="686300" y="980425"/>
            <a:ext cx="7949100" cy="3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Options:</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B0F0"/>
              </a:buClr>
              <a:buSzPts val="1800"/>
              <a:buFont typeface="Arial"/>
              <a:buAutoNum type="arabicPeriod"/>
            </a:pPr>
            <a:r>
              <a:rPr b="0" i="0" lang="en-US" sz="1800" u="none" cap="none" strike="noStrike">
                <a:solidFill>
                  <a:srgbClr val="00B0F0"/>
                </a:solidFill>
                <a:latin typeface="Arial"/>
                <a:ea typeface="Arial"/>
                <a:cs typeface="Arial"/>
                <a:sym typeface="Arial"/>
              </a:rPr>
              <a:t>Reduce numbers of features</a:t>
            </a:r>
            <a:endParaRPr b="0" i="0" sz="1800" u="none" cap="none" strike="noStrike">
              <a:solidFill>
                <a:srgbClr val="00B0F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US" sz="1800" u="none" cap="none" strike="noStrike">
                <a:solidFill>
                  <a:srgbClr val="000000"/>
                </a:solidFill>
                <a:latin typeface="Arial"/>
                <a:ea typeface="Arial"/>
                <a:cs typeface="Arial"/>
                <a:sym typeface="Arial"/>
              </a:rPr>
              <a:t>Manually select features to keep</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US" sz="1800" u="none" cap="none" strike="noStrike">
                <a:solidFill>
                  <a:srgbClr val="000000"/>
                </a:solidFill>
                <a:latin typeface="Arial"/>
                <a:ea typeface="Arial"/>
                <a:cs typeface="Arial"/>
                <a:sym typeface="Arial"/>
              </a:rPr>
              <a:t>Model selection algorithms</a:t>
            </a:r>
            <a:endParaRPr b="0" i="0" sz="14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US" sz="1800" u="none" cap="none" strike="noStrike">
                <a:solidFill>
                  <a:srgbClr val="000000"/>
                </a:solidFill>
                <a:latin typeface="Arial"/>
                <a:ea typeface="Arial"/>
                <a:cs typeface="Arial"/>
                <a:sym typeface="Arial"/>
              </a:rPr>
              <a:t>Dimensionality reduction</a:t>
            </a:r>
            <a:br>
              <a:rPr b="0" i="0" lang="en-US" sz="1800" u="none" cap="none" strike="noStrike">
                <a:solidFill>
                  <a:srgbClr val="000000"/>
                </a:solidFill>
                <a:latin typeface="Arial"/>
                <a:ea typeface="Arial"/>
                <a:cs typeface="Arial"/>
                <a:sym typeface="Arial"/>
              </a:rPr>
            </a:br>
            <a:endParaRPr sz="1800"/>
          </a:p>
          <a:p>
            <a:pPr indent="-342900" lvl="0" marL="457200" marR="0" rtl="0" algn="l">
              <a:lnSpc>
                <a:spcPct val="100000"/>
              </a:lnSpc>
              <a:spcBef>
                <a:spcPts val="0"/>
              </a:spcBef>
              <a:spcAft>
                <a:spcPts val="0"/>
              </a:spcAft>
              <a:buSzPts val="1800"/>
              <a:buAutoNum type="arabicPeriod"/>
            </a:pPr>
            <a:r>
              <a:rPr b="0" i="0" lang="en-US" sz="1800" u="none" cap="none" strike="noStrike">
                <a:solidFill>
                  <a:srgbClr val="000000"/>
                </a:solidFill>
                <a:latin typeface="Arial"/>
                <a:ea typeface="Arial"/>
                <a:cs typeface="Arial"/>
                <a:sym typeface="Arial"/>
              </a:rPr>
              <a:t>Regularization</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startAt="2"/>
            </a:pPr>
            <a:r>
              <a:rPr b="0" i="0" lang="en-US" sz="1800" u="none" cap="none" strike="noStrike">
                <a:solidFill>
                  <a:srgbClr val="000000"/>
                </a:solidFill>
                <a:latin typeface="Arial"/>
                <a:ea typeface="Arial"/>
                <a:cs typeface="Arial"/>
                <a:sym typeface="Arial"/>
              </a:rPr>
              <a:t>Keep all features, but reduce the magnitude of parameters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startAt="2"/>
            </a:pPr>
            <a:r>
              <a:rPr b="0" i="0" lang="en-US" sz="1800" u="none" cap="none" strike="noStrike">
                <a:solidFill>
                  <a:srgbClr val="000000"/>
                </a:solidFill>
                <a:latin typeface="Arial"/>
                <a:ea typeface="Arial"/>
                <a:cs typeface="Arial"/>
                <a:sym typeface="Arial"/>
              </a:rPr>
              <a:t>Works well with a lot of features, but all of them slightly contribute to the prediction.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122"/>
          <p:cNvSpPr txBox="1"/>
          <p:nvPr>
            <p:ph type="title"/>
          </p:nvPr>
        </p:nvSpPr>
        <p:spPr>
          <a:xfrm>
            <a:off x="442913" y="112713"/>
            <a:ext cx="8143875" cy="598487"/>
          </a:xfrm>
          <a:prstGeom prst="rect">
            <a:avLst/>
          </a:prstGeom>
          <a:noFill/>
          <a:ln>
            <a:noFill/>
          </a:ln>
        </p:spPr>
        <p:txBody>
          <a:bodyPr anchorCtr="0" anchor="b" bIns="0" lIns="0" spcFirstLastPara="1" rIns="0" wrap="square" tIns="12700">
            <a:noAutofit/>
          </a:bodyPr>
          <a:lstStyle/>
          <a:p>
            <a:pPr indent="0" lvl="0" marL="12700" marR="0" rtl="0" algn="l">
              <a:lnSpc>
                <a:spcPct val="100000"/>
              </a:lnSpc>
              <a:spcBef>
                <a:spcPts val="0"/>
              </a:spcBef>
              <a:spcAft>
                <a:spcPts val="0"/>
              </a:spcAft>
              <a:buSzPts val="2400"/>
              <a:buNone/>
            </a:pPr>
            <a:r>
              <a:rPr b="1" lang="en-US"/>
              <a:t>Dimensionality reduction 維度縮減</a:t>
            </a:r>
            <a:endParaRPr b="1"/>
          </a:p>
        </p:txBody>
      </p:sp>
      <p:sp>
        <p:nvSpPr>
          <p:cNvPr id="1023" name="Google Shape;1023;p122"/>
          <p:cNvSpPr txBox="1"/>
          <p:nvPr/>
        </p:nvSpPr>
        <p:spPr>
          <a:xfrm>
            <a:off x="475250" y="1039250"/>
            <a:ext cx="4185600" cy="299700"/>
          </a:xfrm>
          <a:prstGeom prst="rect">
            <a:avLst/>
          </a:prstGeom>
          <a:noFill/>
          <a:ln>
            <a:noFill/>
          </a:ln>
        </p:spPr>
        <p:txBody>
          <a:bodyPr anchorCtr="0" anchor="t" bIns="0" lIns="0" spcFirstLastPara="1" rIns="0" wrap="square" tIns="12700">
            <a:noAutofit/>
          </a:bodyPr>
          <a:lstStyle/>
          <a:p>
            <a:pPr indent="-366395" lvl="0" marL="379095" marR="0" rtl="0" algn="l">
              <a:lnSpc>
                <a:spcPct val="100000"/>
              </a:lnSpc>
              <a:spcBef>
                <a:spcPts val="0"/>
              </a:spcBef>
              <a:spcAft>
                <a:spcPts val="0"/>
              </a:spcAft>
              <a:buClr>
                <a:srgbClr val="595959"/>
              </a:buClr>
              <a:buSzPts val="1800"/>
              <a:buFont typeface="Arial"/>
              <a:buChar char="●"/>
            </a:pPr>
            <a:r>
              <a:rPr b="1" i="0" lang="en-US" sz="1800" u="none" cap="none" strike="noStrike">
                <a:solidFill>
                  <a:srgbClr val="595959"/>
                </a:solidFill>
                <a:latin typeface="Times New Roman"/>
                <a:ea typeface="Times New Roman"/>
                <a:cs typeface="Times New Roman"/>
                <a:sym typeface="Times New Roman"/>
              </a:rPr>
              <a:t>PCA（principal component analysis）</a:t>
            </a:r>
            <a:endParaRPr b="1" i="0" sz="1800" u="none" cap="none" strike="noStrike">
              <a:solidFill>
                <a:schemeClr val="dk1"/>
              </a:solidFill>
              <a:latin typeface="Times New Roman"/>
              <a:ea typeface="Times New Roman"/>
              <a:cs typeface="Times New Roman"/>
              <a:sym typeface="Times New Roman"/>
            </a:endParaRPr>
          </a:p>
        </p:txBody>
      </p:sp>
      <p:pic>
        <p:nvPicPr>
          <p:cNvPr id="1024" name="Google Shape;1024;p122"/>
          <p:cNvPicPr preferRelativeResize="0"/>
          <p:nvPr/>
        </p:nvPicPr>
        <p:blipFill rotWithShape="1">
          <a:blip r:embed="rId3">
            <a:alphaModFix/>
          </a:blip>
          <a:srcRect b="0" l="0" r="0" t="0"/>
          <a:stretch/>
        </p:blipFill>
        <p:spPr>
          <a:xfrm>
            <a:off x="815726" y="2426903"/>
            <a:ext cx="3576605" cy="2326950"/>
          </a:xfrm>
          <a:prstGeom prst="rect">
            <a:avLst/>
          </a:prstGeom>
          <a:noFill/>
          <a:ln>
            <a:noFill/>
          </a:ln>
        </p:spPr>
      </p:pic>
      <p:sp>
        <p:nvSpPr>
          <p:cNvPr id="1025" name="Google Shape;1025;p122"/>
          <p:cNvSpPr txBox="1"/>
          <p:nvPr/>
        </p:nvSpPr>
        <p:spPr>
          <a:xfrm>
            <a:off x="653150" y="1543050"/>
            <a:ext cx="7584300" cy="134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800" u="none" cap="none" strike="noStrike">
                <a:solidFill>
                  <a:srgbClr val="000000"/>
                </a:solidFill>
                <a:latin typeface="Arial"/>
                <a:ea typeface="Arial"/>
                <a:cs typeface="Arial"/>
                <a:sym typeface="Arial"/>
              </a:rPr>
              <a:t>其方法主要是通過對共變異數矩陣進行特徵分解，以得出數據的主成分。</a:t>
            </a:r>
            <a:endParaRPr b="0" i="0" sz="1800" u="none" cap="none" strike="noStrike">
              <a:solidFill>
                <a:srgbClr val="000000"/>
              </a:solidFill>
              <a:latin typeface="Arial"/>
              <a:ea typeface="Arial"/>
              <a:cs typeface="Arial"/>
              <a:sym typeface="Arial"/>
            </a:endParaRPr>
          </a:p>
        </p:txBody>
      </p:sp>
      <p:pic>
        <p:nvPicPr>
          <p:cNvPr id="1026" name="Google Shape;1026;p122"/>
          <p:cNvPicPr preferRelativeResize="0"/>
          <p:nvPr/>
        </p:nvPicPr>
        <p:blipFill rotWithShape="1">
          <a:blip r:embed="rId4">
            <a:alphaModFix/>
          </a:blip>
          <a:srcRect b="0" l="0" r="0" t="0"/>
          <a:stretch/>
        </p:blipFill>
        <p:spPr>
          <a:xfrm>
            <a:off x="4660850" y="2429575"/>
            <a:ext cx="3576600" cy="232160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23"/>
          <p:cNvSpPr txBox="1"/>
          <p:nvPr>
            <p:ph type="title"/>
          </p:nvPr>
        </p:nvSpPr>
        <p:spPr>
          <a:xfrm>
            <a:off x="442913" y="112713"/>
            <a:ext cx="8143875" cy="598487"/>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t>PCA</a:t>
            </a:r>
            <a:endParaRPr b="1"/>
          </a:p>
        </p:txBody>
      </p:sp>
      <p:sp>
        <p:nvSpPr>
          <p:cNvPr id="1033" name="Google Shape;1033;p123"/>
          <p:cNvSpPr/>
          <p:nvPr/>
        </p:nvSpPr>
        <p:spPr>
          <a:xfrm>
            <a:off x="283200" y="1163949"/>
            <a:ext cx="8553000" cy="1854459"/>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from sklearn.decomposition import PCA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pca = PCA(n_components = 30)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X_trans = pca.fit_transform(X_train_new2)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X_test_trans = pca.transform(X_test_new2) print(pca.explained_variance_ratio_)</a:t>
            </a:r>
            <a:endParaRPr b="1" i="0" sz="2000" u="none" cap="none" strike="noStrike">
              <a:solidFill>
                <a:srgbClr val="434343"/>
              </a:solidFill>
              <a:latin typeface="Calibri"/>
              <a:ea typeface="Calibri"/>
              <a:cs typeface="Calibri"/>
              <a:sym typeface="Calibri"/>
            </a:endParaRPr>
          </a:p>
        </p:txBody>
      </p:sp>
      <p:sp>
        <p:nvSpPr>
          <p:cNvPr id="1034" name="Google Shape;1034;p123"/>
          <p:cNvSpPr txBox="1"/>
          <p:nvPr/>
        </p:nvSpPr>
        <p:spPr>
          <a:xfrm>
            <a:off x="384725" y="3297100"/>
            <a:ext cx="6960900" cy="954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n_components：要保留的主要成分個數</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explained_variance_ratio_：返回保留下來的 feature 各自所佔的方差百分比</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5" name="Google Shape;1035;p123"/>
          <p:cNvCxnSpPr/>
          <p:nvPr/>
        </p:nvCxnSpPr>
        <p:spPr>
          <a:xfrm rot="10800000">
            <a:off x="3888422" y="1793290"/>
            <a:ext cx="1331648" cy="0"/>
          </a:xfrm>
          <a:prstGeom prst="straightConnector1">
            <a:avLst/>
          </a:prstGeom>
          <a:noFill/>
          <a:ln cap="flat" cmpd="sng" w="28575">
            <a:solidFill>
              <a:srgbClr val="FF0000"/>
            </a:solidFill>
            <a:prstDash val="solid"/>
            <a:round/>
            <a:headEnd len="sm" w="sm" type="none"/>
            <a:tailEnd len="med" w="med" type="triangle"/>
          </a:ln>
        </p:spPr>
      </p:cxnSp>
      <p:sp>
        <p:nvSpPr>
          <p:cNvPr id="1036" name="Google Shape;1036;p123"/>
          <p:cNvSpPr txBox="1"/>
          <p:nvPr/>
        </p:nvSpPr>
        <p:spPr>
          <a:xfrm>
            <a:off x="5220070" y="1624013"/>
            <a:ext cx="1620957" cy="338554"/>
          </a:xfrm>
          <a:prstGeom prst="rect">
            <a:avLst/>
          </a:prstGeom>
          <a:solidFill>
            <a:schemeClr val="lt1"/>
          </a:solid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需要調整的參數</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2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How to defeat overfitting ?</a:t>
            </a:r>
            <a:endParaRPr b="1"/>
          </a:p>
        </p:txBody>
      </p:sp>
      <p:sp>
        <p:nvSpPr>
          <p:cNvPr id="1043" name="Google Shape;1043;p124"/>
          <p:cNvSpPr txBox="1"/>
          <p:nvPr/>
        </p:nvSpPr>
        <p:spPr>
          <a:xfrm>
            <a:off x="686300" y="980425"/>
            <a:ext cx="7949100" cy="3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Options:</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en-US" sz="1800" u="none" cap="none" strike="noStrike">
                <a:solidFill>
                  <a:srgbClr val="000000"/>
                </a:solidFill>
                <a:latin typeface="Arial"/>
                <a:ea typeface="Arial"/>
                <a:cs typeface="Arial"/>
                <a:sym typeface="Arial"/>
              </a:rPr>
              <a:t>Reduce numbers of features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US" sz="1800" u="none" cap="none" strike="noStrike">
                <a:solidFill>
                  <a:srgbClr val="000000"/>
                </a:solidFill>
                <a:latin typeface="Arial"/>
                <a:ea typeface="Arial"/>
                <a:cs typeface="Arial"/>
                <a:sym typeface="Arial"/>
              </a:rPr>
              <a:t>Manually select features to keep</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US" sz="1800" u="none" cap="none" strike="noStrike">
                <a:solidFill>
                  <a:srgbClr val="000000"/>
                </a:solidFill>
                <a:latin typeface="Arial"/>
                <a:ea typeface="Arial"/>
                <a:cs typeface="Arial"/>
                <a:sym typeface="Arial"/>
              </a:rPr>
              <a:t>Model selection algorithms</a:t>
            </a:r>
            <a:endParaRPr b="0" i="0" sz="14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US" sz="1800" u="none" cap="none" strike="noStrike">
                <a:solidFill>
                  <a:srgbClr val="000000"/>
                </a:solidFill>
                <a:latin typeface="Arial"/>
                <a:ea typeface="Arial"/>
                <a:cs typeface="Arial"/>
                <a:sym typeface="Arial"/>
              </a:rPr>
              <a:t>Dimensionality reduction</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B0F0"/>
              </a:buClr>
              <a:buSzPts val="1800"/>
              <a:buFont typeface="Arial"/>
              <a:buAutoNum type="arabicPeriod"/>
            </a:pPr>
            <a:r>
              <a:rPr b="0" i="0" lang="en-US" sz="1800" u="none" cap="none" strike="noStrike">
                <a:solidFill>
                  <a:srgbClr val="00B0F0"/>
                </a:solidFill>
                <a:latin typeface="Arial"/>
                <a:ea typeface="Arial"/>
                <a:cs typeface="Arial"/>
                <a:sym typeface="Arial"/>
              </a:rPr>
              <a:t>Regularization</a:t>
            </a:r>
            <a:endParaRPr b="0" i="0" sz="1800" u="none" cap="none" strike="noStrike">
              <a:solidFill>
                <a:srgbClr val="00B0F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startAt="2"/>
            </a:pPr>
            <a:r>
              <a:rPr b="0" i="0" lang="en-US" sz="1800" u="none" cap="none" strike="noStrike">
                <a:solidFill>
                  <a:srgbClr val="000000"/>
                </a:solidFill>
                <a:latin typeface="Arial"/>
                <a:ea typeface="Arial"/>
                <a:cs typeface="Arial"/>
                <a:sym typeface="Arial"/>
              </a:rPr>
              <a:t>Keep all features, but reduce the magnitude of parameters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startAt="2"/>
            </a:pPr>
            <a:r>
              <a:rPr b="0" i="0" lang="en-US" sz="1800" u="none" cap="none" strike="noStrike">
                <a:solidFill>
                  <a:srgbClr val="000000"/>
                </a:solidFill>
                <a:latin typeface="Arial"/>
                <a:ea typeface="Arial"/>
                <a:cs typeface="Arial"/>
                <a:sym typeface="Arial"/>
              </a:rPr>
              <a:t>Works well with a lot of features, but all of them slightly contribute to the prediction.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25"/>
          <p:cNvSpPr txBox="1"/>
          <p:nvPr>
            <p:ph type="title"/>
          </p:nvPr>
        </p:nvSpPr>
        <p:spPr>
          <a:xfrm>
            <a:off x="384725" y="157480"/>
            <a:ext cx="4491990" cy="574040"/>
          </a:xfrm>
          <a:prstGeom prst="rect">
            <a:avLst/>
          </a:prstGeom>
          <a:noFill/>
          <a:ln>
            <a:noFill/>
          </a:ln>
        </p:spPr>
        <p:txBody>
          <a:bodyPr anchorCtr="0" anchor="b" bIns="0" lIns="0" spcFirstLastPara="1" rIns="0" wrap="square" tIns="12700">
            <a:noAutofit/>
          </a:bodyPr>
          <a:lstStyle/>
          <a:p>
            <a:pPr indent="0" lvl="0" marL="12700" marR="0" rtl="0" algn="l">
              <a:lnSpc>
                <a:spcPct val="100000"/>
              </a:lnSpc>
              <a:spcBef>
                <a:spcPts val="0"/>
              </a:spcBef>
              <a:spcAft>
                <a:spcPts val="0"/>
              </a:spcAft>
              <a:buSzPts val="2400"/>
              <a:buNone/>
            </a:pPr>
            <a:r>
              <a:rPr b="1" i="0" lang="en-US" u="none" cap="none" strike="noStrike">
                <a:solidFill>
                  <a:schemeClr val="dk1"/>
                </a:solidFill>
                <a:latin typeface="Arial"/>
                <a:ea typeface="Arial"/>
                <a:cs typeface="Arial"/>
                <a:sym typeface="Arial"/>
              </a:rPr>
              <a:t>Weight Regularization</a:t>
            </a:r>
            <a:endParaRPr b="1"/>
          </a:p>
        </p:txBody>
      </p:sp>
      <p:sp>
        <p:nvSpPr>
          <p:cNvPr id="1050" name="Google Shape;1050;p125"/>
          <p:cNvSpPr txBox="1"/>
          <p:nvPr/>
        </p:nvSpPr>
        <p:spPr>
          <a:xfrm>
            <a:off x="8157125" y="3096655"/>
            <a:ext cx="254000" cy="29972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595959"/>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p:txBody>
      </p:sp>
      <p:grpSp>
        <p:nvGrpSpPr>
          <p:cNvPr id="1051" name="Google Shape;1051;p125"/>
          <p:cNvGrpSpPr/>
          <p:nvPr/>
        </p:nvGrpSpPr>
        <p:grpSpPr>
          <a:xfrm>
            <a:off x="384725" y="2837775"/>
            <a:ext cx="4716600" cy="1317375"/>
            <a:chOff x="5887525" y="3541475"/>
            <a:chExt cx="4716600" cy="1317375"/>
          </a:xfrm>
        </p:grpSpPr>
        <p:sp>
          <p:nvSpPr>
            <p:cNvPr id="1052" name="Google Shape;1052;p125"/>
            <p:cNvSpPr txBox="1"/>
            <p:nvPr/>
          </p:nvSpPr>
          <p:spPr>
            <a:xfrm>
              <a:off x="5887525" y="3541475"/>
              <a:ext cx="2760300" cy="299700"/>
            </a:xfrm>
            <a:prstGeom prst="rect">
              <a:avLst/>
            </a:prstGeom>
            <a:noFill/>
            <a:ln>
              <a:noFill/>
            </a:ln>
          </p:spPr>
          <p:txBody>
            <a:bodyPr anchorCtr="0" anchor="t" bIns="0" lIns="0" spcFirstLastPara="1" rIns="0" wrap="square" tIns="12700">
              <a:noAutofit/>
            </a:bodyPr>
            <a:lstStyle/>
            <a:p>
              <a:pPr indent="-366395" lvl="0" marL="379095" marR="0" rtl="0" algn="l">
                <a:lnSpc>
                  <a:spcPct val="100000"/>
                </a:lnSpc>
                <a:spcBef>
                  <a:spcPts val="0"/>
                </a:spcBef>
                <a:spcAft>
                  <a:spcPts val="0"/>
                </a:spcAft>
                <a:buClr>
                  <a:srgbClr val="595959"/>
                </a:buClr>
                <a:buSzPts val="1800"/>
                <a:buFont typeface="Arial"/>
                <a:buChar char="●"/>
              </a:pPr>
              <a:r>
                <a:rPr b="1" i="0" lang="en-US" sz="1800" u="none" cap="none" strike="noStrike">
                  <a:solidFill>
                    <a:srgbClr val="595959"/>
                  </a:solidFill>
                  <a:latin typeface="Times New Roman"/>
                  <a:ea typeface="Times New Roman"/>
                  <a:cs typeface="Times New Roman"/>
                  <a:sym typeface="Times New Roman"/>
                </a:rPr>
                <a:t>Ridge Regression ( L2 )</a:t>
              </a:r>
              <a:endParaRPr b="1" i="0" sz="1800" u="none" cap="none" strike="noStrike">
                <a:solidFill>
                  <a:schemeClr val="dk1"/>
                </a:solidFill>
                <a:latin typeface="Times New Roman"/>
                <a:ea typeface="Times New Roman"/>
                <a:cs typeface="Times New Roman"/>
                <a:sym typeface="Times New Roman"/>
              </a:endParaRPr>
            </a:p>
          </p:txBody>
        </p:sp>
        <p:sp>
          <p:nvSpPr>
            <p:cNvPr id="1053" name="Google Shape;1053;p125"/>
            <p:cNvSpPr/>
            <p:nvPr/>
          </p:nvSpPr>
          <p:spPr>
            <a:xfrm>
              <a:off x="5887525" y="4017950"/>
              <a:ext cx="4716600" cy="840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54" name="Google Shape;1054;p125"/>
          <p:cNvGrpSpPr/>
          <p:nvPr/>
        </p:nvGrpSpPr>
        <p:grpSpPr>
          <a:xfrm>
            <a:off x="475249" y="954175"/>
            <a:ext cx="4913700" cy="1680474"/>
            <a:chOff x="475249" y="3096650"/>
            <a:chExt cx="4913700" cy="1680474"/>
          </a:xfrm>
        </p:grpSpPr>
        <p:sp>
          <p:nvSpPr>
            <p:cNvPr id="1055" name="Google Shape;1055;p125"/>
            <p:cNvSpPr txBox="1"/>
            <p:nvPr/>
          </p:nvSpPr>
          <p:spPr>
            <a:xfrm>
              <a:off x="475249" y="3096650"/>
              <a:ext cx="4913700" cy="654000"/>
            </a:xfrm>
            <a:prstGeom prst="rect">
              <a:avLst/>
            </a:prstGeom>
            <a:noFill/>
            <a:ln>
              <a:noFill/>
            </a:ln>
          </p:spPr>
          <p:txBody>
            <a:bodyPr anchorCtr="0" anchor="t" bIns="0" lIns="0" spcFirstLastPara="1" rIns="0" wrap="square" tIns="52700">
              <a:noAutofit/>
            </a:bodyPr>
            <a:lstStyle/>
            <a:p>
              <a:pPr indent="-366395" lvl="0" marL="379095" marR="0" rtl="0" algn="l">
                <a:lnSpc>
                  <a:spcPct val="100000"/>
                </a:lnSpc>
                <a:spcBef>
                  <a:spcPts val="0"/>
                </a:spcBef>
                <a:spcAft>
                  <a:spcPts val="0"/>
                </a:spcAft>
                <a:buClr>
                  <a:srgbClr val="595959"/>
                </a:buClr>
                <a:buSzPts val="1800"/>
                <a:buFont typeface="Arial"/>
                <a:buChar char="●"/>
              </a:pPr>
              <a:r>
                <a:rPr b="1" i="0" lang="en-US" sz="1800" u="none" cap="none" strike="noStrike">
                  <a:solidFill>
                    <a:srgbClr val="595959"/>
                  </a:solidFill>
                  <a:latin typeface="Times New Roman"/>
                  <a:ea typeface="Times New Roman"/>
                  <a:cs typeface="Times New Roman"/>
                  <a:sym typeface="Times New Roman"/>
                </a:rPr>
                <a:t>Lasso Regression ( L1 )</a:t>
              </a:r>
              <a:endParaRPr b="1" i="0" sz="1800" u="none" cap="none" strike="noStrike">
                <a:solidFill>
                  <a:schemeClr val="dk1"/>
                </a:solidFill>
                <a:latin typeface="Times New Roman"/>
                <a:ea typeface="Times New Roman"/>
                <a:cs typeface="Times New Roman"/>
                <a:sym typeface="Times New Roman"/>
              </a:endParaRPr>
            </a:p>
            <a:p>
              <a:pPr indent="0" lvl="0" marL="379095" marR="0" rtl="0" algn="l">
                <a:lnSpc>
                  <a:spcPct val="100000"/>
                </a:lnSpc>
                <a:spcBef>
                  <a:spcPts val="315"/>
                </a:spcBef>
                <a:spcAft>
                  <a:spcPts val="0"/>
                </a:spcAft>
                <a:buClr>
                  <a:srgbClr val="000000"/>
                </a:buClr>
                <a:buSzPts val="1800"/>
                <a:buFont typeface="Arial"/>
                <a:buNone/>
              </a:pPr>
              <a:r>
                <a:rPr b="0" i="0" lang="en-US" sz="1800" u="none" cap="none" strike="noStrike">
                  <a:solidFill>
                    <a:srgbClr val="595959"/>
                  </a:solidFill>
                  <a:latin typeface="Times New Roman"/>
                  <a:ea typeface="Times New Roman"/>
                  <a:cs typeface="Times New Roman"/>
                  <a:sym typeface="Times New Roman"/>
                </a:rPr>
                <a:t>Least Absolute Shrinkage and Selection Operator</a:t>
              </a:r>
              <a:endParaRPr b="0" i="0" sz="1800" u="none" cap="none" strike="noStrike">
                <a:solidFill>
                  <a:schemeClr val="dk1"/>
                </a:solidFill>
                <a:latin typeface="Times New Roman"/>
                <a:ea typeface="Times New Roman"/>
                <a:cs typeface="Times New Roman"/>
                <a:sym typeface="Times New Roman"/>
              </a:endParaRPr>
            </a:p>
          </p:txBody>
        </p:sp>
        <p:sp>
          <p:nvSpPr>
            <p:cNvPr id="1056" name="Google Shape;1056;p125"/>
            <p:cNvSpPr/>
            <p:nvPr/>
          </p:nvSpPr>
          <p:spPr>
            <a:xfrm>
              <a:off x="576962" y="3863975"/>
              <a:ext cx="4565776" cy="9131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57" name="Google Shape;1057;p125"/>
          <p:cNvSpPr/>
          <p:nvPr/>
        </p:nvSpPr>
        <p:spPr>
          <a:xfrm>
            <a:off x="4979994" y="178350"/>
            <a:ext cx="4164006" cy="57269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8" name="Google Shape;1058;p125"/>
          <p:cNvSpPr/>
          <p:nvPr/>
        </p:nvSpPr>
        <p:spPr>
          <a:xfrm>
            <a:off x="5554500" y="1122825"/>
            <a:ext cx="3511225" cy="217725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9" name="Google Shape;1059;p125"/>
          <p:cNvSpPr/>
          <p:nvPr/>
        </p:nvSpPr>
        <p:spPr>
          <a:xfrm>
            <a:off x="6842349" y="2634650"/>
            <a:ext cx="829944" cy="572770"/>
          </a:xfrm>
          <a:custGeom>
            <a:rect b="b" l="l" r="r" t="t"/>
            <a:pathLst>
              <a:path extrusionOk="0" h="572769" w="829945">
                <a:moveTo>
                  <a:pt x="0" y="0"/>
                </a:moveTo>
                <a:lnTo>
                  <a:pt x="829799" y="0"/>
                </a:lnTo>
                <a:lnTo>
                  <a:pt x="829799" y="572699"/>
                </a:lnTo>
                <a:lnTo>
                  <a:pt x="0" y="5726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26"/>
          <p:cNvSpPr txBox="1"/>
          <p:nvPr>
            <p:ph type="title"/>
          </p:nvPr>
        </p:nvSpPr>
        <p:spPr>
          <a:xfrm>
            <a:off x="384725" y="157480"/>
            <a:ext cx="4491900" cy="573900"/>
          </a:xfrm>
          <a:prstGeom prst="rect">
            <a:avLst/>
          </a:prstGeom>
          <a:noFill/>
          <a:ln>
            <a:noFill/>
          </a:ln>
        </p:spPr>
        <p:txBody>
          <a:bodyPr anchorCtr="0" anchor="b" bIns="0" lIns="0" spcFirstLastPara="1" rIns="0" wrap="square" tIns="12700">
            <a:noAutofit/>
          </a:bodyPr>
          <a:lstStyle/>
          <a:p>
            <a:pPr indent="0" lvl="0" marL="12700" marR="0" rtl="0" algn="l">
              <a:lnSpc>
                <a:spcPct val="100000"/>
              </a:lnSpc>
              <a:spcBef>
                <a:spcPts val="0"/>
              </a:spcBef>
              <a:spcAft>
                <a:spcPts val="0"/>
              </a:spcAft>
              <a:buSzPts val="2400"/>
              <a:buNone/>
            </a:pPr>
            <a:r>
              <a:rPr b="1" i="0" lang="en-US" u="none" cap="none" strike="noStrike">
                <a:solidFill>
                  <a:schemeClr val="dk1"/>
                </a:solidFill>
                <a:latin typeface="Arial"/>
                <a:ea typeface="Arial"/>
                <a:cs typeface="Arial"/>
                <a:sym typeface="Arial"/>
              </a:rPr>
              <a:t>Weight Regularization</a:t>
            </a:r>
            <a:endParaRPr b="1"/>
          </a:p>
        </p:txBody>
      </p:sp>
      <p:sp>
        <p:nvSpPr>
          <p:cNvPr id="1066" name="Google Shape;1066;p126"/>
          <p:cNvSpPr/>
          <p:nvPr/>
        </p:nvSpPr>
        <p:spPr>
          <a:xfrm>
            <a:off x="4979994" y="178350"/>
            <a:ext cx="4164000" cy="572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7" name="Google Shape;1067;p126"/>
          <p:cNvSpPr txBox="1"/>
          <p:nvPr/>
        </p:nvSpPr>
        <p:spPr>
          <a:xfrm>
            <a:off x="472050" y="1032625"/>
            <a:ext cx="8329800" cy="322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rimo"/>
              <a:buChar char="●"/>
            </a:pPr>
            <a:r>
              <a:rPr lang="en-US" sz="1800">
                <a:latin typeface="Arimo"/>
                <a:ea typeface="Arimo"/>
                <a:cs typeface="Arimo"/>
                <a:sym typeface="Arimo"/>
              </a:rPr>
              <a:t>Lasso (L1)  和 Ridge (L2) 的差異 :</a:t>
            </a:r>
            <a:br>
              <a:rPr lang="en-US" sz="1800">
                <a:latin typeface="Arimo"/>
                <a:ea typeface="Arimo"/>
                <a:cs typeface="Arimo"/>
                <a:sym typeface="Arimo"/>
              </a:rPr>
            </a:br>
            <a:br>
              <a:rPr lang="en-US" sz="1800">
                <a:latin typeface="Arimo"/>
                <a:ea typeface="Arimo"/>
                <a:cs typeface="Arimo"/>
                <a:sym typeface="Arimo"/>
              </a:rPr>
            </a:br>
            <a:r>
              <a:rPr lang="en-US" sz="1800">
                <a:latin typeface="Arimo"/>
                <a:ea typeface="Arimo"/>
                <a:cs typeface="Arimo"/>
                <a:sym typeface="Arimo"/>
              </a:rPr>
              <a:t>Lasso算出來的weight很容易是sparse matrix</a:t>
            </a:r>
            <a:br>
              <a:rPr lang="en-US" sz="1800">
                <a:latin typeface="Arimo"/>
                <a:ea typeface="Arimo"/>
                <a:cs typeface="Arimo"/>
                <a:sym typeface="Arimo"/>
              </a:rPr>
            </a:br>
            <a:endParaRPr sz="1800">
              <a:latin typeface="Arimo"/>
              <a:ea typeface="Arimo"/>
              <a:cs typeface="Arimo"/>
              <a:sym typeface="Arimo"/>
            </a:endParaRPr>
          </a:p>
          <a:p>
            <a:pPr indent="-317500" lvl="0" marL="457200" rtl="0" algn="l">
              <a:spcBef>
                <a:spcPts val="0"/>
              </a:spcBef>
              <a:spcAft>
                <a:spcPts val="0"/>
              </a:spcAft>
              <a:buSzPts val="1400"/>
              <a:buFont typeface="Arimo"/>
              <a:buChar char="●"/>
            </a:pPr>
            <a:r>
              <a:rPr lang="en-US">
                <a:latin typeface="Arimo"/>
                <a:ea typeface="Arimo"/>
                <a:cs typeface="Arimo"/>
                <a:sym typeface="Arimo"/>
              </a:rPr>
              <a:t>雖然不嚴謹，但可以用比較簡單的數學去說明</a:t>
            </a:r>
            <a:br>
              <a:rPr lang="en-US">
                <a:latin typeface="Arimo"/>
                <a:ea typeface="Arimo"/>
                <a:cs typeface="Arimo"/>
                <a:sym typeface="Arimo"/>
              </a:rPr>
            </a:br>
            <a:endParaRPr>
              <a:latin typeface="Arimo"/>
              <a:ea typeface="Arimo"/>
              <a:cs typeface="Arimo"/>
              <a:sym typeface="Arimo"/>
            </a:endParaRPr>
          </a:p>
          <a:p>
            <a:pPr indent="-317500" lvl="1" marL="914400" rtl="0" algn="l">
              <a:spcBef>
                <a:spcPts val="0"/>
              </a:spcBef>
              <a:spcAft>
                <a:spcPts val="0"/>
              </a:spcAft>
              <a:buSzPts val="1400"/>
              <a:buFont typeface="Arimo"/>
              <a:buChar char="○"/>
            </a:pPr>
            <a:r>
              <a:rPr lang="en-US">
                <a:latin typeface="Arimo"/>
                <a:ea typeface="Arimo"/>
                <a:cs typeface="Arimo"/>
                <a:sym typeface="Arimo"/>
              </a:rPr>
              <a:t>Ridge cost function:</a:t>
            </a:r>
            <a:br>
              <a:rPr lang="en-US">
                <a:latin typeface="Arimo"/>
                <a:ea typeface="Arimo"/>
                <a:cs typeface="Arimo"/>
                <a:sym typeface="Arimo"/>
              </a:rPr>
            </a:br>
            <a:br>
              <a:rPr lang="en-US">
                <a:latin typeface="Arimo"/>
                <a:ea typeface="Arimo"/>
                <a:cs typeface="Arimo"/>
                <a:sym typeface="Arimo"/>
              </a:rPr>
            </a:br>
            <a:br>
              <a:rPr lang="en-US">
                <a:latin typeface="Arimo"/>
                <a:ea typeface="Arimo"/>
                <a:cs typeface="Arimo"/>
                <a:sym typeface="Arimo"/>
              </a:rPr>
            </a:br>
            <a:br>
              <a:rPr lang="en-US">
                <a:latin typeface="Arimo"/>
                <a:ea typeface="Arimo"/>
                <a:cs typeface="Arimo"/>
                <a:sym typeface="Arimo"/>
              </a:rPr>
            </a:br>
            <a:endParaRPr>
              <a:latin typeface="Arimo"/>
              <a:ea typeface="Arimo"/>
              <a:cs typeface="Arimo"/>
              <a:sym typeface="Arimo"/>
            </a:endParaRPr>
          </a:p>
          <a:p>
            <a:pPr indent="-317500" lvl="1" marL="914400" rtl="0" algn="l">
              <a:spcBef>
                <a:spcPts val="0"/>
              </a:spcBef>
              <a:spcAft>
                <a:spcPts val="0"/>
              </a:spcAft>
              <a:buSzPts val="1400"/>
              <a:buFont typeface="Arimo"/>
              <a:buChar char="○"/>
            </a:pPr>
            <a:r>
              <a:rPr lang="en-US">
                <a:latin typeface="Arimo"/>
                <a:ea typeface="Arimo"/>
                <a:cs typeface="Arimo"/>
                <a:sym typeface="Arimo"/>
              </a:rPr>
              <a:t>Lasso cost function:</a:t>
            </a:r>
            <a:br>
              <a:rPr lang="en-US">
                <a:latin typeface="Arimo"/>
                <a:ea typeface="Arimo"/>
                <a:cs typeface="Arimo"/>
                <a:sym typeface="Arimo"/>
              </a:rPr>
            </a:br>
            <a:br>
              <a:rPr lang="en-US">
                <a:latin typeface="Arimo"/>
                <a:ea typeface="Arimo"/>
                <a:cs typeface="Arimo"/>
                <a:sym typeface="Arimo"/>
              </a:rPr>
            </a:br>
            <a:br>
              <a:rPr lang="en-US">
                <a:latin typeface="Arimo"/>
                <a:ea typeface="Arimo"/>
                <a:cs typeface="Arimo"/>
                <a:sym typeface="Arimo"/>
              </a:rPr>
            </a:br>
            <a:br>
              <a:rPr lang="en-US">
                <a:latin typeface="Arimo"/>
                <a:ea typeface="Arimo"/>
                <a:cs typeface="Arimo"/>
                <a:sym typeface="Arimo"/>
              </a:rPr>
            </a:br>
            <a:br>
              <a:rPr lang="en-US">
                <a:latin typeface="Arimo"/>
                <a:ea typeface="Arimo"/>
                <a:cs typeface="Arimo"/>
                <a:sym typeface="Arimo"/>
              </a:rPr>
            </a:br>
            <a:br>
              <a:rPr lang="en-US">
                <a:latin typeface="Arimo"/>
                <a:ea typeface="Arimo"/>
                <a:cs typeface="Arimo"/>
                <a:sym typeface="Arimo"/>
              </a:rPr>
            </a:br>
            <a:endParaRPr>
              <a:latin typeface="Arimo"/>
              <a:ea typeface="Arimo"/>
              <a:cs typeface="Arimo"/>
              <a:sym typeface="Arimo"/>
            </a:endParaRPr>
          </a:p>
        </p:txBody>
      </p:sp>
      <p:sp>
        <p:nvSpPr>
          <p:cNvPr id="1068" name="Google Shape;1068;p126"/>
          <p:cNvSpPr/>
          <p:nvPr/>
        </p:nvSpPr>
        <p:spPr>
          <a:xfrm>
            <a:off x="6490850" y="1357175"/>
            <a:ext cx="1278600" cy="572700"/>
          </a:xfrm>
          <a:prstGeom prst="wedgeRoundRectCallout">
            <a:avLst>
              <a:gd fmla="val -93843" name="adj1"/>
              <a:gd fmla="val 4444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Why?</a:t>
            </a:r>
            <a:endParaRPr/>
          </a:p>
        </p:txBody>
      </p:sp>
      <p:pic>
        <p:nvPicPr>
          <p:cNvPr id="1069" name="Google Shape;1069;p126"/>
          <p:cNvPicPr preferRelativeResize="0"/>
          <p:nvPr/>
        </p:nvPicPr>
        <p:blipFill>
          <a:blip r:embed="rId4">
            <a:alphaModFix/>
          </a:blip>
          <a:stretch>
            <a:fillRect/>
          </a:stretch>
        </p:blipFill>
        <p:spPr>
          <a:xfrm>
            <a:off x="1501037" y="2916075"/>
            <a:ext cx="3855933" cy="580175"/>
          </a:xfrm>
          <a:prstGeom prst="rect">
            <a:avLst/>
          </a:prstGeom>
          <a:noFill/>
          <a:ln>
            <a:noFill/>
          </a:ln>
        </p:spPr>
      </p:pic>
      <p:pic>
        <p:nvPicPr>
          <p:cNvPr id="1070" name="Google Shape;1070;p126"/>
          <p:cNvPicPr preferRelativeResize="0"/>
          <p:nvPr/>
        </p:nvPicPr>
        <p:blipFill>
          <a:blip r:embed="rId5">
            <a:alphaModFix/>
          </a:blip>
          <a:stretch>
            <a:fillRect/>
          </a:stretch>
        </p:blipFill>
        <p:spPr>
          <a:xfrm>
            <a:off x="1518900" y="3948675"/>
            <a:ext cx="3820230" cy="580175"/>
          </a:xfrm>
          <a:prstGeom prst="rect">
            <a:avLst/>
          </a:prstGeom>
          <a:noFill/>
          <a:ln>
            <a:noFill/>
          </a:ln>
        </p:spPr>
      </p:pic>
      <p:sp>
        <p:nvSpPr>
          <p:cNvPr id="1071" name="Google Shape;1071;p126"/>
          <p:cNvSpPr/>
          <p:nvPr/>
        </p:nvSpPr>
        <p:spPr>
          <a:xfrm>
            <a:off x="5615600" y="2536000"/>
            <a:ext cx="3029100" cy="146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a:t>若只看紅色項部分，θj 若是從 3 -&gt; 2，其減少的cost為5</a:t>
            </a:r>
            <a:br>
              <a:rPr lang="en-US"/>
            </a:br>
            <a:r>
              <a:rPr lang="en-US"/>
              <a:t>2 -&gt; 1 ，其減少的cost為3</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傾向把大的weight變小，cost會比較少</a:t>
            </a:r>
            <a:endParaRPr/>
          </a:p>
          <a:p>
            <a:pPr indent="0" lvl="0" marL="457200" rtl="0" algn="l">
              <a:spcBef>
                <a:spcPts val="0"/>
              </a:spcBef>
              <a:spcAft>
                <a:spcPts val="0"/>
              </a:spcAft>
              <a:buNone/>
            </a:pPr>
            <a:r>
              <a:t/>
            </a:r>
            <a:endParaRPr/>
          </a:p>
        </p:txBody>
      </p:sp>
      <p:cxnSp>
        <p:nvCxnSpPr>
          <p:cNvPr id="1072" name="Google Shape;1072;p126"/>
          <p:cNvCxnSpPr>
            <a:stCxn id="1071" idx="1"/>
            <a:endCxn id="1069" idx="3"/>
          </p:cNvCxnSpPr>
          <p:nvPr/>
        </p:nvCxnSpPr>
        <p:spPr>
          <a:xfrm rot="10800000">
            <a:off x="5357000" y="3206200"/>
            <a:ext cx="258600" cy="60300"/>
          </a:xfrm>
          <a:prstGeom prst="straightConnector1">
            <a:avLst/>
          </a:prstGeom>
          <a:noFill/>
          <a:ln cap="flat" cmpd="sng" w="9525">
            <a:solidFill>
              <a:schemeClr val="dk2"/>
            </a:solidFill>
            <a:prstDash val="solid"/>
            <a:round/>
            <a:headEnd len="med" w="med" type="none"/>
            <a:tailEnd len="med" w="med" type="triangle"/>
          </a:ln>
        </p:spPr>
      </p:cxnSp>
      <p:sp>
        <p:nvSpPr>
          <p:cNvPr id="1073" name="Google Shape;1073;p126"/>
          <p:cNvSpPr/>
          <p:nvPr/>
        </p:nvSpPr>
        <p:spPr>
          <a:xfrm>
            <a:off x="5664725" y="4144525"/>
            <a:ext cx="2979900" cy="65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US"/>
              <a:t>3 -&gt; 2 </a:t>
            </a:r>
            <a:r>
              <a:rPr lang="en-US"/>
              <a:t>，減少cost為1</a:t>
            </a:r>
            <a:br>
              <a:rPr lang="en-US"/>
            </a:br>
            <a:r>
              <a:rPr lang="en-US"/>
              <a:t>2 -&gt; 1 ，減少cost為1</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127"/>
          <p:cNvSpPr/>
          <p:nvPr/>
        </p:nvSpPr>
        <p:spPr>
          <a:xfrm>
            <a:off x="5873250" y="3675175"/>
            <a:ext cx="3112500" cy="1115100"/>
          </a:xfrm>
          <a:prstGeom prst="wedgeRoundRectCallout">
            <a:avLst>
              <a:gd fmla="val -42655" name="adj1"/>
              <a:gd fmla="val -68922" name="adj2"/>
              <a:gd fmla="val 0" name="adj3"/>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27"/>
          <p:cNvSpPr txBox="1"/>
          <p:nvPr/>
        </p:nvSpPr>
        <p:spPr>
          <a:xfrm>
            <a:off x="5932642" y="3710006"/>
            <a:ext cx="2781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mo"/>
                <a:ea typeface="Arimo"/>
                <a:cs typeface="Arimo"/>
                <a:sym typeface="Arimo"/>
              </a:rPr>
              <a:t>調參提示</a:t>
            </a:r>
            <a:r>
              <a:rPr b="0" i="0" lang="en-US" sz="1800" u="none" cap="none" strike="noStrike">
                <a:solidFill>
                  <a:schemeClr val="dk1"/>
                </a:solidFill>
                <a:latin typeface="Arimo"/>
                <a:ea typeface="Arimo"/>
                <a:cs typeface="Arimo"/>
                <a:sym typeface="Arimo"/>
              </a:rPr>
              <a:t>：</a:t>
            </a:r>
            <a:r>
              <a:rPr b="0" i="0" lang="en-US" sz="1800" u="none" cap="none" strike="noStrike">
                <a:solidFill>
                  <a:schemeClr val="dk1"/>
                </a:solidFill>
                <a:latin typeface="Arial"/>
                <a:ea typeface="Arial"/>
                <a:cs typeface="Arial"/>
                <a:sym typeface="Arial"/>
              </a:rPr>
              <a:t>Alpha </a:t>
            </a:r>
            <a:r>
              <a:rPr b="0" i="0" lang="en-US" sz="1800" u="none" cap="none" strike="noStrike">
                <a:solidFill>
                  <a:schemeClr val="dk1"/>
                </a:solidFill>
                <a:latin typeface="Arimo"/>
                <a:ea typeface="Arimo"/>
                <a:cs typeface="Arimo"/>
                <a:sym typeface="Arimo"/>
              </a:rPr>
              <a:t>越大表示對</a:t>
            </a:r>
            <a:endParaRPr b="0" i="0" sz="1800" u="none" cap="none" strike="noStrike">
              <a:solidFill>
                <a:schemeClr val="dk1"/>
              </a:solidFill>
              <a:latin typeface="Arimo"/>
              <a:ea typeface="Arimo"/>
              <a:cs typeface="Arimo"/>
              <a:sym typeface="Arimo"/>
            </a:endParaRPr>
          </a:p>
        </p:txBody>
      </p:sp>
      <p:sp>
        <p:nvSpPr>
          <p:cNvPr id="1081" name="Google Shape;1081;p127"/>
          <p:cNvSpPr/>
          <p:nvPr/>
        </p:nvSpPr>
        <p:spPr>
          <a:xfrm>
            <a:off x="442925" y="3229000"/>
            <a:ext cx="5362500" cy="1115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2" name="Google Shape;1082;p127"/>
          <p:cNvSpPr txBox="1"/>
          <p:nvPr>
            <p:ph type="title"/>
          </p:nvPr>
        </p:nvSpPr>
        <p:spPr>
          <a:xfrm>
            <a:off x="442913" y="112713"/>
            <a:ext cx="8143875" cy="598487"/>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solidFill>
                  <a:schemeClr val="dk1"/>
                </a:solidFill>
              </a:rPr>
              <a:t>Boston House Price - Lasso</a:t>
            </a:r>
            <a:endParaRPr b="1"/>
          </a:p>
        </p:txBody>
      </p:sp>
      <p:sp>
        <p:nvSpPr>
          <p:cNvPr id="1083" name="Google Shape;1083;p127"/>
          <p:cNvSpPr txBox="1"/>
          <p:nvPr/>
        </p:nvSpPr>
        <p:spPr>
          <a:xfrm>
            <a:off x="5932650" y="3986225"/>
            <a:ext cx="2892900" cy="852300"/>
          </a:xfrm>
          <a:prstGeom prst="rect">
            <a:avLst/>
          </a:prstGeom>
          <a:noFill/>
          <a:ln>
            <a:noFill/>
          </a:ln>
        </p:spPr>
        <p:txBody>
          <a:bodyPr anchorCtr="0" anchor="t" bIns="0" lIns="0" spcFirstLastPara="1" rIns="0" wrap="square" tIns="10775">
            <a:noAutofit/>
          </a:bodyPr>
          <a:lstStyle/>
          <a:p>
            <a:pPr indent="0" lvl="0" marL="12700" marR="5080" rtl="0" algn="l">
              <a:lnSpc>
                <a:spcPct val="100699"/>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weight </a:t>
            </a:r>
            <a:r>
              <a:rPr b="0" i="0" lang="en-US" sz="1800" u="none" cap="none" strike="noStrike">
                <a:solidFill>
                  <a:schemeClr val="dk1"/>
                </a:solidFill>
                <a:latin typeface="Arimo"/>
                <a:ea typeface="Arimo"/>
                <a:cs typeface="Arimo"/>
                <a:sym typeface="Arimo"/>
              </a:rPr>
              <a:t>限制越嚴格，通常以指數為調整間隔 </a:t>
            </a:r>
            <a:endParaRPr b="0" i="0" sz="1800" u="none" cap="none" strike="noStrike">
              <a:solidFill>
                <a:schemeClr val="dk1"/>
              </a:solidFill>
              <a:latin typeface="Arimo"/>
              <a:ea typeface="Arimo"/>
              <a:cs typeface="Arimo"/>
              <a:sym typeface="Arimo"/>
            </a:endParaRPr>
          </a:p>
          <a:p>
            <a:pPr indent="0" lvl="0" marL="12700" marR="5080" rtl="0" algn="l">
              <a:lnSpc>
                <a:spcPct val="100699"/>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ex: 1e-2, 1e-1,  1e0, 1e1...</a:t>
            </a:r>
            <a:endParaRPr b="0" i="0" sz="1800" u="none" cap="none" strike="noStrike">
              <a:solidFill>
                <a:schemeClr val="dk1"/>
              </a:solidFill>
              <a:latin typeface="Arial"/>
              <a:ea typeface="Arial"/>
              <a:cs typeface="Arial"/>
              <a:sym typeface="Arial"/>
            </a:endParaRPr>
          </a:p>
        </p:txBody>
      </p:sp>
      <p:sp>
        <p:nvSpPr>
          <p:cNvPr id="1084" name="Google Shape;1084;p127"/>
          <p:cNvSpPr/>
          <p:nvPr/>
        </p:nvSpPr>
        <p:spPr>
          <a:xfrm>
            <a:off x="171900" y="1009350"/>
            <a:ext cx="8819700" cy="21501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34343"/>
                </a:solidFill>
                <a:latin typeface="Calibri"/>
                <a:ea typeface="Calibri"/>
                <a:cs typeface="Calibri"/>
                <a:sym typeface="Calibri"/>
              </a:rPr>
              <a:t>from sklearn.linear_model import Lasso, Ridge</a:t>
            </a:r>
            <a:endParaRPr b="1" i="0" sz="24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34343"/>
                </a:solidFill>
                <a:latin typeface="Calibri"/>
                <a:ea typeface="Calibri"/>
                <a:cs typeface="Calibri"/>
                <a:sym typeface="Calibri"/>
              </a:rPr>
              <a:t>model = Lasso(alpha=1e-4)</a:t>
            </a:r>
            <a:endParaRPr b="1" i="0" sz="24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34343"/>
                </a:solidFill>
                <a:latin typeface="Calibri"/>
                <a:ea typeface="Calibri"/>
                <a:cs typeface="Calibri"/>
                <a:sym typeface="Calibri"/>
              </a:rPr>
              <a:t>model.fit(X_train,y_train)</a:t>
            </a:r>
            <a:endParaRPr b="1" i="0" sz="24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34343"/>
                </a:solidFill>
                <a:latin typeface="Calibri"/>
                <a:ea typeface="Calibri"/>
                <a:cs typeface="Calibri"/>
                <a:sym typeface="Calibri"/>
              </a:rPr>
              <a:t>y_train_pred = model.predict(X_train)</a:t>
            </a:r>
            <a:endParaRPr b="1" i="0" sz="2400" u="none" cap="none" strike="noStrike">
              <a:solidFill>
                <a:srgbClr val="434343"/>
              </a:solidFill>
              <a:latin typeface="Calibri"/>
              <a:ea typeface="Calibri"/>
              <a:cs typeface="Calibri"/>
              <a:sym typeface="Calibri"/>
            </a:endParaRPr>
          </a:p>
        </p:txBody>
      </p:sp>
      <p:sp>
        <p:nvSpPr>
          <p:cNvPr id="1085" name="Google Shape;1085;p127"/>
          <p:cNvSpPr/>
          <p:nvPr/>
        </p:nvSpPr>
        <p:spPr>
          <a:xfrm>
            <a:off x="5945342" y="3731850"/>
            <a:ext cx="914400" cy="274320"/>
          </a:xfrm>
          <a:custGeom>
            <a:rect b="b" l="l" r="r" t="t"/>
            <a:pathLst>
              <a:path extrusionOk="0" h="274320" w="914400">
                <a:moveTo>
                  <a:pt x="0" y="0"/>
                </a:moveTo>
                <a:lnTo>
                  <a:pt x="914400" y="0"/>
                </a:lnTo>
                <a:lnTo>
                  <a:pt x="914400" y="274319"/>
                </a:lnTo>
                <a:lnTo>
                  <a:pt x="0" y="274319"/>
                </a:lnTo>
                <a:lnTo>
                  <a:pt x="0" y="0"/>
                </a:lnTo>
                <a:close/>
              </a:path>
            </a:pathLst>
          </a:custGeom>
          <a:solidFill>
            <a:srgbClr val="FF0000"/>
          </a:solidFill>
          <a:ln>
            <a:noFill/>
          </a:ln>
        </p:spPr>
        <p:txBody>
          <a:bodyPr anchorCtr="0" anchor="t" bIns="0" lIns="0" spcFirstLastPara="1" rIns="0" wrap="square" tIns="0">
            <a:noAutofit/>
          </a:bodyPr>
          <a:lstStyle/>
          <a:p>
            <a:pPr indent="0" lvl="0" marL="12700" marR="0" rtl="0" algn="l">
              <a:lnSpc>
                <a:spcPct val="100000"/>
              </a:lnSpc>
              <a:spcBef>
                <a:spcPts val="0"/>
              </a:spcBef>
              <a:spcAft>
                <a:spcPts val="0"/>
              </a:spcAft>
              <a:buClr>
                <a:schemeClr val="dk1"/>
              </a:buClr>
              <a:buSzPts val="1800"/>
              <a:buFont typeface="Arial"/>
              <a:buNone/>
            </a:pPr>
            <a:r>
              <a:rPr b="0" i="0" lang="en-US" sz="1600" u="none" cap="none" strike="noStrike">
                <a:solidFill>
                  <a:schemeClr val="lt1"/>
                </a:solidFill>
                <a:latin typeface="Calibri"/>
                <a:ea typeface="Calibri"/>
                <a:cs typeface="Calibri"/>
                <a:sym typeface="Calibri"/>
              </a:rPr>
              <a:t>調參提示</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28"/>
          <p:cNvSpPr/>
          <p:nvPr/>
        </p:nvSpPr>
        <p:spPr>
          <a:xfrm>
            <a:off x="5873250" y="3675175"/>
            <a:ext cx="3112500" cy="1239600"/>
          </a:xfrm>
          <a:prstGeom prst="wedgeRoundRectCallout">
            <a:avLst>
              <a:gd fmla="val -42655" name="adj1"/>
              <a:gd fmla="val -68922" name="adj2"/>
              <a:gd fmla="val 0" name="adj3"/>
            </a:avLst>
          </a:prstGeom>
          <a:solidFill>
            <a:srgbClr val="FFFF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2" name="Google Shape;1092;p128"/>
          <p:cNvGrpSpPr/>
          <p:nvPr/>
        </p:nvGrpSpPr>
        <p:grpSpPr>
          <a:xfrm>
            <a:off x="390760" y="3364391"/>
            <a:ext cx="5334715" cy="951193"/>
            <a:chOff x="5116575" y="2885175"/>
            <a:chExt cx="3893100" cy="694200"/>
          </a:xfrm>
        </p:grpSpPr>
        <p:sp>
          <p:nvSpPr>
            <p:cNvPr id="1093" name="Google Shape;1093;p128"/>
            <p:cNvSpPr/>
            <p:nvPr/>
          </p:nvSpPr>
          <p:spPr>
            <a:xfrm>
              <a:off x="5116575" y="2885175"/>
              <a:ext cx="3893100" cy="69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4" name="Google Shape;1094;p128"/>
            <p:cNvSpPr/>
            <p:nvPr/>
          </p:nvSpPr>
          <p:spPr>
            <a:xfrm>
              <a:off x="7438700" y="2933025"/>
              <a:ext cx="1477800" cy="598500"/>
            </a:xfrm>
            <a:prstGeom prst="rect">
              <a:avLst/>
            </a:prstGeom>
            <a:noFill/>
            <a:ln cap="flat" cmpd="sng" w="38100">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5" name="Google Shape;1095;p128"/>
          <p:cNvSpPr txBox="1"/>
          <p:nvPr>
            <p:ph type="title"/>
          </p:nvPr>
        </p:nvSpPr>
        <p:spPr>
          <a:xfrm>
            <a:off x="442913" y="112713"/>
            <a:ext cx="8143875" cy="598487"/>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solidFill>
                  <a:schemeClr val="dk1"/>
                </a:solidFill>
              </a:rPr>
              <a:t>Boston House Price - Ridge</a:t>
            </a:r>
            <a:endParaRPr b="1"/>
          </a:p>
        </p:txBody>
      </p:sp>
      <p:sp>
        <p:nvSpPr>
          <p:cNvPr id="1096" name="Google Shape;1096;p128"/>
          <p:cNvSpPr/>
          <p:nvPr/>
        </p:nvSpPr>
        <p:spPr>
          <a:xfrm>
            <a:off x="5945342" y="3808050"/>
            <a:ext cx="914400" cy="274320"/>
          </a:xfrm>
          <a:custGeom>
            <a:rect b="b" l="l" r="r" t="t"/>
            <a:pathLst>
              <a:path extrusionOk="0" h="274320" w="914400">
                <a:moveTo>
                  <a:pt x="0" y="0"/>
                </a:moveTo>
                <a:lnTo>
                  <a:pt x="914400" y="0"/>
                </a:lnTo>
                <a:lnTo>
                  <a:pt x="914400" y="274319"/>
                </a:lnTo>
                <a:lnTo>
                  <a:pt x="0" y="274319"/>
                </a:lnTo>
                <a:lnTo>
                  <a:pt x="0"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7" name="Google Shape;1097;p128"/>
          <p:cNvSpPr txBox="1"/>
          <p:nvPr/>
        </p:nvSpPr>
        <p:spPr>
          <a:xfrm>
            <a:off x="5932642" y="3786206"/>
            <a:ext cx="2781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mo"/>
                <a:ea typeface="Arimo"/>
                <a:cs typeface="Arimo"/>
                <a:sym typeface="Arimo"/>
              </a:rPr>
              <a:t>調參提示</a:t>
            </a:r>
            <a:r>
              <a:rPr b="0" i="0" lang="en-US" sz="1800" u="none" cap="none" strike="noStrike">
                <a:solidFill>
                  <a:schemeClr val="dk1"/>
                </a:solidFill>
                <a:latin typeface="Arimo"/>
                <a:ea typeface="Arimo"/>
                <a:cs typeface="Arimo"/>
                <a:sym typeface="Arimo"/>
              </a:rPr>
              <a:t>：</a:t>
            </a:r>
            <a:r>
              <a:rPr b="0" i="0" lang="en-US" sz="1800" u="none" cap="none" strike="noStrike">
                <a:solidFill>
                  <a:schemeClr val="dk1"/>
                </a:solidFill>
                <a:latin typeface="Arial"/>
                <a:ea typeface="Arial"/>
                <a:cs typeface="Arial"/>
                <a:sym typeface="Arial"/>
              </a:rPr>
              <a:t>Alpha </a:t>
            </a:r>
            <a:r>
              <a:rPr b="0" i="0" lang="en-US" sz="1800" u="none" cap="none" strike="noStrike">
                <a:solidFill>
                  <a:schemeClr val="dk1"/>
                </a:solidFill>
                <a:latin typeface="Arimo"/>
                <a:ea typeface="Arimo"/>
                <a:cs typeface="Arimo"/>
                <a:sym typeface="Arimo"/>
              </a:rPr>
              <a:t>越大表示對</a:t>
            </a:r>
            <a:endParaRPr b="0" i="0" sz="1800" u="none" cap="none" strike="noStrike">
              <a:solidFill>
                <a:schemeClr val="dk1"/>
              </a:solidFill>
              <a:latin typeface="Arimo"/>
              <a:ea typeface="Arimo"/>
              <a:cs typeface="Arimo"/>
              <a:sym typeface="Arimo"/>
            </a:endParaRPr>
          </a:p>
        </p:txBody>
      </p:sp>
      <p:sp>
        <p:nvSpPr>
          <p:cNvPr id="1098" name="Google Shape;1098;p128"/>
          <p:cNvSpPr txBox="1"/>
          <p:nvPr/>
        </p:nvSpPr>
        <p:spPr>
          <a:xfrm>
            <a:off x="5932650" y="4062425"/>
            <a:ext cx="2892900" cy="852300"/>
          </a:xfrm>
          <a:prstGeom prst="rect">
            <a:avLst/>
          </a:prstGeom>
          <a:noFill/>
          <a:ln>
            <a:noFill/>
          </a:ln>
        </p:spPr>
        <p:txBody>
          <a:bodyPr anchorCtr="0" anchor="t" bIns="0" lIns="0" spcFirstLastPara="1" rIns="0" wrap="square" tIns="10775">
            <a:noAutofit/>
          </a:bodyPr>
          <a:lstStyle/>
          <a:p>
            <a:pPr indent="0" lvl="0" marL="12700" marR="5080" rtl="0" algn="l">
              <a:lnSpc>
                <a:spcPct val="100699"/>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weight </a:t>
            </a:r>
            <a:r>
              <a:rPr b="0" i="0" lang="en-US" sz="1800" u="none" cap="none" strike="noStrike">
                <a:solidFill>
                  <a:schemeClr val="dk1"/>
                </a:solidFill>
                <a:latin typeface="Arimo"/>
                <a:ea typeface="Arimo"/>
                <a:cs typeface="Arimo"/>
                <a:sym typeface="Arimo"/>
              </a:rPr>
              <a:t>限制越嚴格，通常以指數為調整間隔 </a:t>
            </a:r>
            <a:endParaRPr b="0" i="0" sz="1800" u="none" cap="none" strike="noStrike">
              <a:solidFill>
                <a:schemeClr val="dk1"/>
              </a:solidFill>
              <a:latin typeface="Arimo"/>
              <a:ea typeface="Arimo"/>
              <a:cs typeface="Arimo"/>
              <a:sym typeface="Arimo"/>
            </a:endParaRPr>
          </a:p>
          <a:p>
            <a:pPr indent="0" lvl="0" marL="12700" marR="5080" rtl="0" algn="l">
              <a:lnSpc>
                <a:spcPct val="100699"/>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ex: 1e-2, 1e-1,  1e0, 1e1...</a:t>
            </a:r>
            <a:endParaRPr b="0" i="0" sz="1800" u="none" cap="none" strike="noStrike">
              <a:solidFill>
                <a:schemeClr val="dk1"/>
              </a:solidFill>
              <a:latin typeface="Arial"/>
              <a:ea typeface="Arial"/>
              <a:cs typeface="Arial"/>
              <a:sym typeface="Arial"/>
            </a:endParaRPr>
          </a:p>
        </p:txBody>
      </p:sp>
      <p:sp>
        <p:nvSpPr>
          <p:cNvPr id="1099" name="Google Shape;1099;p128"/>
          <p:cNvSpPr/>
          <p:nvPr/>
        </p:nvSpPr>
        <p:spPr>
          <a:xfrm>
            <a:off x="162150" y="1026900"/>
            <a:ext cx="8819700" cy="21501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34343"/>
                </a:solidFill>
                <a:latin typeface="Calibri"/>
                <a:ea typeface="Calibri"/>
                <a:cs typeface="Calibri"/>
                <a:sym typeface="Calibri"/>
              </a:rPr>
              <a:t>from sklearn.linear_model import Lasso, Ridge</a:t>
            </a:r>
            <a:endParaRPr b="1" i="0" sz="24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34343"/>
                </a:solidFill>
                <a:latin typeface="Calibri"/>
                <a:ea typeface="Calibri"/>
                <a:cs typeface="Calibri"/>
                <a:sym typeface="Calibri"/>
              </a:rPr>
              <a:t>model = Ridge(alpha=1e-4)</a:t>
            </a:r>
            <a:endParaRPr b="1" i="0" sz="24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34343"/>
                </a:solidFill>
                <a:latin typeface="Calibri"/>
                <a:ea typeface="Calibri"/>
                <a:cs typeface="Calibri"/>
                <a:sym typeface="Calibri"/>
              </a:rPr>
              <a:t>model.fit(X_train,y_train)</a:t>
            </a:r>
            <a:endParaRPr b="1" i="0" sz="24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34343"/>
                </a:solidFill>
                <a:latin typeface="Calibri"/>
                <a:ea typeface="Calibri"/>
                <a:cs typeface="Calibri"/>
                <a:sym typeface="Calibri"/>
              </a:rPr>
              <a:t>y_train_pred = model.predict(X_train)</a:t>
            </a:r>
            <a:endParaRPr b="1" i="0" sz="2400" u="none" cap="none" strike="noStrike">
              <a:solidFill>
                <a:srgbClr val="434343"/>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29"/>
          <p:cNvSpPr txBox="1"/>
          <p:nvPr>
            <p:ph type="title"/>
          </p:nvPr>
        </p:nvSpPr>
        <p:spPr>
          <a:xfrm>
            <a:off x="813750" y="2040125"/>
            <a:ext cx="72357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p:txBody>
      </p:sp>
      <p:sp>
        <p:nvSpPr>
          <p:cNvPr id="1105" name="Google Shape;1105;p129"/>
          <p:cNvSpPr txBox="1"/>
          <p:nvPr/>
        </p:nvSpPr>
        <p:spPr>
          <a:xfrm>
            <a:off x="985675" y="2157300"/>
            <a:ext cx="75591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17BE68"/>
                </a:solidFill>
                <a:latin typeface="Microsoft JhengHei"/>
                <a:ea typeface="Microsoft JhengHei"/>
                <a:cs typeface="Microsoft JhengHei"/>
                <a:sym typeface="Microsoft JhengHei"/>
              </a:rPr>
              <a:t>案例 </a:t>
            </a:r>
            <a:r>
              <a:rPr b="1" i="0" lang="en-US" sz="3600" u="none" cap="none" strike="noStrike">
                <a:solidFill>
                  <a:srgbClr val="17BE68"/>
                </a:solidFill>
                <a:latin typeface="Arial"/>
                <a:ea typeface="Arial"/>
                <a:cs typeface="Arial"/>
                <a:sym typeface="Arial"/>
              </a:rPr>
              <a:t>2</a:t>
            </a:r>
            <a:endParaRPr b="1" i="0" sz="3000" u="none" cap="none" strike="noStrike">
              <a:solidFill>
                <a:srgbClr val="A5A5A5"/>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6BADC"/>
              </a:solidFill>
              <a:latin typeface="Arial"/>
              <a:ea typeface="Arial"/>
              <a:cs typeface="Arial"/>
              <a:sym typeface="Arial"/>
            </a:endParaRPr>
          </a:p>
        </p:txBody>
      </p:sp>
      <p:sp>
        <p:nvSpPr>
          <p:cNvPr id="1106" name="Google Shape;1106;p129"/>
          <p:cNvSpPr txBox="1"/>
          <p:nvPr/>
        </p:nvSpPr>
        <p:spPr>
          <a:xfrm>
            <a:off x="1038900" y="2923375"/>
            <a:ext cx="6785400" cy="418500"/>
          </a:xfrm>
          <a:prstGeom prst="rect">
            <a:avLst/>
          </a:prstGeom>
          <a:noFill/>
          <a:ln>
            <a:noFill/>
          </a:ln>
        </p:spPr>
        <p:txBody>
          <a:bodyPr anchorCtr="0" anchor="t" bIns="91425" lIns="91425" spcFirstLastPara="1" rIns="91425" wrap="square" tIns="91425">
            <a:no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595959"/>
                </a:solidFill>
                <a:latin typeface="Arial"/>
                <a:ea typeface="Arial"/>
                <a:cs typeface="Arial"/>
                <a:sym typeface="Arial"/>
              </a:rPr>
              <a:t>Iris Classification</a:t>
            </a:r>
            <a:endParaRPr b="1"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1" i="0" lang="en-US" sz="1800" u="none" cap="none" strike="noStrike">
                <a:solidFill>
                  <a:srgbClr val="595959"/>
                </a:solidFill>
                <a:latin typeface="Microsoft JhengHei"/>
                <a:ea typeface="Microsoft JhengHei"/>
                <a:cs typeface="Microsoft JhengHei"/>
                <a:sym typeface="Microsoft JhengHei"/>
              </a:rPr>
              <a:t>分類問題</a:t>
            </a:r>
            <a:endParaRPr b="1" i="0" sz="1800" u="none" cap="none" strike="noStrike">
              <a:solidFill>
                <a:schemeClr val="dk1"/>
              </a:solidFill>
              <a:latin typeface="Microsoft JhengHei"/>
              <a:ea typeface="Microsoft JhengHei"/>
              <a:cs typeface="Microsoft JhengHei"/>
              <a:sym typeface="Microsoft JhengHei"/>
            </a:endParaRPr>
          </a:p>
        </p:txBody>
      </p:sp>
      <p:sp>
        <p:nvSpPr>
          <p:cNvPr id="1107" name="Google Shape;1107;p129"/>
          <p:cNvSpPr/>
          <p:nvPr/>
        </p:nvSpPr>
        <p:spPr>
          <a:xfrm>
            <a:off x="5638625" y="352340"/>
            <a:ext cx="3078075" cy="204598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67"/>
          <p:cNvPicPr preferRelativeResize="0"/>
          <p:nvPr/>
        </p:nvPicPr>
        <p:blipFill rotWithShape="1">
          <a:blip r:embed="rId3">
            <a:alphaModFix/>
          </a:blip>
          <a:srcRect b="0" l="0" r="0" t="0"/>
          <a:stretch/>
        </p:blipFill>
        <p:spPr>
          <a:xfrm>
            <a:off x="5192050" y="1224550"/>
            <a:ext cx="4764400" cy="3196125"/>
          </a:xfrm>
          <a:prstGeom prst="rect">
            <a:avLst/>
          </a:prstGeom>
          <a:noFill/>
          <a:ln>
            <a:noFill/>
          </a:ln>
        </p:spPr>
      </p:pic>
      <p:sp>
        <p:nvSpPr>
          <p:cNvPr id="376" name="Google Shape;376;p67"/>
          <p:cNvSpPr txBox="1"/>
          <p:nvPr/>
        </p:nvSpPr>
        <p:spPr>
          <a:xfrm>
            <a:off x="2156550" y="246225"/>
            <a:ext cx="4983300" cy="91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1" lang="en-US" sz="4800" u="none" cap="none" strike="noStrike">
                <a:solidFill>
                  <a:srgbClr val="434343"/>
                </a:solidFill>
                <a:latin typeface="Arial"/>
                <a:ea typeface="Arial"/>
                <a:cs typeface="Arial"/>
                <a:sym typeface="Arial"/>
              </a:rPr>
              <a:t>Which is beer ?</a:t>
            </a:r>
            <a:endParaRPr b="1" i="1" sz="4800" u="none" cap="none" strike="noStrike">
              <a:solidFill>
                <a:srgbClr val="434343"/>
              </a:solidFill>
              <a:latin typeface="Arial"/>
              <a:ea typeface="Arial"/>
              <a:cs typeface="Arial"/>
              <a:sym typeface="Arial"/>
            </a:endParaRPr>
          </a:p>
        </p:txBody>
      </p:sp>
      <p:sp>
        <p:nvSpPr>
          <p:cNvPr id="377" name="Google Shape;377;p67"/>
          <p:cNvSpPr/>
          <p:nvPr/>
        </p:nvSpPr>
        <p:spPr>
          <a:xfrm>
            <a:off x="5514700" y="2713875"/>
            <a:ext cx="1238100" cy="2175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7"/>
          <p:cNvSpPr/>
          <p:nvPr/>
        </p:nvSpPr>
        <p:spPr>
          <a:xfrm>
            <a:off x="2297275" y="2713850"/>
            <a:ext cx="640500" cy="2175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7"/>
          <p:cNvSpPr txBox="1"/>
          <p:nvPr/>
        </p:nvSpPr>
        <p:spPr>
          <a:xfrm>
            <a:off x="5778875" y="2353275"/>
            <a:ext cx="726000" cy="360600"/>
          </a:xfrm>
          <a:prstGeom prst="rect">
            <a:avLst/>
          </a:prstGeom>
          <a:solidFill>
            <a:srgbClr val="3D85C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Microsoft JhengHei"/>
                <a:ea typeface="Microsoft JhengHei"/>
                <a:cs typeface="Microsoft JhengHei"/>
                <a:sym typeface="Microsoft JhengHei"/>
              </a:rPr>
              <a:t>判斷</a:t>
            </a:r>
            <a:endParaRPr b="0" i="0" sz="1400" u="none" cap="none" strike="noStrike">
              <a:solidFill>
                <a:srgbClr val="FFFFFF"/>
              </a:solidFill>
              <a:latin typeface="Microsoft JhengHei"/>
              <a:ea typeface="Microsoft JhengHei"/>
              <a:cs typeface="Microsoft JhengHei"/>
              <a:sym typeface="Microsoft JhengHei"/>
            </a:endParaRPr>
          </a:p>
        </p:txBody>
      </p:sp>
      <p:sp>
        <p:nvSpPr>
          <p:cNvPr id="380" name="Google Shape;380;p67"/>
          <p:cNvSpPr txBox="1"/>
          <p:nvPr/>
        </p:nvSpPr>
        <p:spPr>
          <a:xfrm>
            <a:off x="1322563" y="1661038"/>
            <a:ext cx="974700" cy="232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56BADC"/>
                </a:solidFill>
                <a:latin typeface="Microsoft JhengHei"/>
                <a:ea typeface="Microsoft JhengHei"/>
                <a:cs typeface="Microsoft JhengHei"/>
                <a:sym typeface="Microsoft JhengHei"/>
              </a:rPr>
              <a:t>酒精</a:t>
            </a:r>
            <a:endParaRPr b="0" i="0" sz="1800" u="none" cap="none" strike="noStrike">
              <a:solidFill>
                <a:srgbClr val="56BADC"/>
              </a:solidFill>
              <a:latin typeface="Microsoft JhengHei"/>
              <a:ea typeface="Microsoft JhengHei"/>
              <a:cs typeface="Microsoft JhengHei"/>
              <a:sym typeface="Microsoft JhengHei"/>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56BADC"/>
                </a:solidFill>
                <a:latin typeface="Microsoft JhengHei"/>
                <a:ea typeface="Microsoft JhengHei"/>
                <a:cs typeface="Microsoft JhengHei"/>
                <a:sym typeface="Microsoft JhengHei"/>
              </a:rPr>
              <a:t>蘋果酸</a:t>
            </a:r>
            <a:endParaRPr b="0" i="0" sz="1800" u="none" cap="none" strike="noStrike">
              <a:solidFill>
                <a:srgbClr val="56BADC"/>
              </a:solidFill>
              <a:latin typeface="Microsoft JhengHei"/>
              <a:ea typeface="Microsoft JhengHei"/>
              <a:cs typeface="Microsoft JhengHei"/>
              <a:sym typeface="Microsoft JhengHei"/>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56BADC"/>
                </a:solidFill>
                <a:highlight>
                  <a:srgbClr val="FFFFFF"/>
                </a:highlight>
                <a:latin typeface="Microsoft JhengHei"/>
                <a:ea typeface="Microsoft JhengHei"/>
                <a:cs typeface="Microsoft JhengHei"/>
                <a:sym typeface="Microsoft JhengHei"/>
              </a:rPr>
              <a:t>粉煤灰</a:t>
            </a:r>
            <a:endParaRPr b="0" i="0" sz="1800" u="none" cap="none" strike="noStrike">
              <a:solidFill>
                <a:srgbClr val="56BADC"/>
              </a:solidFill>
              <a:highlight>
                <a:srgbClr val="FFFFFF"/>
              </a:highlight>
              <a:latin typeface="Microsoft JhengHei"/>
              <a:ea typeface="Microsoft JhengHei"/>
              <a:cs typeface="Microsoft JhengHei"/>
              <a:sym typeface="Microsoft JhengHei"/>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56BADC"/>
                </a:solidFill>
                <a:highlight>
                  <a:srgbClr val="FFFFFF"/>
                </a:highlight>
                <a:latin typeface="Microsoft JhengHei"/>
                <a:ea typeface="Microsoft JhengHei"/>
                <a:cs typeface="Microsoft JhengHei"/>
                <a:sym typeface="Microsoft JhengHei"/>
              </a:rPr>
              <a:t>黃酮</a:t>
            </a:r>
            <a:endParaRPr b="0" i="0" sz="1800" u="none" cap="none" strike="noStrike">
              <a:solidFill>
                <a:srgbClr val="56BADC"/>
              </a:solidFill>
              <a:highlight>
                <a:srgbClr val="FFFFFF"/>
              </a:highlight>
              <a:latin typeface="Microsoft JhengHei"/>
              <a:ea typeface="Microsoft JhengHei"/>
              <a:cs typeface="Microsoft JhengHei"/>
              <a:sym typeface="Microsoft JhengHei"/>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56BADC"/>
                </a:solidFill>
                <a:highlight>
                  <a:srgbClr val="FFFFFF"/>
                </a:highlight>
                <a:latin typeface="Microsoft JhengHei"/>
                <a:ea typeface="Microsoft JhengHei"/>
                <a:cs typeface="Microsoft JhengHei"/>
                <a:sym typeface="Microsoft JhengHei"/>
              </a:rPr>
              <a:t>顏色</a:t>
            </a:r>
            <a:endParaRPr b="0" i="0" sz="1800" u="none" cap="none" strike="noStrike">
              <a:solidFill>
                <a:srgbClr val="56BADC"/>
              </a:solidFill>
              <a:highlight>
                <a:srgbClr val="FFFFFF"/>
              </a:highlight>
              <a:latin typeface="Microsoft JhengHei"/>
              <a:ea typeface="Microsoft JhengHei"/>
              <a:cs typeface="Microsoft JhengHei"/>
              <a:sym typeface="Microsoft JhengHei"/>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56BADC"/>
                </a:solidFill>
                <a:highlight>
                  <a:srgbClr val="FFFFFF"/>
                </a:highlight>
                <a:latin typeface="Microsoft JhengHei"/>
                <a:ea typeface="Microsoft JhengHei"/>
                <a:cs typeface="Microsoft JhengHei"/>
                <a:sym typeface="Microsoft JhengHei"/>
              </a:rPr>
              <a:t>色相</a:t>
            </a:r>
            <a:endParaRPr b="0" i="0" sz="1800" u="none" cap="none" strike="noStrike">
              <a:solidFill>
                <a:srgbClr val="56BADC"/>
              </a:solidFill>
              <a:highlight>
                <a:srgbClr val="FFFFFF"/>
              </a:highlight>
              <a:latin typeface="Microsoft JhengHei"/>
              <a:ea typeface="Microsoft JhengHei"/>
              <a:cs typeface="Microsoft JhengHei"/>
              <a:sym typeface="Microsoft JhengHei"/>
            </a:endParaRPr>
          </a:p>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56BADC"/>
                </a:solidFill>
                <a:highlight>
                  <a:srgbClr val="FFFFFF"/>
                </a:highlight>
                <a:latin typeface="Microsoft JhengHei"/>
                <a:ea typeface="Microsoft JhengHei"/>
                <a:cs typeface="Microsoft JhengHei"/>
                <a:sym typeface="Microsoft JhengHei"/>
              </a:rPr>
              <a:t>脯氨酸</a:t>
            </a:r>
            <a:endParaRPr b="0" i="0" sz="1800" u="none" cap="none" strike="noStrike">
              <a:solidFill>
                <a:srgbClr val="56BADC"/>
              </a:solidFill>
              <a:highlight>
                <a:srgbClr val="FFFFFF"/>
              </a:highlight>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BADC"/>
              </a:solidFill>
              <a:latin typeface="Microsoft JhengHei"/>
              <a:ea typeface="Microsoft JhengHei"/>
              <a:cs typeface="Microsoft JhengHei"/>
              <a:sym typeface="Microsoft JhengHei"/>
            </a:endParaRPr>
          </a:p>
        </p:txBody>
      </p:sp>
      <p:pic>
        <p:nvPicPr>
          <p:cNvPr id="381" name="Google Shape;381;p67"/>
          <p:cNvPicPr preferRelativeResize="0"/>
          <p:nvPr/>
        </p:nvPicPr>
        <p:blipFill rotWithShape="1">
          <a:blip r:embed="rId4">
            <a:alphaModFix/>
          </a:blip>
          <a:srcRect b="7105" l="7185" r="6970" t="0"/>
          <a:stretch/>
        </p:blipFill>
        <p:spPr>
          <a:xfrm>
            <a:off x="3181350" y="1868950"/>
            <a:ext cx="2180950" cy="1771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130"/>
          <p:cNvSpPr txBox="1"/>
          <p:nvPr>
            <p:ph type="title"/>
          </p:nvPr>
        </p:nvSpPr>
        <p:spPr>
          <a:xfrm>
            <a:off x="442913" y="112713"/>
            <a:ext cx="8143875" cy="598487"/>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solidFill>
                  <a:schemeClr val="dk1"/>
                </a:solidFill>
              </a:rPr>
              <a:t>Iris Classification - Define Problem</a:t>
            </a:r>
            <a:endParaRPr b="1"/>
          </a:p>
        </p:txBody>
      </p:sp>
      <p:sp>
        <p:nvSpPr>
          <p:cNvPr id="1114" name="Google Shape;1114;p130"/>
          <p:cNvSpPr/>
          <p:nvPr/>
        </p:nvSpPr>
        <p:spPr>
          <a:xfrm>
            <a:off x="304800" y="1137025"/>
            <a:ext cx="8520599" cy="16797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5" name="Google Shape;1115;p130"/>
          <p:cNvSpPr/>
          <p:nvPr/>
        </p:nvSpPr>
        <p:spPr>
          <a:xfrm>
            <a:off x="223124" y="1825924"/>
            <a:ext cx="1661160" cy="934085"/>
          </a:xfrm>
          <a:custGeom>
            <a:rect b="b" l="l" r="r" t="t"/>
            <a:pathLst>
              <a:path extrusionOk="0" h="934085" w="1661160">
                <a:moveTo>
                  <a:pt x="0" y="0"/>
                </a:moveTo>
                <a:lnTo>
                  <a:pt x="1661099" y="0"/>
                </a:lnTo>
                <a:lnTo>
                  <a:pt x="16610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6" name="Google Shape;1116;p130"/>
          <p:cNvSpPr txBox="1"/>
          <p:nvPr/>
        </p:nvSpPr>
        <p:spPr>
          <a:xfrm>
            <a:off x="3850475" y="4807383"/>
            <a:ext cx="5089525" cy="208279"/>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Arial"/>
                <a:ea typeface="Arial"/>
                <a:cs typeface="Arial"/>
                <a:sym typeface="Arial"/>
                <a:hlinkClick r:id="rId4"/>
              </a:rPr>
              <a:t>http://scikit-learn.org/stable/modules/classes.html#module-sklearn.datasets</a:t>
            </a:r>
            <a:endParaRPr b="0" i="0" sz="1200" u="none" cap="none" strike="noStrike">
              <a:solidFill>
                <a:schemeClr val="dk1"/>
              </a:solidFill>
              <a:latin typeface="Arial"/>
              <a:ea typeface="Arial"/>
              <a:cs typeface="Arial"/>
              <a:sym typeface="Arial"/>
            </a:endParaRPr>
          </a:p>
        </p:txBody>
      </p:sp>
      <p:sp>
        <p:nvSpPr>
          <p:cNvPr id="1117" name="Google Shape;1117;p130"/>
          <p:cNvSpPr txBox="1"/>
          <p:nvPr/>
        </p:nvSpPr>
        <p:spPr>
          <a:xfrm>
            <a:off x="4114800" y="3396625"/>
            <a:ext cx="4436700" cy="644100"/>
          </a:xfrm>
          <a:prstGeom prst="rect">
            <a:avLst/>
          </a:prstGeom>
          <a:solidFill>
            <a:srgbClr val="D9D9D9"/>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US" sz="1800" u="none" cap="none" strike="noStrike">
                <a:solidFill>
                  <a:schemeClr val="dk1"/>
                </a:solidFill>
                <a:latin typeface="Arimo"/>
                <a:ea typeface="Arimo"/>
                <a:cs typeface="Arimo"/>
                <a:sym typeface="Arimo"/>
              </a:rPr>
              <a:t> from  sklearn.datasets import </a:t>
            </a:r>
            <a:r>
              <a:rPr b="1" i="0" lang="en-US" sz="1800" u="none" cap="none" strike="noStrike">
                <a:solidFill>
                  <a:srgbClr val="FF0000"/>
                </a:solidFill>
                <a:latin typeface="Arimo"/>
                <a:ea typeface="Arimo"/>
                <a:cs typeface="Arimo"/>
                <a:sym typeface="Arimo"/>
              </a:rPr>
              <a:t>load_iris</a:t>
            </a:r>
            <a:endParaRPr b="1" i="0" sz="1800" u="none" cap="none" strike="noStrike">
              <a:solidFill>
                <a:srgbClr val="FF0000"/>
              </a:solidFill>
              <a:latin typeface="Arimo"/>
              <a:ea typeface="Arimo"/>
              <a:cs typeface="Arimo"/>
              <a:sym typeface="Arimo"/>
            </a:endParaRPr>
          </a:p>
          <a:p>
            <a:pPr indent="0" lvl="0" marL="0" marR="0" rtl="0" algn="l">
              <a:lnSpc>
                <a:spcPct val="116111"/>
              </a:lnSpc>
              <a:spcBef>
                <a:spcPts val="0"/>
              </a:spcBef>
              <a:spcAft>
                <a:spcPts val="0"/>
              </a:spcAft>
              <a:buClr>
                <a:srgbClr val="000000"/>
              </a:buClr>
              <a:buSzPts val="1800"/>
              <a:buFont typeface="Arial"/>
              <a:buNone/>
            </a:pPr>
            <a:r>
              <a:rPr b="0" i="0" lang="en-US" sz="1800" u="none" cap="none" strike="noStrike">
                <a:solidFill>
                  <a:schemeClr val="dk1"/>
                </a:solidFill>
                <a:latin typeface="Arimo"/>
                <a:ea typeface="Arimo"/>
                <a:cs typeface="Arimo"/>
                <a:sym typeface="Arimo"/>
              </a:rPr>
              <a:t> iris = </a:t>
            </a:r>
            <a:r>
              <a:rPr b="1" i="0" lang="en-US" sz="1800" u="none" cap="none" strike="noStrike">
                <a:solidFill>
                  <a:srgbClr val="FF0000"/>
                </a:solidFill>
                <a:latin typeface="Arimo"/>
                <a:ea typeface="Arimo"/>
                <a:cs typeface="Arimo"/>
                <a:sym typeface="Arimo"/>
              </a:rPr>
              <a:t>load_iris()</a:t>
            </a:r>
            <a:endParaRPr b="0" i="0" sz="1400" u="none" cap="none" strike="noStrike">
              <a:solidFill>
                <a:srgbClr val="000000"/>
              </a:solidFill>
              <a:latin typeface="Arial"/>
              <a:ea typeface="Arial"/>
              <a:cs typeface="Arial"/>
              <a:sym typeface="Arial"/>
            </a:endParaRPr>
          </a:p>
        </p:txBody>
      </p:sp>
      <p:sp>
        <p:nvSpPr>
          <p:cNvPr id="1118" name="Google Shape;1118;p130"/>
          <p:cNvSpPr/>
          <p:nvPr/>
        </p:nvSpPr>
        <p:spPr>
          <a:xfrm>
            <a:off x="675275" y="3184475"/>
            <a:ext cx="3175200" cy="11472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Calibri"/>
                <a:ea typeface="Calibri"/>
                <a:cs typeface="Calibri"/>
                <a:sym typeface="Calibri"/>
              </a:rPr>
              <a:t>引入 Sklearn iris 資料集</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31"/>
          <p:cNvSpPr txBox="1"/>
          <p:nvPr>
            <p:ph type="title"/>
          </p:nvPr>
        </p:nvSpPr>
        <p:spPr>
          <a:xfrm>
            <a:off x="442913" y="112713"/>
            <a:ext cx="8143875" cy="598487"/>
          </a:xfrm>
          <a:prstGeom prst="rect">
            <a:avLst/>
          </a:prstGeom>
          <a:noFill/>
          <a:ln>
            <a:noFill/>
          </a:ln>
        </p:spPr>
        <p:txBody>
          <a:bodyPr anchorCtr="0" anchor="b" bIns="0" lIns="0" spcFirstLastPara="1" rIns="0" wrap="square" tIns="12700">
            <a:noAutofit/>
          </a:bodyPr>
          <a:lstStyle/>
          <a:p>
            <a:pPr indent="0" lvl="0" marL="12700" rtl="0" algn="l">
              <a:lnSpc>
                <a:spcPct val="100000"/>
              </a:lnSpc>
              <a:spcBef>
                <a:spcPts val="0"/>
              </a:spcBef>
              <a:spcAft>
                <a:spcPts val="0"/>
              </a:spcAft>
              <a:buSzPts val="2400"/>
              <a:buNone/>
            </a:pPr>
            <a:r>
              <a:rPr b="1" lang="en-US">
                <a:solidFill>
                  <a:schemeClr val="dk1"/>
                </a:solidFill>
              </a:rPr>
              <a:t>Iris Classification - Define Problem</a:t>
            </a:r>
            <a:endParaRPr b="1"/>
          </a:p>
        </p:txBody>
      </p:sp>
      <p:sp>
        <p:nvSpPr>
          <p:cNvPr id="1125" name="Google Shape;1125;p131"/>
          <p:cNvSpPr/>
          <p:nvPr/>
        </p:nvSpPr>
        <p:spPr>
          <a:xfrm>
            <a:off x="5181700" y="3959475"/>
            <a:ext cx="3718433" cy="1006475"/>
          </a:xfrm>
          <a:custGeom>
            <a:rect b="b" l="l" r="r" t="t"/>
            <a:pathLst>
              <a:path extrusionOk="0" h="1006475" w="3233420">
                <a:moveTo>
                  <a:pt x="782927" y="167649"/>
                </a:moveTo>
                <a:lnTo>
                  <a:pt x="788916" y="123082"/>
                </a:lnTo>
                <a:lnTo>
                  <a:pt x="805816" y="83033"/>
                </a:lnTo>
                <a:lnTo>
                  <a:pt x="832031" y="49103"/>
                </a:lnTo>
                <a:lnTo>
                  <a:pt x="865961" y="22889"/>
                </a:lnTo>
                <a:lnTo>
                  <a:pt x="906009" y="5988"/>
                </a:lnTo>
                <a:lnTo>
                  <a:pt x="950577" y="0"/>
                </a:lnTo>
                <a:lnTo>
                  <a:pt x="1191327" y="0"/>
                </a:lnTo>
                <a:lnTo>
                  <a:pt x="1803927" y="0"/>
                </a:lnTo>
                <a:lnTo>
                  <a:pt x="3065677" y="0"/>
                </a:lnTo>
                <a:lnTo>
                  <a:pt x="3098537" y="3251"/>
                </a:lnTo>
                <a:lnTo>
                  <a:pt x="3158689" y="28167"/>
                </a:lnTo>
                <a:lnTo>
                  <a:pt x="3205160" y="74637"/>
                </a:lnTo>
                <a:lnTo>
                  <a:pt x="3230076" y="134790"/>
                </a:lnTo>
                <a:lnTo>
                  <a:pt x="3233327" y="167649"/>
                </a:lnTo>
                <a:lnTo>
                  <a:pt x="3233327" y="419124"/>
                </a:lnTo>
                <a:lnTo>
                  <a:pt x="3233327" y="838249"/>
                </a:lnTo>
                <a:lnTo>
                  <a:pt x="3227338" y="882817"/>
                </a:lnTo>
                <a:lnTo>
                  <a:pt x="3210438" y="922866"/>
                </a:lnTo>
                <a:lnTo>
                  <a:pt x="3184223" y="956796"/>
                </a:lnTo>
                <a:lnTo>
                  <a:pt x="3150293" y="983010"/>
                </a:lnTo>
                <a:lnTo>
                  <a:pt x="3110245" y="999911"/>
                </a:lnTo>
                <a:lnTo>
                  <a:pt x="3065677" y="1005899"/>
                </a:lnTo>
                <a:lnTo>
                  <a:pt x="1803927" y="1005899"/>
                </a:lnTo>
                <a:lnTo>
                  <a:pt x="1191327" y="1005899"/>
                </a:lnTo>
                <a:lnTo>
                  <a:pt x="950577" y="1005899"/>
                </a:lnTo>
                <a:lnTo>
                  <a:pt x="906009" y="999911"/>
                </a:lnTo>
                <a:lnTo>
                  <a:pt x="865961" y="983010"/>
                </a:lnTo>
                <a:lnTo>
                  <a:pt x="832031" y="956796"/>
                </a:lnTo>
                <a:lnTo>
                  <a:pt x="805816" y="922866"/>
                </a:lnTo>
                <a:lnTo>
                  <a:pt x="788916" y="882817"/>
                </a:lnTo>
                <a:lnTo>
                  <a:pt x="782927" y="838249"/>
                </a:lnTo>
                <a:lnTo>
                  <a:pt x="782927" y="419124"/>
                </a:lnTo>
                <a:lnTo>
                  <a:pt x="0" y="267720"/>
                </a:lnTo>
                <a:lnTo>
                  <a:pt x="782927" y="1676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6" name="Google Shape;1126;p131"/>
          <p:cNvSpPr txBox="1"/>
          <p:nvPr/>
        </p:nvSpPr>
        <p:spPr>
          <a:xfrm>
            <a:off x="294150" y="2956850"/>
            <a:ext cx="1998900" cy="5760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features </a:t>
            </a:r>
            <a:r>
              <a:rPr b="0" i="0" lang="en-US" sz="1800" u="none" cap="none" strike="noStrike">
                <a:solidFill>
                  <a:schemeClr val="dk1"/>
                </a:solidFill>
                <a:latin typeface="Arimo"/>
                <a:ea typeface="Arimo"/>
                <a:cs typeface="Arimo"/>
                <a:sym typeface="Arimo"/>
              </a:rPr>
              <a:t>數量</a:t>
            </a:r>
            <a:r>
              <a:rPr b="0" i="0" lang="en-US" sz="1800" u="none" cap="none" strike="noStrike">
                <a:solidFill>
                  <a:schemeClr val="dk1"/>
                </a:solidFill>
                <a:latin typeface="Arial"/>
                <a:ea typeface="Arial"/>
                <a:cs typeface="Arial"/>
                <a:sym typeface="Arial"/>
              </a:rPr>
              <a:t>：4</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sample num：150</a:t>
            </a:r>
            <a:endParaRPr b="0" i="0" sz="1800" u="none" cap="none" strike="noStrike">
              <a:solidFill>
                <a:schemeClr val="dk1"/>
              </a:solidFill>
              <a:latin typeface="Arial"/>
              <a:ea typeface="Arial"/>
              <a:cs typeface="Arial"/>
              <a:sym typeface="Arial"/>
            </a:endParaRPr>
          </a:p>
        </p:txBody>
      </p:sp>
      <p:sp>
        <p:nvSpPr>
          <p:cNvPr id="1127" name="Google Shape;1127;p131"/>
          <p:cNvSpPr txBox="1"/>
          <p:nvPr/>
        </p:nvSpPr>
        <p:spPr>
          <a:xfrm>
            <a:off x="6501000" y="2983875"/>
            <a:ext cx="2085900" cy="8523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label </a:t>
            </a:r>
            <a:r>
              <a:rPr b="0" i="0" lang="en-US" sz="1800" u="none" cap="none" strike="noStrike">
                <a:solidFill>
                  <a:schemeClr val="dk1"/>
                </a:solidFill>
                <a:latin typeface="Arimo"/>
                <a:ea typeface="Arimo"/>
                <a:cs typeface="Arimo"/>
                <a:sym typeface="Arimo"/>
              </a:rPr>
              <a:t>數量</a:t>
            </a:r>
            <a:r>
              <a:rPr b="0" i="0" lang="en-US"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sample num：150</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US" sz="1800" u="none" cap="none" strike="noStrike">
                <a:solidFill>
                  <a:schemeClr val="dk1"/>
                </a:solidFill>
                <a:latin typeface="Arimo"/>
                <a:ea typeface="Arimo"/>
                <a:cs typeface="Arimo"/>
                <a:sym typeface="Arimo"/>
              </a:rPr>
              <a:t>種類</a:t>
            </a:r>
            <a:r>
              <a:rPr b="0" i="0" lang="en-US" sz="1800" u="none" cap="none" strike="noStrike">
                <a:solidFill>
                  <a:schemeClr val="dk1"/>
                </a:solidFill>
                <a:latin typeface="Arial"/>
                <a:ea typeface="Arial"/>
                <a:cs typeface="Arial"/>
                <a:sym typeface="Arial"/>
              </a:rPr>
              <a:t>：3</a:t>
            </a:r>
            <a:endParaRPr b="0" i="0" sz="1800" u="none" cap="none" strike="noStrike">
              <a:solidFill>
                <a:schemeClr val="dk1"/>
              </a:solidFill>
              <a:latin typeface="Arial"/>
              <a:ea typeface="Arial"/>
              <a:cs typeface="Arial"/>
              <a:sym typeface="Arial"/>
            </a:endParaRPr>
          </a:p>
        </p:txBody>
      </p:sp>
      <p:sp>
        <p:nvSpPr>
          <p:cNvPr id="1128" name="Google Shape;1128;p131"/>
          <p:cNvSpPr/>
          <p:nvPr/>
        </p:nvSpPr>
        <p:spPr>
          <a:xfrm>
            <a:off x="304800" y="1137025"/>
            <a:ext cx="8520599" cy="16797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9" name="Google Shape;1129;p131"/>
          <p:cNvSpPr/>
          <p:nvPr/>
        </p:nvSpPr>
        <p:spPr>
          <a:xfrm>
            <a:off x="223124" y="1825924"/>
            <a:ext cx="1661160" cy="934085"/>
          </a:xfrm>
          <a:custGeom>
            <a:rect b="b" l="l" r="r" t="t"/>
            <a:pathLst>
              <a:path extrusionOk="0" h="934085" w="1661160">
                <a:moveTo>
                  <a:pt x="0" y="0"/>
                </a:moveTo>
                <a:lnTo>
                  <a:pt x="1661099" y="0"/>
                </a:lnTo>
                <a:lnTo>
                  <a:pt x="16610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0" name="Google Shape;1130;p131"/>
          <p:cNvSpPr/>
          <p:nvPr/>
        </p:nvSpPr>
        <p:spPr>
          <a:xfrm>
            <a:off x="2833499" y="2902749"/>
            <a:ext cx="3463290" cy="934085"/>
          </a:xfrm>
          <a:custGeom>
            <a:rect b="b" l="l" r="r" t="t"/>
            <a:pathLst>
              <a:path extrusionOk="0" h="934085" w="3463290">
                <a:moveTo>
                  <a:pt x="2996399" y="933599"/>
                </a:moveTo>
                <a:lnTo>
                  <a:pt x="2996399" y="700199"/>
                </a:lnTo>
                <a:lnTo>
                  <a:pt x="0" y="700199"/>
                </a:lnTo>
                <a:lnTo>
                  <a:pt x="0" y="233399"/>
                </a:lnTo>
                <a:lnTo>
                  <a:pt x="2996399" y="233399"/>
                </a:lnTo>
                <a:lnTo>
                  <a:pt x="2996399" y="0"/>
                </a:lnTo>
                <a:lnTo>
                  <a:pt x="3463199" y="466799"/>
                </a:lnTo>
                <a:lnTo>
                  <a:pt x="2996399" y="9335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1" name="Google Shape;1131;p131"/>
          <p:cNvSpPr/>
          <p:nvPr/>
        </p:nvSpPr>
        <p:spPr>
          <a:xfrm>
            <a:off x="2833499" y="2902749"/>
            <a:ext cx="3463290" cy="934085"/>
          </a:xfrm>
          <a:custGeom>
            <a:rect b="b" l="l" r="r" t="t"/>
            <a:pathLst>
              <a:path extrusionOk="0" h="934085" w="3463290">
                <a:moveTo>
                  <a:pt x="0" y="233399"/>
                </a:moveTo>
                <a:lnTo>
                  <a:pt x="2996399" y="233399"/>
                </a:lnTo>
                <a:lnTo>
                  <a:pt x="2996399" y="0"/>
                </a:lnTo>
                <a:lnTo>
                  <a:pt x="3463199" y="466799"/>
                </a:lnTo>
                <a:lnTo>
                  <a:pt x="2996399" y="933599"/>
                </a:lnTo>
                <a:lnTo>
                  <a:pt x="2996399" y="700199"/>
                </a:lnTo>
                <a:lnTo>
                  <a:pt x="0" y="700199"/>
                </a:lnTo>
                <a:lnTo>
                  <a:pt x="0" y="2333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2" name="Google Shape;1132;p131"/>
          <p:cNvSpPr txBox="1"/>
          <p:nvPr/>
        </p:nvSpPr>
        <p:spPr>
          <a:xfrm>
            <a:off x="3591007" y="3209593"/>
            <a:ext cx="1712595" cy="29972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F(x1, x2, x3, ….)</a:t>
            </a:r>
            <a:endParaRPr b="0" i="0" sz="1800" u="none" cap="none" strike="noStrike">
              <a:solidFill>
                <a:schemeClr val="dk1"/>
              </a:solidFill>
              <a:latin typeface="Arial"/>
              <a:ea typeface="Arial"/>
              <a:cs typeface="Arial"/>
              <a:sym typeface="Arial"/>
            </a:endParaRPr>
          </a:p>
        </p:txBody>
      </p:sp>
      <p:sp>
        <p:nvSpPr>
          <p:cNvPr id="1133" name="Google Shape;1133;p131"/>
          <p:cNvSpPr/>
          <p:nvPr/>
        </p:nvSpPr>
        <p:spPr>
          <a:xfrm>
            <a:off x="223124" y="3959474"/>
            <a:ext cx="3381375" cy="1006475"/>
          </a:xfrm>
          <a:custGeom>
            <a:rect b="b" l="l" r="r" t="t"/>
            <a:pathLst>
              <a:path extrusionOk="0" h="1006475" w="3381375">
                <a:moveTo>
                  <a:pt x="2282749" y="1005899"/>
                </a:moveTo>
                <a:lnTo>
                  <a:pt x="167649" y="1005899"/>
                </a:lnTo>
                <a:lnTo>
                  <a:pt x="123081" y="999911"/>
                </a:lnTo>
                <a:lnTo>
                  <a:pt x="83033" y="983010"/>
                </a:lnTo>
                <a:lnTo>
                  <a:pt x="49103" y="956796"/>
                </a:lnTo>
                <a:lnTo>
                  <a:pt x="22889" y="922866"/>
                </a:lnTo>
                <a:lnTo>
                  <a:pt x="5988" y="882817"/>
                </a:lnTo>
                <a:lnTo>
                  <a:pt x="0" y="838249"/>
                </a:lnTo>
                <a:lnTo>
                  <a:pt x="0" y="167649"/>
                </a:lnTo>
                <a:lnTo>
                  <a:pt x="5988" y="123082"/>
                </a:lnTo>
                <a:lnTo>
                  <a:pt x="22889" y="83033"/>
                </a:lnTo>
                <a:lnTo>
                  <a:pt x="49103" y="49103"/>
                </a:lnTo>
                <a:lnTo>
                  <a:pt x="83033" y="22889"/>
                </a:lnTo>
                <a:lnTo>
                  <a:pt x="123081" y="5988"/>
                </a:lnTo>
                <a:lnTo>
                  <a:pt x="167649" y="0"/>
                </a:lnTo>
                <a:lnTo>
                  <a:pt x="2282749" y="0"/>
                </a:lnTo>
                <a:lnTo>
                  <a:pt x="2346906" y="12761"/>
                </a:lnTo>
                <a:lnTo>
                  <a:pt x="2401296" y="49103"/>
                </a:lnTo>
                <a:lnTo>
                  <a:pt x="2437638" y="103493"/>
                </a:lnTo>
                <a:lnTo>
                  <a:pt x="2450399" y="167649"/>
                </a:lnTo>
                <a:lnTo>
                  <a:pt x="3381061" y="191573"/>
                </a:lnTo>
                <a:lnTo>
                  <a:pt x="2450399" y="419124"/>
                </a:lnTo>
                <a:lnTo>
                  <a:pt x="2450399" y="838249"/>
                </a:lnTo>
                <a:lnTo>
                  <a:pt x="2444411" y="882817"/>
                </a:lnTo>
                <a:lnTo>
                  <a:pt x="2427510" y="922866"/>
                </a:lnTo>
                <a:lnTo>
                  <a:pt x="2401296" y="956796"/>
                </a:lnTo>
                <a:lnTo>
                  <a:pt x="2367366" y="983010"/>
                </a:lnTo>
                <a:lnTo>
                  <a:pt x="2327318" y="999911"/>
                </a:lnTo>
                <a:lnTo>
                  <a:pt x="2282749" y="10058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4" name="Google Shape;1134;p131"/>
          <p:cNvSpPr/>
          <p:nvPr/>
        </p:nvSpPr>
        <p:spPr>
          <a:xfrm>
            <a:off x="3437475" y="3680950"/>
            <a:ext cx="1990800" cy="1338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35" name="Google Shape;1135;p131"/>
          <p:cNvSpPr/>
          <p:nvPr/>
        </p:nvSpPr>
        <p:spPr>
          <a:xfrm>
            <a:off x="223124" y="3959474"/>
            <a:ext cx="3381375" cy="1006475"/>
          </a:xfrm>
          <a:custGeom>
            <a:rect b="b" l="l" r="r" t="t"/>
            <a:pathLst>
              <a:path extrusionOk="0" h="1006475" w="3381375">
                <a:moveTo>
                  <a:pt x="0" y="167649"/>
                </a:moveTo>
                <a:lnTo>
                  <a:pt x="5988" y="123082"/>
                </a:lnTo>
                <a:lnTo>
                  <a:pt x="22889" y="83033"/>
                </a:lnTo>
                <a:lnTo>
                  <a:pt x="49103" y="49103"/>
                </a:lnTo>
                <a:lnTo>
                  <a:pt x="83033" y="22889"/>
                </a:lnTo>
                <a:lnTo>
                  <a:pt x="123081" y="5988"/>
                </a:lnTo>
                <a:lnTo>
                  <a:pt x="167649" y="0"/>
                </a:lnTo>
                <a:lnTo>
                  <a:pt x="1429399" y="0"/>
                </a:lnTo>
                <a:lnTo>
                  <a:pt x="2041999" y="0"/>
                </a:lnTo>
                <a:lnTo>
                  <a:pt x="2282749" y="0"/>
                </a:lnTo>
                <a:lnTo>
                  <a:pt x="2315609" y="3251"/>
                </a:lnTo>
                <a:lnTo>
                  <a:pt x="2375762" y="28167"/>
                </a:lnTo>
                <a:lnTo>
                  <a:pt x="2422232" y="74637"/>
                </a:lnTo>
                <a:lnTo>
                  <a:pt x="2447148" y="134790"/>
                </a:lnTo>
                <a:lnTo>
                  <a:pt x="2450399" y="167649"/>
                </a:lnTo>
                <a:lnTo>
                  <a:pt x="3381061" y="191573"/>
                </a:lnTo>
                <a:lnTo>
                  <a:pt x="2450399" y="419124"/>
                </a:lnTo>
                <a:lnTo>
                  <a:pt x="2450399" y="838249"/>
                </a:lnTo>
                <a:lnTo>
                  <a:pt x="2444411" y="882817"/>
                </a:lnTo>
                <a:lnTo>
                  <a:pt x="2427510" y="922866"/>
                </a:lnTo>
                <a:lnTo>
                  <a:pt x="2401296" y="956796"/>
                </a:lnTo>
                <a:lnTo>
                  <a:pt x="2367366" y="983010"/>
                </a:lnTo>
                <a:lnTo>
                  <a:pt x="2327318" y="999911"/>
                </a:lnTo>
                <a:lnTo>
                  <a:pt x="2282749" y="1005899"/>
                </a:lnTo>
                <a:lnTo>
                  <a:pt x="2041999" y="1005899"/>
                </a:lnTo>
                <a:lnTo>
                  <a:pt x="1429399" y="1005899"/>
                </a:lnTo>
                <a:lnTo>
                  <a:pt x="167649" y="1005899"/>
                </a:lnTo>
                <a:lnTo>
                  <a:pt x="123081" y="999911"/>
                </a:lnTo>
                <a:lnTo>
                  <a:pt x="83033" y="983010"/>
                </a:lnTo>
                <a:lnTo>
                  <a:pt x="49103" y="956796"/>
                </a:lnTo>
                <a:lnTo>
                  <a:pt x="22889" y="922866"/>
                </a:lnTo>
                <a:lnTo>
                  <a:pt x="5988" y="882817"/>
                </a:lnTo>
                <a:lnTo>
                  <a:pt x="0" y="838249"/>
                </a:lnTo>
                <a:lnTo>
                  <a:pt x="0" y="419124"/>
                </a:lnTo>
                <a:lnTo>
                  <a:pt x="0" y="1676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6" name="Google Shape;1136;p131"/>
          <p:cNvSpPr txBox="1"/>
          <p:nvPr/>
        </p:nvSpPr>
        <p:spPr>
          <a:xfrm>
            <a:off x="345249" y="4302475"/>
            <a:ext cx="1947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t>
            </a:r>
            <a:r>
              <a:rPr b="0" i="0" lang="en-US" sz="1800" u="none" cap="none" strike="noStrike">
                <a:solidFill>
                  <a:schemeClr val="dk1"/>
                </a:solidFill>
                <a:latin typeface="Arimo"/>
                <a:ea typeface="Arimo"/>
                <a:cs typeface="Arimo"/>
                <a:sym typeface="Arimo"/>
              </a:rPr>
              <a:t>長度</a:t>
            </a:r>
            <a:r>
              <a:rPr b="0" i="0" lang="en-US" sz="1800" u="none" cap="none" strike="noStrike">
                <a:solidFill>
                  <a:schemeClr val="dk1"/>
                </a:solidFill>
                <a:latin typeface="Arial"/>
                <a:ea typeface="Arial"/>
                <a:cs typeface="Arial"/>
                <a:sym typeface="Arial"/>
              </a:rPr>
              <a:t>, </a:t>
            </a:r>
            <a:r>
              <a:rPr b="0" i="0" lang="en-US" sz="1800" u="none" cap="none" strike="noStrike">
                <a:solidFill>
                  <a:schemeClr val="dk1"/>
                </a:solidFill>
                <a:latin typeface="Arimo"/>
                <a:ea typeface="Arimo"/>
                <a:cs typeface="Arimo"/>
                <a:sym typeface="Arimo"/>
              </a:rPr>
              <a:t>寬度</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137" name="Google Shape;1137;p131"/>
          <p:cNvSpPr/>
          <p:nvPr/>
        </p:nvSpPr>
        <p:spPr>
          <a:xfrm>
            <a:off x="5181700" y="3959475"/>
            <a:ext cx="3718433" cy="1006475"/>
          </a:xfrm>
          <a:custGeom>
            <a:rect b="b" l="l" r="r" t="t"/>
            <a:pathLst>
              <a:path extrusionOk="0" h="1006475" w="3233420">
                <a:moveTo>
                  <a:pt x="3065677" y="1005899"/>
                </a:moveTo>
                <a:lnTo>
                  <a:pt x="950577" y="1005899"/>
                </a:lnTo>
                <a:lnTo>
                  <a:pt x="906009" y="999911"/>
                </a:lnTo>
                <a:lnTo>
                  <a:pt x="865961" y="983010"/>
                </a:lnTo>
                <a:lnTo>
                  <a:pt x="832031" y="956796"/>
                </a:lnTo>
                <a:lnTo>
                  <a:pt x="805816" y="922866"/>
                </a:lnTo>
                <a:lnTo>
                  <a:pt x="788916" y="882817"/>
                </a:lnTo>
                <a:lnTo>
                  <a:pt x="782927" y="838249"/>
                </a:lnTo>
                <a:lnTo>
                  <a:pt x="782927" y="419124"/>
                </a:lnTo>
                <a:lnTo>
                  <a:pt x="0" y="267720"/>
                </a:lnTo>
                <a:lnTo>
                  <a:pt x="782927" y="167649"/>
                </a:lnTo>
                <a:lnTo>
                  <a:pt x="788916" y="123082"/>
                </a:lnTo>
                <a:lnTo>
                  <a:pt x="805816" y="83033"/>
                </a:lnTo>
                <a:lnTo>
                  <a:pt x="832031" y="49103"/>
                </a:lnTo>
                <a:lnTo>
                  <a:pt x="865961" y="22889"/>
                </a:lnTo>
                <a:lnTo>
                  <a:pt x="906009" y="5988"/>
                </a:lnTo>
                <a:lnTo>
                  <a:pt x="950577" y="0"/>
                </a:lnTo>
                <a:lnTo>
                  <a:pt x="3065677" y="0"/>
                </a:lnTo>
                <a:lnTo>
                  <a:pt x="3129834" y="12761"/>
                </a:lnTo>
                <a:lnTo>
                  <a:pt x="3184223" y="49103"/>
                </a:lnTo>
                <a:lnTo>
                  <a:pt x="3220565" y="103493"/>
                </a:lnTo>
                <a:lnTo>
                  <a:pt x="3233327" y="167649"/>
                </a:lnTo>
                <a:lnTo>
                  <a:pt x="3233327" y="838249"/>
                </a:lnTo>
                <a:lnTo>
                  <a:pt x="3227338" y="882817"/>
                </a:lnTo>
                <a:lnTo>
                  <a:pt x="3210438" y="922866"/>
                </a:lnTo>
                <a:lnTo>
                  <a:pt x="3184223" y="956796"/>
                </a:lnTo>
                <a:lnTo>
                  <a:pt x="3150293" y="983010"/>
                </a:lnTo>
                <a:lnTo>
                  <a:pt x="3110245" y="999911"/>
                </a:lnTo>
                <a:lnTo>
                  <a:pt x="3065677" y="10058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8" name="Google Shape;1138;p131"/>
          <p:cNvSpPr txBox="1"/>
          <p:nvPr/>
        </p:nvSpPr>
        <p:spPr>
          <a:xfrm>
            <a:off x="6410528" y="4312893"/>
            <a:ext cx="939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mo"/>
                <a:ea typeface="Arimo"/>
                <a:cs typeface="Arimo"/>
                <a:sym typeface="Arimo"/>
              </a:rPr>
              <a:t>花的種類</a:t>
            </a:r>
            <a:endParaRPr b="0" i="0" sz="1800" u="none" cap="none" strike="noStrike">
              <a:solidFill>
                <a:schemeClr val="dk1"/>
              </a:solidFill>
              <a:latin typeface="Arimo"/>
              <a:ea typeface="Arimo"/>
              <a:cs typeface="Arimo"/>
              <a:sym typeface="Arimo"/>
            </a:endParaRPr>
          </a:p>
        </p:txBody>
      </p:sp>
      <p:sp>
        <p:nvSpPr>
          <p:cNvPr id="1139" name="Google Shape;1139;p131"/>
          <p:cNvSpPr txBox="1"/>
          <p:nvPr/>
        </p:nvSpPr>
        <p:spPr>
          <a:xfrm>
            <a:off x="7390175" y="4324600"/>
            <a:ext cx="927000" cy="2763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US" sz="1800" u="none" cap="none" strike="noStrike">
                <a:solidFill>
                  <a:srgbClr val="FFFFFF"/>
                </a:solidFill>
                <a:latin typeface="Arimo"/>
                <a:ea typeface="Arimo"/>
                <a:cs typeface="Arimo"/>
                <a:sym typeface="Arimo"/>
              </a:rPr>
              <a:t>分類問題</a:t>
            </a:r>
            <a:endParaRPr b="0" i="0" sz="1800" u="none" cap="none" strike="noStrike">
              <a:solidFill>
                <a:srgbClr val="FFFFFF"/>
              </a:solidFill>
              <a:latin typeface="Arimo"/>
              <a:ea typeface="Arimo"/>
              <a:cs typeface="Arimo"/>
              <a:sym typeface="Arim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132"/>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Exploratory Data Analysis</a:t>
            </a:r>
            <a:endParaRPr b="1">
              <a:solidFill>
                <a:schemeClr val="dk1"/>
              </a:solidFill>
            </a:endParaRPr>
          </a:p>
        </p:txBody>
      </p:sp>
      <p:pic>
        <p:nvPicPr>
          <p:cNvPr id="1146" name="Google Shape;1146;p132"/>
          <p:cNvPicPr preferRelativeResize="0"/>
          <p:nvPr/>
        </p:nvPicPr>
        <p:blipFill rotWithShape="1">
          <a:blip r:embed="rId3">
            <a:alphaModFix/>
          </a:blip>
          <a:srcRect b="0" l="0" r="0" t="0"/>
          <a:stretch/>
        </p:blipFill>
        <p:spPr>
          <a:xfrm>
            <a:off x="2396901" y="912525"/>
            <a:ext cx="4350199" cy="3898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33"/>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Iris Classification - </a:t>
            </a:r>
            <a:r>
              <a:rPr b="1" lang="en-US">
                <a:solidFill>
                  <a:schemeClr val="dk1"/>
                </a:solidFill>
                <a:latin typeface="Arimo"/>
                <a:ea typeface="Arimo"/>
                <a:cs typeface="Arimo"/>
                <a:sym typeface="Arimo"/>
              </a:rPr>
              <a:t>資料前處理</a:t>
            </a:r>
            <a:endParaRPr b="1">
              <a:solidFill>
                <a:schemeClr val="dk1"/>
              </a:solidFill>
            </a:endParaRPr>
          </a:p>
        </p:txBody>
      </p:sp>
      <p:sp>
        <p:nvSpPr>
          <p:cNvPr id="1153" name="Google Shape;1153;p133"/>
          <p:cNvSpPr txBox="1"/>
          <p:nvPr/>
        </p:nvSpPr>
        <p:spPr>
          <a:xfrm>
            <a:off x="856250" y="3380500"/>
            <a:ext cx="7731000" cy="1282800"/>
          </a:xfrm>
          <a:prstGeom prst="rect">
            <a:avLst/>
          </a:prstGeom>
          <a:noFill/>
          <a:ln>
            <a:noFill/>
          </a:ln>
        </p:spPr>
        <p:txBody>
          <a:bodyPr anchorCtr="0" anchor="t" bIns="0" lIns="0" spcFirstLastPara="1" rIns="0" wrap="square" tIns="5270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test_size: </a:t>
            </a:r>
            <a:r>
              <a:rPr b="0" i="0" lang="en-US" sz="1800" u="none" cap="none" strike="noStrike">
                <a:solidFill>
                  <a:srgbClr val="595959"/>
                </a:solidFill>
                <a:latin typeface="Arimo"/>
                <a:ea typeface="Arimo"/>
                <a:cs typeface="Arimo"/>
                <a:sym typeface="Arimo"/>
              </a:rPr>
              <a:t>預設為 </a:t>
            </a:r>
            <a:r>
              <a:rPr b="0" i="0" lang="en-US" sz="1800" u="none" cap="none" strike="noStrike">
                <a:solidFill>
                  <a:srgbClr val="595959"/>
                </a:solidFill>
                <a:latin typeface="Arial"/>
                <a:ea typeface="Arial"/>
                <a:cs typeface="Arial"/>
                <a:sym typeface="Arial"/>
              </a:rPr>
              <a:t>0.25</a:t>
            </a:r>
            <a:endParaRPr b="0" i="0" sz="1800" u="none" cap="none" strike="noStrike">
              <a:solidFill>
                <a:schemeClr val="dk1"/>
              </a:solidFill>
              <a:latin typeface="Arial"/>
              <a:ea typeface="Arial"/>
              <a:cs typeface="Arial"/>
              <a:sym typeface="Arial"/>
            </a:endParaRPr>
          </a:p>
          <a:p>
            <a:pPr indent="-366395" lvl="0" marL="379095" marR="0" rtl="0" algn="l">
              <a:lnSpc>
                <a:spcPct val="100000"/>
              </a:lnSpc>
              <a:spcBef>
                <a:spcPts val="315"/>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shuffle: default = True</a:t>
            </a:r>
            <a:r>
              <a:rPr b="0" i="0" lang="en-US" sz="1800" u="none" cap="none" strike="noStrike">
                <a:solidFill>
                  <a:srgbClr val="595959"/>
                </a:solidFill>
                <a:latin typeface="Arimo"/>
                <a:ea typeface="Arimo"/>
                <a:cs typeface="Arimo"/>
                <a:sym typeface="Arimo"/>
              </a:rPr>
              <a:t>（將資料順序打亂）</a:t>
            </a:r>
            <a:endParaRPr b="0" i="0" sz="1800" u="none" cap="none" strike="noStrike">
              <a:solidFill>
                <a:schemeClr val="dk1"/>
              </a:solidFill>
              <a:latin typeface="Arimo"/>
              <a:ea typeface="Arimo"/>
              <a:cs typeface="Arimo"/>
              <a:sym typeface="Arimo"/>
            </a:endParaRPr>
          </a:p>
          <a:p>
            <a:pPr indent="-366395" lvl="0" marL="379095" marR="5080"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random_state: </a:t>
            </a:r>
            <a:r>
              <a:rPr b="0" i="0" lang="en-US" sz="1800" u="none" cap="none" strike="noStrike">
                <a:solidFill>
                  <a:srgbClr val="595959"/>
                </a:solidFill>
                <a:latin typeface="Arimo"/>
                <a:ea typeface="Arimo"/>
                <a:cs typeface="Arimo"/>
                <a:sym typeface="Arimo"/>
              </a:rPr>
              <a:t>將資料打亂的方式（~</a:t>
            </a:r>
            <a:r>
              <a:rPr b="0" i="0" lang="en-US" sz="1800" u="none" cap="none" strike="noStrike">
                <a:solidFill>
                  <a:srgbClr val="595959"/>
                </a:solidFill>
                <a:latin typeface="Arial"/>
                <a:ea typeface="Arial"/>
                <a:cs typeface="Arial"/>
                <a:sym typeface="Arial"/>
              </a:rPr>
              <a:t>random seed，</a:t>
            </a:r>
            <a:r>
              <a:rPr b="0" i="0" lang="en-US" sz="1800" u="none" cap="none" strike="noStrike">
                <a:solidFill>
                  <a:srgbClr val="595959"/>
                </a:solidFill>
                <a:latin typeface="Arimo"/>
                <a:ea typeface="Arimo"/>
                <a:cs typeface="Arimo"/>
                <a:sym typeface="Arimo"/>
              </a:rPr>
              <a:t>如果 </a:t>
            </a:r>
            <a:r>
              <a:rPr b="0" i="0" lang="en-US" sz="1800" u="none" cap="none" strike="noStrike">
                <a:solidFill>
                  <a:srgbClr val="595959"/>
                </a:solidFill>
                <a:latin typeface="Arial"/>
                <a:ea typeface="Arial"/>
                <a:cs typeface="Arial"/>
                <a:sym typeface="Arial"/>
              </a:rPr>
              <a:t>shuffle </a:t>
            </a:r>
            <a:r>
              <a:rPr b="0" i="0" lang="en-US" sz="1800" u="none" cap="none" strike="noStrike">
                <a:solidFill>
                  <a:srgbClr val="595959"/>
                </a:solidFill>
                <a:latin typeface="Arimo"/>
                <a:ea typeface="Arimo"/>
                <a:cs typeface="Arimo"/>
                <a:sym typeface="Arimo"/>
              </a:rPr>
              <a:t>設定為 </a:t>
            </a:r>
            <a:r>
              <a:rPr b="0" i="0" lang="en-US" sz="1800" u="none" cap="none" strike="noStrike">
                <a:solidFill>
                  <a:srgbClr val="595959"/>
                </a:solidFill>
                <a:latin typeface="Arial"/>
                <a:ea typeface="Arial"/>
                <a:cs typeface="Arial"/>
                <a:sym typeface="Arial"/>
              </a:rPr>
              <a:t>False</a:t>
            </a:r>
            <a:r>
              <a:rPr b="0" i="0" lang="en-US" sz="1800" u="none" cap="none" strike="noStrike">
                <a:solidFill>
                  <a:srgbClr val="595959"/>
                </a:solidFill>
                <a:latin typeface="Arimo"/>
                <a:ea typeface="Arimo"/>
                <a:cs typeface="Arimo"/>
                <a:sym typeface="Arimo"/>
              </a:rPr>
              <a:t>，</a:t>
            </a:r>
            <a:r>
              <a:rPr b="0" i="0" lang="en-US" sz="1800" u="none" cap="none" strike="noStrike">
                <a:solidFill>
                  <a:srgbClr val="595959"/>
                </a:solidFill>
                <a:latin typeface="Arial"/>
                <a:ea typeface="Arial"/>
                <a:cs typeface="Arial"/>
                <a:sym typeface="Arial"/>
              </a:rPr>
              <a:t>random_state </a:t>
            </a:r>
            <a:r>
              <a:rPr b="0" i="0" lang="en-US" sz="1800" u="none" cap="none" strike="noStrike">
                <a:solidFill>
                  <a:srgbClr val="595959"/>
                </a:solidFill>
                <a:latin typeface="Arimo"/>
                <a:ea typeface="Arimo"/>
                <a:cs typeface="Arimo"/>
                <a:sym typeface="Arimo"/>
              </a:rPr>
              <a:t>不會產生效果）</a:t>
            </a:r>
            <a:endParaRPr b="0" i="0" sz="1800" u="none" cap="none" strike="noStrike">
              <a:solidFill>
                <a:schemeClr val="dk1"/>
              </a:solidFill>
              <a:latin typeface="Arimo"/>
              <a:ea typeface="Arimo"/>
              <a:cs typeface="Arimo"/>
              <a:sym typeface="Arimo"/>
            </a:endParaRPr>
          </a:p>
        </p:txBody>
      </p:sp>
      <p:sp>
        <p:nvSpPr>
          <p:cNvPr id="1154" name="Google Shape;1154;p133"/>
          <p:cNvSpPr/>
          <p:nvPr/>
        </p:nvSpPr>
        <p:spPr>
          <a:xfrm>
            <a:off x="1086900" y="2654200"/>
            <a:ext cx="6983400" cy="265200"/>
          </a:xfrm>
          <a:prstGeom prst="rect">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33"/>
          <p:cNvSpPr/>
          <p:nvPr/>
        </p:nvSpPr>
        <p:spPr>
          <a:xfrm>
            <a:off x="1029775" y="2654200"/>
            <a:ext cx="2222400" cy="2652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56" name="Google Shape;1156;p133"/>
          <p:cNvCxnSpPr/>
          <p:nvPr/>
        </p:nvCxnSpPr>
        <p:spPr>
          <a:xfrm rot="10800000">
            <a:off x="1035550" y="2517275"/>
            <a:ext cx="2190900" cy="0"/>
          </a:xfrm>
          <a:prstGeom prst="straightConnector1">
            <a:avLst/>
          </a:prstGeom>
          <a:noFill/>
          <a:ln cap="flat" cmpd="sng" w="9525">
            <a:solidFill>
              <a:schemeClr val="dk2"/>
            </a:solidFill>
            <a:prstDash val="solid"/>
            <a:round/>
            <a:headEnd len="sm" w="sm" type="none"/>
            <a:tailEnd len="med" w="med" type="triangle"/>
          </a:ln>
        </p:spPr>
      </p:cxnSp>
      <p:cxnSp>
        <p:nvCxnSpPr>
          <p:cNvPr id="1157" name="Google Shape;1157;p133"/>
          <p:cNvCxnSpPr/>
          <p:nvPr/>
        </p:nvCxnSpPr>
        <p:spPr>
          <a:xfrm>
            <a:off x="3312025" y="2517275"/>
            <a:ext cx="4715700" cy="0"/>
          </a:xfrm>
          <a:prstGeom prst="straightConnector1">
            <a:avLst/>
          </a:prstGeom>
          <a:noFill/>
          <a:ln cap="flat" cmpd="sng" w="9525">
            <a:solidFill>
              <a:schemeClr val="dk2"/>
            </a:solidFill>
            <a:prstDash val="solid"/>
            <a:round/>
            <a:headEnd len="sm" w="sm" type="none"/>
            <a:tailEnd len="med" w="med" type="triangle"/>
          </a:ln>
        </p:spPr>
      </p:cxnSp>
      <p:sp>
        <p:nvSpPr>
          <p:cNvPr id="1158" name="Google Shape;1158;p133"/>
          <p:cNvSpPr txBox="1"/>
          <p:nvPr/>
        </p:nvSpPr>
        <p:spPr>
          <a:xfrm>
            <a:off x="1290700" y="19675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測試集 30%</a:t>
            </a:r>
            <a:endParaRPr b="0" i="0" sz="2400" u="none" cap="none" strike="noStrike">
              <a:solidFill>
                <a:srgbClr val="FF0000"/>
              </a:solidFill>
              <a:latin typeface="Arial"/>
              <a:ea typeface="Arial"/>
              <a:cs typeface="Arial"/>
              <a:sym typeface="Arial"/>
            </a:endParaRPr>
          </a:p>
        </p:txBody>
      </p:sp>
      <p:sp>
        <p:nvSpPr>
          <p:cNvPr id="1159" name="Google Shape;1159;p133"/>
          <p:cNvSpPr txBox="1"/>
          <p:nvPr/>
        </p:nvSpPr>
        <p:spPr>
          <a:xfrm>
            <a:off x="4761925" y="19738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D9EEB"/>
                </a:solidFill>
                <a:latin typeface="Arial"/>
                <a:ea typeface="Arial"/>
                <a:cs typeface="Arial"/>
                <a:sym typeface="Arial"/>
              </a:rPr>
              <a:t>訓練集 70%</a:t>
            </a:r>
            <a:endParaRPr b="0" i="0" sz="2400" u="none" cap="none" strike="noStrike">
              <a:solidFill>
                <a:srgbClr val="6D9EEB"/>
              </a:solidFill>
              <a:latin typeface="Arial"/>
              <a:ea typeface="Arial"/>
              <a:cs typeface="Arial"/>
              <a:sym typeface="Arial"/>
            </a:endParaRPr>
          </a:p>
        </p:txBody>
      </p:sp>
      <p:sp>
        <p:nvSpPr>
          <p:cNvPr id="1160" name="Google Shape;1160;p133"/>
          <p:cNvSpPr/>
          <p:nvPr/>
        </p:nvSpPr>
        <p:spPr>
          <a:xfrm>
            <a:off x="384725" y="961882"/>
            <a:ext cx="634019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mo"/>
                <a:ea typeface="Arimo"/>
                <a:cs typeface="Arimo"/>
                <a:sym typeface="Arimo"/>
              </a:rPr>
              <a:t>（動手做看看）將資料分為訓練集以及測試集</a:t>
            </a:r>
            <a:endParaRPr b="0" i="0" sz="1800" u="none" cap="none" strike="noStrike">
              <a:solidFill>
                <a:srgbClr val="000000"/>
              </a:solidFill>
              <a:latin typeface="Arial"/>
              <a:ea typeface="Arial"/>
              <a:cs typeface="Arial"/>
              <a:sym typeface="Arial"/>
            </a:endParaRPr>
          </a:p>
        </p:txBody>
      </p:sp>
      <p:sp>
        <p:nvSpPr>
          <p:cNvPr id="1161" name="Google Shape;1161;p133"/>
          <p:cNvSpPr/>
          <p:nvPr/>
        </p:nvSpPr>
        <p:spPr>
          <a:xfrm>
            <a:off x="283200" y="1392550"/>
            <a:ext cx="8553000" cy="3750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from sklearn.model_selection import train_test_split</a:t>
            </a:r>
            <a:endParaRPr b="1" i="0" sz="2000" u="none" cap="none" strike="noStrike">
              <a:solidFill>
                <a:srgbClr val="434343"/>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13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Iris Classification - </a:t>
            </a:r>
            <a:r>
              <a:rPr b="1" lang="en-US">
                <a:solidFill>
                  <a:schemeClr val="dk1"/>
                </a:solidFill>
                <a:latin typeface="Arimo"/>
                <a:ea typeface="Arimo"/>
                <a:cs typeface="Arimo"/>
                <a:sym typeface="Arimo"/>
              </a:rPr>
              <a:t>資料前處理</a:t>
            </a:r>
            <a:endParaRPr b="1">
              <a:solidFill>
                <a:schemeClr val="dk1"/>
              </a:solidFill>
            </a:endParaRPr>
          </a:p>
        </p:txBody>
      </p:sp>
      <p:sp>
        <p:nvSpPr>
          <p:cNvPr id="1168" name="Google Shape;1168;p134"/>
          <p:cNvSpPr/>
          <p:nvPr/>
        </p:nvSpPr>
        <p:spPr>
          <a:xfrm>
            <a:off x="1086900" y="2654200"/>
            <a:ext cx="6983400" cy="265200"/>
          </a:xfrm>
          <a:prstGeom prst="rect">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34"/>
          <p:cNvSpPr/>
          <p:nvPr/>
        </p:nvSpPr>
        <p:spPr>
          <a:xfrm>
            <a:off x="1029775" y="2654200"/>
            <a:ext cx="2222400" cy="2652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70" name="Google Shape;1170;p134"/>
          <p:cNvCxnSpPr/>
          <p:nvPr/>
        </p:nvCxnSpPr>
        <p:spPr>
          <a:xfrm rot="10800000">
            <a:off x="1035550" y="2517275"/>
            <a:ext cx="2190900" cy="0"/>
          </a:xfrm>
          <a:prstGeom prst="straightConnector1">
            <a:avLst/>
          </a:prstGeom>
          <a:noFill/>
          <a:ln cap="flat" cmpd="sng" w="9525">
            <a:solidFill>
              <a:schemeClr val="dk2"/>
            </a:solidFill>
            <a:prstDash val="solid"/>
            <a:round/>
            <a:headEnd len="sm" w="sm" type="none"/>
            <a:tailEnd len="med" w="med" type="triangle"/>
          </a:ln>
        </p:spPr>
      </p:cxnSp>
      <p:cxnSp>
        <p:nvCxnSpPr>
          <p:cNvPr id="1171" name="Google Shape;1171;p134"/>
          <p:cNvCxnSpPr/>
          <p:nvPr/>
        </p:nvCxnSpPr>
        <p:spPr>
          <a:xfrm>
            <a:off x="3312025" y="2517275"/>
            <a:ext cx="4715700" cy="0"/>
          </a:xfrm>
          <a:prstGeom prst="straightConnector1">
            <a:avLst/>
          </a:prstGeom>
          <a:noFill/>
          <a:ln cap="flat" cmpd="sng" w="9525">
            <a:solidFill>
              <a:schemeClr val="dk2"/>
            </a:solidFill>
            <a:prstDash val="solid"/>
            <a:round/>
            <a:headEnd len="sm" w="sm" type="none"/>
            <a:tailEnd len="med" w="med" type="triangle"/>
          </a:ln>
        </p:spPr>
      </p:cxnSp>
      <p:sp>
        <p:nvSpPr>
          <p:cNvPr id="1172" name="Google Shape;1172;p134"/>
          <p:cNvSpPr txBox="1"/>
          <p:nvPr/>
        </p:nvSpPr>
        <p:spPr>
          <a:xfrm>
            <a:off x="1290700" y="19675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測試集 30%</a:t>
            </a:r>
            <a:endParaRPr b="0" i="0" sz="2400" u="none" cap="none" strike="noStrike">
              <a:solidFill>
                <a:srgbClr val="FF0000"/>
              </a:solidFill>
              <a:latin typeface="Arial"/>
              <a:ea typeface="Arial"/>
              <a:cs typeface="Arial"/>
              <a:sym typeface="Arial"/>
            </a:endParaRPr>
          </a:p>
        </p:txBody>
      </p:sp>
      <p:sp>
        <p:nvSpPr>
          <p:cNvPr id="1173" name="Google Shape;1173;p134"/>
          <p:cNvSpPr txBox="1"/>
          <p:nvPr/>
        </p:nvSpPr>
        <p:spPr>
          <a:xfrm>
            <a:off x="4761925" y="19738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D9EEB"/>
                </a:solidFill>
                <a:latin typeface="Arial"/>
                <a:ea typeface="Arial"/>
                <a:cs typeface="Arial"/>
                <a:sym typeface="Arial"/>
              </a:rPr>
              <a:t>訓練集 70%</a:t>
            </a:r>
            <a:endParaRPr b="0" i="0" sz="2400" u="none" cap="none" strike="noStrike">
              <a:solidFill>
                <a:srgbClr val="6D9EEB"/>
              </a:solidFill>
              <a:latin typeface="Arial"/>
              <a:ea typeface="Arial"/>
              <a:cs typeface="Arial"/>
              <a:sym typeface="Arial"/>
            </a:endParaRPr>
          </a:p>
        </p:txBody>
      </p:sp>
      <p:sp>
        <p:nvSpPr>
          <p:cNvPr id="1174" name="Google Shape;1174;p134"/>
          <p:cNvSpPr/>
          <p:nvPr/>
        </p:nvSpPr>
        <p:spPr>
          <a:xfrm>
            <a:off x="283200" y="1163950"/>
            <a:ext cx="8553000" cy="7047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from sklearn.model_selection import train_test_split</a:t>
            </a:r>
            <a:endParaRPr b="1" i="0" sz="20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434343"/>
                </a:solidFill>
                <a:latin typeface="Calibri"/>
                <a:ea typeface="Calibri"/>
                <a:cs typeface="Calibri"/>
                <a:sym typeface="Calibri"/>
              </a:rPr>
              <a:t>X_train, X_test, y_train, y_test = train_test_split(iris.data, iris.target)</a:t>
            </a:r>
            <a:endParaRPr b="1" i="0" sz="2000" u="none" cap="none" strike="noStrike">
              <a:solidFill>
                <a:srgbClr val="434343"/>
              </a:solidFill>
              <a:latin typeface="Calibri"/>
              <a:ea typeface="Calibri"/>
              <a:cs typeface="Calibri"/>
              <a:sym typeface="Calibri"/>
            </a:endParaRPr>
          </a:p>
        </p:txBody>
      </p:sp>
      <p:sp>
        <p:nvSpPr>
          <p:cNvPr id="1175" name="Google Shape;1175;p134"/>
          <p:cNvSpPr txBox="1"/>
          <p:nvPr/>
        </p:nvSpPr>
        <p:spPr>
          <a:xfrm>
            <a:off x="856250" y="3380500"/>
            <a:ext cx="7731000" cy="1282800"/>
          </a:xfrm>
          <a:prstGeom prst="rect">
            <a:avLst/>
          </a:prstGeom>
          <a:noFill/>
          <a:ln>
            <a:noFill/>
          </a:ln>
        </p:spPr>
        <p:txBody>
          <a:bodyPr anchorCtr="0" anchor="t" bIns="0" lIns="0" spcFirstLastPara="1" rIns="0" wrap="square" tIns="5270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test_size: </a:t>
            </a:r>
            <a:r>
              <a:rPr b="0" i="0" lang="en-US" sz="1800" u="none" cap="none" strike="noStrike">
                <a:solidFill>
                  <a:srgbClr val="595959"/>
                </a:solidFill>
                <a:latin typeface="Arimo"/>
                <a:ea typeface="Arimo"/>
                <a:cs typeface="Arimo"/>
                <a:sym typeface="Arimo"/>
              </a:rPr>
              <a:t>預設為 </a:t>
            </a:r>
            <a:r>
              <a:rPr b="0" i="0" lang="en-US" sz="1800" u="none" cap="none" strike="noStrike">
                <a:solidFill>
                  <a:srgbClr val="595959"/>
                </a:solidFill>
                <a:latin typeface="Arial"/>
                <a:ea typeface="Arial"/>
                <a:cs typeface="Arial"/>
                <a:sym typeface="Arial"/>
              </a:rPr>
              <a:t>0.25</a:t>
            </a:r>
            <a:endParaRPr b="0" i="0" sz="1800" u="none" cap="none" strike="noStrike">
              <a:solidFill>
                <a:schemeClr val="dk1"/>
              </a:solidFill>
              <a:latin typeface="Arial"/>
              <a:ea typeface="Arial"/>
              <a:cs typeface="Arial"/>
              <a:sym typeface="Arial"/>
            </a:endParaRPr>
          </a:p>
          <a:p>
            <a:pPr indent="-366395" lvl="0" marL="379095" marR="0" rtl="0" algn="l">
              <a:lnSpc>
                <a:spcPct val="100000"/>
              </a:lnSpc>
              <a:spcBef>
                <a:spcPts val="315"/>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shuffle: default = True</a:t>
            </a:r>
            <a:r>
              <a:rPr b="0" i="0" lang="en-US" sz="1800" u="none" cap="none" strike="noStrike">
                <a:solidFill>
                  <a:srgbClr val="595959"/>
                </a:solidFill>
                <a:latin typeface="Arimo"/>
                <a:ea typeface="Arimo"/>
                <a:cs typeface="Arimo"/>
                <a:sym typeface="Arimo"/>
              </a:rPr>
              <a:t>（將資料順序打亂）</a:t>
            </a:r>
            <a:endParaRPr b="0" i="0" sz="1800" u="none" cap="none" strike="noStrike">
              <a:solidFill>
                <a:schemeClr val="dk1"/>
              </a:solidFill>
              <a:latin typeface="Arimo"/>
              <a:ea typeface="Arimo"/>
              <a:cs typeface="Arimo"/>
              <a:sym typeface="Arimo"/>
            </a:endParaRPr>
          </a:p>
          <a:p>
            <a:pPr indent="-366395" lvl="0" marL="379095" marR="5080"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random_state: </a:t>
            </a:r>
            <a:r>
              <a:rPr b="0" i="0" lang="en-US" sz="1800" u="none" cap="none" strike="noStrike">
                <a:solidFill>
                  <a:srgbClr val="595959"/>
                </a:solidFill>
                <a:latin typeface="Arimo"/>
                <a:ea typeface="Arimo"/>
                <a:cs typeface="Arimo"/>
                <a:sym typeface="Arimo"/>
              </a:rPr>
              <a:t>將資料打亂的方式（~</a:t>
            </a:r>
            <a:r>
              <a:rPr b="0" i="0" lang="en-US" sz="1800" u="none" cap="none" strike="noStrike">
                <a:solidFill>
                  <a:srgbClr val="595959"/>
                </a:solidFill>
                <a:latin typeface="Arial"/>
                <a:ea typeface="Arial"/>
                <a:cs typeface="Arial"/>
                <a:sym typeface="Arial"/>
              </a:rPr>
              <a:t>random seed，</a:t>
            </a:r>
            <a:r>
              <a:rPr b="0" i="0" lang="en-US" sz="1800" u="none" cap="none" strike="noStrike">
                <a:solidFill>
                  <a:srgbClr val="595959"/>
                </a:solidFill>
                <a:latin typeface="Arimo"/>
                <a:ea typeface="Arimo"/>
                <a:cs typeface="Arimo"/>
                <a:sym typeface="Arimo"/>
              </a:rPr>
              <a:t>如果 </a:t>
            </a:r>
            <a:r>
              <a:rPr b="0" i="0" lang="en-US" sz="1800" u="none" cap="none" strike="noStrike">
                <a:solidFill>
                  <a:srgbClr val="595959"/>
                </a:solidFill>
                <a:latin typeface="Arial"/>
                <a:ea typeface="Arial"/>
                <a:cs typeface="Arial"/>
                <a:sym typeface="Arial"/>
              </a:rPr>
              <a:t>shuffle </a:t>
            </a:r>
            <a:r>
              <a:rPr b="0" i="0" lang="en-US" sz="1800" u="none" cap="none" strike="noStrike">
                <a:solidFill>
                  <a:srgbClr val="595959"/>
                </a:solidFill>
                <a:latin typeface="Arimo"/>
                <a:ea typeface="Arimo"/>
                <a:cs typeface="Arimo"/>
                <a:sym typeface="Arimo"/>
              </a:rPr>
              <a:t>設定為 </a:t>
            </a:r>
            <a:r>
              <a:rPr b="0" i="0" lang="en-US" sz="1800" u="none" cap="none" strike="noStrike">
                <a:solidFill>
                  <a:srgbClr val="595959"/>
                </a:solidFill>
                <a:latin typeface="Arial"/>
                <a:ea typeface="Arial"/>
                <a:cs typeface="Arial"/>
                <a:sym typeface="Arial"/>
              </a:rPr>
              <a:t>False</a:t>
            </a:r>
            <a:r>
              <a:rPr b="0" i="0" lang="en-US" sz="1800" u="none" cap="none" strike="noStrike">
                <a:solidFill>
                  <a:srgbClr val="595959"/>
                </a:solidFill>
                <a:latin typeface="Arimo"/>
                <a:ea typeface="Arimo"/>
                <a:cs typeface="Arimo"/>
                <a:sym typeface="Arimo"/>
              </a:rPr>
              <a:t>，</a:t>
            </a:r>
            <a:r>
              <a:rPr b="0" i="0" lang="en-US" sz="1800" u="none" cap="none" strike="noStrike">
                <a:solidFill>
                  <a:srgbClr val="595959"/>
                </a:solidFill>
                <a:latin typeface="Arial"/>
                <a:ea typeface="Arial"/>
                <a:cs typeface="Arial"/>
                <a:sym typeface="Arial"/>
              </a:rPr>
              <a:t>random_state </a:t>
            </a:r>
            <a:r>
              <a:rPr b="0" i="0" lang="en-US" sz="1800" u="none" cap="none" strike="noStrike">
                <a:solidFill>
                  <a:srgbClr val="595959"/>
                </a:solidFill>
                <a:latin typeface="Arimo"/>
                <a:ea typeface="Arimo"/>
                <a:cs typeface="Arimo"/>
                <a:sym typeface="Arimo"/>
              </a:rPr>
              <a:t>不會產生效果）</a:t>
            </a:r>
            <a:endParaRPr b="0" i="0" sz="1800" u="none" cap="none" strike="noStrike">
              <a:solidFill>
                <a:schemeClr val="dk1"/>
              </a:solidFill>
              <a:latin typeface="Arimo"/>
              <a:ea typeface="Arimo"/>
              <a:cs typeface="Arimo"/>
              <a:sym typeface="Arim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13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Iris Classification </a:t>
            </a:r>
            <a:r>
              <a:rPr b="1" lang="en-US">
                <a:solidFill>
                  <a:schemeClr val="dk1"/>
                </a:solidFill>
              </a:rPr>
              <a:t>- Training</a:t>
            </a:r>
            <a:endParaRPr b="1">
              <a:solidFill>
                <a:schemeClr val="dk1"/>
              </a:solidFill>
            </a:endParaRPr>
          </a:p>
        </p:txBody>
      </p:sp>
      <p:sp>
        <p:nvSpPr>
          <p:cNvPr id="1182" name="Google Shape;1182;p135"/>
          <p:cNvSpPr/>
          <p:nvPr/>
        </p:nvSpPr>
        <p:spPr>
          <a:xfrm>
            <a:off x="443650" y="8576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3" name="Google Shape;1183;p135"/>
          <p:cNvSpPr/>
          <p:nvPr/>
        </p:nvSpPr>
        <p:spPr>
          <a:xfrm>
            <a:off x="3638575" y="1546524"/>
            <a:ext cx="1703070" cy="934085"/>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4" name="Google Shape;1184;p135"/>
          <p:cNvSpPr/>
          <p:nvPr/>
        </p:nvSpPr>
        <p:spPr>
          <a:xfrm>
            <a:off x="1662300" y="2910775"/>
            <a:ext cx="407250" cy="648600"/>
          </a:xfrm>
          <a:custGeom>
            <a:rect b="b" l="l" r="r" t="t"/>
            <a:pathLst>
              <a:path extrusionOk="0" h="25944" w="16290">
                <a:moveTo>
                  <a:pt x="16290" y="0"/>
                </a:moveTo>
                <a:lnTo>
                  <a:pt x="0" y="0"/>
                </a:lnTo>
                <a:lnTo>
                  <a:pt x="0" y="25944"/>
                </a:lnTo>
                <a:lnTo>
                  <a:pt x="16290" y="25944"/>
                </a:lnTo>
              </a:path>
            </a:pathLst>
          </a:custGeom>
          <a:noFill/>
          <a:ln cap="flat" cmpd="sng" w="9525">
            <a:solidFill>
              <a:schemeClr val="dk2"/>
            </a:solidFill>
            <a:prstDash val="solid"/>
            <a:round/>
            <a:headEnd len="sm" w="sm" type="none"/>
            <a:tailEnd len="sm" w="sm" type="none"/>
          </a:ln>
        </p:spPr>
      </p:sp>
      <p:sp>
        <p:nvSpPr>
          <p:cNvPr id="1185" name="Google Shape;1185;p135"/>
          <p:cNvSpPr txBox="1"/>
          <p:nvPr/>
        </p:nvSpPr>
        <p:spPr>
          <a:xfrm>
            <a:off x="1127225" y="3127350"/>
            <a:ext cx="952200" cy="251100"/>
          </a:xfrm>
          <a:prstGeom prst="rect">
            <a:avLst/>
          </a:prstGeom>
          <a:solidFill>
            <a:srgbClr val="EFEFEF"/>
          </a:solid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34343"/>
                </a:solidFill>
                <a:latin typeface="Arimo"/>
                <a:ea typeface="Arimo"/>
                <a:cs typeface="Arimo"/>
                <a:sym typeface="Arimo"/>
              </a:rPr>
              <a:t>選擇模型</a:t>
            </a:r>
            <a:endParaRPr b="0" i="0" sz="1400" u="none" cap="none" strike="noStrike">
              <a:solidFill>
                <a:srgbClr val="434343"/>
              </a:solidFill>
              <a:latin typeface="Arimo"/>
              <a:ea typeface="Arimo"/>
              <a:cs typeface="Arimo"/>
              <a:sym typeface="Arimo"/>
            </a:endParaRPr>
          </a:p>
        </p:txBody>
      </p:sp>
      <p:sp>
        <p:nvSpPr>
          <p:cNvPr id="1186" name="Google Shape;1186;p135"/>
          <p:cNvSpPr/>
          <p:nvPr/>
        </p:nvSpPr>
        <p:spPr>
          <a:xfrm>
            <a:off x="2213966" y="2699675"/>
            <a:ext cx="61380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from sklearn.linear_model import LogisticRegression</a:t>
            </a:r>
            <a:endParaRPr b="1" i="0" sz="2400" u="none" cap="none" strike="noStrike">
              <a:solidFill>
                <a:srgbClr val="434343"/>
              </a:solidFill>
              <a:latin typeface="Calibri"/>
              <a:ea typeface="Calibri"/>
              <a:cs typeface="Calibri"/>
              <a:sym typeface="Calibri"/>
            </a:endParaRPr>
          </a:p>
        </p:txBody>
      </p:sp>
      <p:sp>
        <p:nvSpPr>
          <p:cNvPr id="1187" name="Google Shape;1187;p135"/>
          <p:cNvSpPr/>
          <p:nvPr/>
        </p:nvSpPr>
        <p:spPr>
          <a:xfrm>
            <a:off x="2212716" y="3253574"/>
            <a:ext cx="61380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6111"/>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model = LogisticRegression()</a:t>
            </a:r>
            <a:endParaRPr b="1" i="0" sz="1800" u="none" cap="none" strike="noStrike">
              <a:solidFill>
                <a:schemeClr val="dk1"/>
              </a:solidFill>
              <a:latin typeface="Arial"/>
              <a:ea typeface="Arial"/>
              <a:cs typeface="Arial"/>
              <a:sym typeface="Arial"/>
            </a:endParaRPr>
          </a:p>
        </p:txBody>
      </p:sp>
      <p:sp>
        <p:nvSpPr>
          <p:cNvPr id="1188" name="Google Shape;1188;p135"/>
          <p:cNvSpPr txBox="1"/>
          <p:nvPr/>
        </p:nvSpPr>
        <p:spPr>
          <a:xfrm>
            <a:off x="1137725" y="3910875"/>
            <a:ext cx="1017900" cy="251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34343"/>
                </a:solidFill>
                <a:latin typeface="Arimo"/>
                <a:ea typeface="Arimo"/>
                <a:cs typeface="Arimo"/>
                <a:sym typeface="Arimo"/>
              </a:rPr>
              <a:t>訓練模型</a:t>
            </a:r>
            <a:endParaRPr b="0" i="0" sz="1400" u="none" cap="none" strike="noStrike">
              <a:solidFill>
                <a:srgbClr val="434343"/>
              </a:solidFill>
              <a:latin typeface="Arimo"/>
              <a:ea typeface="Arimo"/>
              <a:cs typeface="Arimo"/>
              <a:sym typeface="Arimo"/>
            </a:endParaRPr>
          </a:p>
        </p:txBody>
      </p:sp>
      <p:sp>
        <p:nvSpPr>
          <p:cNvPr id="1189" name="Google Shape;1189;p135"/>
          <p:cNvSpPr/>
          <p:nvPr/>
        </p:nvSpPr>
        <p:spPr>
          <a:xfrm>
            <a:off x="2212725" y="3807475"/>
            <a:ext cx="6138000" cy="4005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6111"/>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model.fit(X_train,y_train)</a:t>
            </a:r>
            <a:endParaRPr b="1" i="0" sz="2400" u="none" cap="none" strike="noStrike">
              <a:solidFill>
                <a:srgbClr val="434343"/>
              </a:solidFill>
              <a:latin typeface="Calibri"/>
              <a:ea typeface="Calibri"/>
              <a:cs typeface="Calibri"/>
              <a:sym typeface="Calibri"/>
            </a:endParaRPr>
          </a:p>
        </p:txBody>
      </p:sp>
      <p:sp>
        <p:nvSpPr>
          <p:cNvPr id="1190" name="Google Shape;1190;p135"/>
          <p:cNvSpPr/>
          <p:nvPr/>
        </p:nvSpPr>
        <p:spPr>
          <a:xfrm>
            <a:off x="2212725" y="4340875"/>
            <a:ext cx="6138000" cy="4005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y_test_pred = model.predict(X_test)</a:t>
            </a:r>
            <a:endParaRPr b="1" i="0" sz="2400" u="none" cap="none" strike="noStrike">
              <a:solidFill>
                <a:srgbClr val="434343"/>
              </a:solidFill>
              <a:latin typeface="Calibri"/>
              <a:ea typeface="Calibri"/>
              <a:cs typeface="Calibri"/>
              <a:sym typeface="Calibri"/>
            </a:endParaRPr>
          </a:p>
        </p:txBody>
      </p:sp>
      <p:sp>
        <p:nvSpPr>
          <p:cNvPr id="1191" name="Google Shape;1191;p135"/>
          <p:cNvSpPr txBox="1"/>
          <p:nvPr/>
        </p:nvSpPr>
        <p:spPr>
          <a:xfrm>
            <a:off x="1137725" y="4444275"/>
            <a:ext cx="1017900" cy="251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34343"/>
                </a:solidFill>
                <a:latin typeface="Arimo"/>
                <a:ea typeface="Arimo"/>
                <a:cs typeface="Arimo"/>
                <a:sym typeface="Arimo"/>
              </a:rPr>
              <a:t>預測</a:t>
            </a:r>
            <a:endParaRPr b="0" i="0" sz="1400" u="none" cap="none" strike="noStrike">
              <a:solidFill>
                <a:srgbClr val="434343"/>
              </a:solidFill>
              <a:latin typeface="Arimo"/>
              <a:ea typeface="Arimo"/>
              <a:cs typeface="Arimo"/>
              <a:sym typeface="Arim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13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12700" rtl="0" algn="l">
              <a:lnSpc>
                <a:spcPct val="100000"/>
              </a:lnSpc>
              <a:spcBef>
                <a:spcPts val="1000"/>
              </a:spcBef>
              <a:spcAft>
                <a:spcPts val="0"/>
              </a:spcAft>
              <a:buSzPts val="2400"/>
              <a:buNone/>
            </a:pPr>
            <a:r>
              <a:rPr b="1" lang="en-US">
                <a:solidFill>
                  <a:schemeClr val="dk1"/>
                </a:solidFill>
              </a:rPr>
              <a:t>Geometric Meaning</a:t>
            </a:r>
            <a:endParaRPr b="1"/>
          </a:p>
        </p:txBody>
      </p:sp>
      <p:sp>
        <p:nvSpPr>
          <p:cNvPr id="1198" name="Google Shape;1198;p136"/>
          <p:cNvSpPr/>
          <p:nvPr/>
        </p:nvSpPr>
        <p:spPr>
          <a:xfrm>
            <a:off x="4777484" y="2165213"/>
            <a:ext cx="4071600" cy="2454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9" name="Google Shape;1199;p136"/>
          <p:cNvSpPr/>
          <p:nvPr/>
        </p:nvSpPr>
        <p:spPr>
          <a:xfrm>
            <a:off x="2492972" y="2430588"/>
            <a:ext cx="106045" cy="102869"/>
          </a:xfrm>
          <a:custGeom>
            <a:rect b="b" l="l" r="r" t="t"/>
            <a:pathLst>
              <a:path extrusionOk="0" h="102869" w="106045">
                <a:moveTo>
                  <a:pt x="52858" y="102847"/>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6" y="22893"/>
                </a:lnTo>
                <a:lnTo>
                  <a:pt x="105716" y="51423"/>
                </a:lnTo>
                <a:lnTo>
                  <a:pt x="101563" y="71440"/>
                </a:lnTo>
                <a:lnTo>
                  <a:pt x="90235" y="87786"/>
                </a:lnTo>
                <a:lnTo>
                  <a:pt x="73433" y="98806"/>
                </a:lnTo>
                <a:lnTo>
                  <a:pt x="52858"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0" name="Google Shape;1200;p136"/>
          <p:cNvSpPr/>
          <p:nvPr/>
        </p:nvSpPr>
        <p:spPr>
          <a:xfrm>
            <a:off x="2492972" y="2430588"/>
            <a:ext cx="106045" cy="102869"/>
          </a:xfrm>
          <a:custGeom>
            <a:rect b="b" l="l" r="r" t="t"/>
            <a:pathLst>
              <a:path extrusionOk="0" h="102869" w="106045">
                <a:moveTo>
                  <a:pt x="0" y="51423"/>
                </a:moveTo>
                <a:lnTo>
                  <a:pt x="4153" y="31407"/>
                </a:lnTo>
                <a:lnTo>
                  <a:pt x="15481" y="15061"/>
                </a:lnTo>
                <a:lnTo>
                  <a:pt x="32283" y="4041"/>
                </a:lnTo>
                <a:lnTo>
                  <a:pt x="52858" y="0"/>
                </a:lnTo>
                <a:lnTo>
                  <a:pt x="90234" y="15061"/>
                </a:lnTo>
                <a:lnTo>
                  <a:pt x="105716" y="51423"/>
                </a:lnTo>
                <a:lnTo>
                  <a:pt x="101563" y="71440"/>
                </a:lnTo>
                <a:lnTo>
                  <a:pt x="90235"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1" name="Google Shape;1201;p136"/>
          <p:cNvSpPr/>
          <p:nvPr/>
        </p:nvSpPr>
        <p:spPr>
          <a:xfrm>
            <a:off x="3197410" y="2849608"/>
            <a:ext cx="106045" cy="102869"/>
          </a:xfrm>
          <a:custGeom>
            <a:rect b="b" l="l" r="r" t="t"/>
            <a:pathLst>
              <a:path extrusionOk="0" h="102869" w="106045">
                <a:moveTo>
                  <a:pt x="73432" y="98806"/>
                </a:moveTo>
                <a:lnTo>
                  <a:pt x="32282" y="98806"/>
                </a:lnTo>
                <a:lnTo>
                  <a:pt x="15481" y="87786"/>
                </a:lnTo>
                <a:lnTo>
                  <a:pt x="4153" y="71440"/>
                </a:lnTo>
                <a:lnTo>
                  <a:pt x="0" y="51423"/>
                </a:lnTo>
                <a:lnTo>
                  <a:pt x="4153" y="31407"/>
                </a:lnTo>
                <a:lnTo>
                  <a:pt x="15481" y="15061"/>
                </a:lnTo>
                <a:lnTo>
                  <a:pt x="32282" y="4041"/>
                </a:lnTo>
                <a:lnTo>
                  <a:pt x="52857" y="0"/>
                </a:lnTo>
                <a:lnTo>
                  <a:pt x="63218" y="997"/>
                </a:lnTo>
                <a:lnTo>
                  <a:pt x="96835" y="22893"/>
                </a:lnTo>
                <a:lnTo>
                  <a:pt x="105715" y="51423"/>
                </a:lnTo>
                <a:lnTo>
                  <a:pt x="101562" y="71440"/>
                </a:lnTo>
                <a:lnTo>
                  <a:pt x="90234" y="87786"/>
                </a:lnTo>
                <a:lnTo>
                  <a:pt x="73432" y="98806"/>
                </a:lnTo>
                <a:close/>
              </a:path>
              <a:path extrusionOk="0" h="102869" w="106045">
                <a:moveTo>
                  <a:pt x="32282" y="98806"/>
                </a:moveTo>
                <a:close/>
              </a:path>
              <a:path extrusionOk="0" h="102869" w="106045">
                <a:moveTo>
                  <a:pt x="52857" y="102847"/>
                </a:moveTo>
                <a:lnTo>
                  <a:pt x="32282" y="98806"/>
                </a:lnTo>
                <a:lnTo>
                  <a:pt x="73432" y="98806"/>
                </a:lnTo>
                <a:lnTo>
                  <a:pt x="52857"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2" name="Google Shape;1202;p136"/>
          <p:cNvSpPr/>
          <p:nvPr/>
        </p:nvSpPr>
        <p:spPr>
          <a:xfrm>
            <a:off x="3197410" y="2849608"/>
            <a:ext cx="106045" cy="102869"/>
          </a:xfrm>
          <a:custGeom>
            <a:rect b="b" l="l" r="r" t="t"/>
            <a:pathLst>
              <a:path extrusionOk="0" h="102869" w="106045">
                <a:moveTo>
                  <a:pt x="0" y="51423"/>
                </a:moveTo>
                <a:lnTo>
                  <a:pt x="4153" y="31407"/>
                </a:lnTo>
                <a:lnTo>
                  <a:pt x="15481" y="15061"/>
                </a:lnTo>
                <a:lnTo>
                  <a:pt x="32282" y="4041"/>
                </a:lnTo>
                <a:lnTo>
                  <a:pt x="52857" y="0"/>
                </a:lnTo>
                <a:lnTo>
                  <a:pt x="90233" y="15061"/>
                </a:lnTo>
                <a:lnTo>
                  <a:pt x="105715" y="51423"/>
                </a:lnTo>
                <a:lnTo>
                  <a:pt x="101562" y="71440"/>
                </a:lnTo>
                <a:lnTo>
                  <a:pt x="90234" y="87786"/>
                </a:lnTo>
                <a:lnTo>
                  <a:pt x="73432" y="98806"/>
                </a:lnTo>
                <a:lnTo>
                  <a:pt x="52857" y="102847"/>
                </a:lnTo>
                <a:lnTo>
                  <a:pt x="32282"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3" name="Google Shape;1203;p136"/>
          <p:cNvSpPr/>
          <p:nvPr/>
        </p:nvSpPr>
        <p:spPr>
          <a:xfrm>
            <a:off x="2813287" y="2662743"/>
            <a:ext cx="106045" cy="102869"/>
          </a:xfrm>
          <a:custGeom>
            <a:rect b="b" l="l" r="r" t="t"/>
            <a:pathLst>
              <a:path extrusionOk="0" h="102869" w="106045">
                <a:moveTo>
                  <a:pt x="101562" y="71440"/>
                </a:moveTo>
                <a:lnTo>
                  <a:pt x="4153" y="71440"/>
                </a:lnTo>
                <a:lnTo>
                  <a:pt x="0" y="51423"/>
                </a:lnTo>
                <a:lnTo>
                  <a:pt x="4153" y="31407"/>
                </a:lnTo>
                <a:lnTo>
                  <a:pt x="15481" y="15061"/>
                </a:lnTo>
                <a:lnTo>
                  <a:pt x="32283" y="4041"/>
                </a:lnTo>
                <a:lnTo>
                  <a:pt x="52857" y="0"/>
                </a:lnTo>
                <a:lnTo>
                  <a:pt x="63218" y="997"/>
                </a:lnTo>
                <a:lnTo>
                  <a:pt x="96836" y="22893"/>
                </a:lnTo>
                <a:lnTo>
                  <a:pt x="105716" y="51423"/>
                </a:lnTo>
                <a:lnTo>
                  <a:pt x="101562" y="71440"/>
                </a:lnTo>
                <a:close/>
              </a:path>
              <a:path extrusionOk="0" h="102869" w="106045">
                <a:moveTo>
                  <a:pt x="73432" y="98806"/>
                </a:moveTo>
                <a:lnTo>
                  <a:pt x="32283" y="98806"/>
                </a:lnTo>
                <a:lnTo>
                  <a:pt x="15481" y="87786"/>
                </a:lnTo>
                <a:lnTo>
                  <a:pt x="4153" y="71440"/>
                </a:lnTo>
                <a:lnTo>
                  <a:pt x="101562" y="71440"/>
                </a:lnTo>
                <a:lnTo>
                  <a:pt x="90234" y="87786"/>
                </a:lnTo>
                <a:lnTo>
                  <a:pt x="73432" y="98806"/>
                </a:lnTo>
                <a:close/>
              </a:path>
              <a:path extrusionOk="0" h="102869" w="106045">
                <a:moveTo>
                  <a:pt x="52857" y="102847"/>
                </a:moveTo>
                <a:lnTo>
                  <a:pt x="32283" y="98806"/>
                </a:lnTo>
                <a:lnTo>
                  <a:pt x="73432" y="98806"/>
                </a:lnTo>
                <a:lnTo>
                  <a:pt x="52857"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4" name="Google Shape;1204;p136"/>
          <p:cNvSpPr/>
          <p:nvPr/>
        </p:nvSpPr>
        <p:spPr>
          <a:xfrm>
            <a:off x="2813287" y="2662743"/>
            <a:ext cx="106045" cy="102869"/>
          </a:xfrm>
          <a:custGeom>
            <a:rect b="b" l="l" r="r" t="t"/>
            <a:pathLst>
              <a:path extrusionOk="0" h="102869" w="106045">
                <a:moveTo>
                  <a:pt x="0" y="51423"/>
                </a:moveTo>
                <a:lnTo>
                  <a:pt x="4153" y="31407"/>
                </a:lnTo>
                <a:lnTo>
                  <a:pt x="15481" y="15061"/>
                </a:lnTo>
                <a:lnTo>
                  <a:pt x="32283" y="4041"/>
                </a:lnTo>
                <a:lnTo>
                  <a:pt x="52857" y="0"/>
                </a:lnTo>
                <a:lnTo>
                  <a:pt x="90234" y="15061"/>
                </a:lnTo>
                <a:lnTo>
                  <a:pt x="105716" y="51423"/>
                </a:lnTo>
                <a:lnTo>
                  <a:pt x="101562" y="71440"/>
                </a:lnTo>
                <a:lnTo>
                  <a:pt x="90234" y="87786"/>
                </a:lnTo>
                <a:lnTo>
                  <a:pt x="73432" y="98806"/>
                </a:lnTo>
                <a:lnTo>
                  <a:pt x="52857"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5" name="Google Shape;1205;p136"/>
          <p:cNvSpPr/>
          <p:nvPr/>
        </p:nvSpPr>
        <p:spPr>
          <a:xfrm>
            <a:off x="2707553" y="3104896"/>
            <a:ext cx="106045" cy="102870"/>
          </a:xfrm>
          <a:custGeom>
            <a:rect b="b" l="l" r="r" t="t"/>
            <a:pathLst>
              <a:path extrusionOk="0" h="102870" w="106045">
                <a:moveTo>
                  <a:pt x="73433" y="98806"/>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lnTo>
                  <a:pt x="90234" y="87786"/>
                </a:lnTo>
                <a:lnTo>
                  <a:pt x="73433" y="98806"/>
                </a:lnTo>
                <a:close/>
              </a:path>
              <a:path extrusionOk="0" h="102870" w="106045">
                <a:moveTo>
                  <a:pt x="52858" y="102847"/>
                </a:moveTo>
                <a:lnTo>
                  <a:pt x="32283" y="98806"/>
                </a:lnTo>
                <a:lnTo>
                  <a:pt x="73433" y="98806"/>
                </a:lnTo>
                <a:lnTo>
                  <a:pt x="52858"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6" name="Google Shape;1206;p136"/>
          <p:cNvSpPr/>
          <p:nvPr/>
        </p:nvSpPr>
        <p:spPr>
          <a:xfrm>
            <a:off x="2707553" y="3104896"/>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7" name="Google Shape;1207;p136"/>
          <p:cNvSpPr/>
          <p:nvPr/>
        </p:nvSpPr>
        <p:spPr>
          <a:xfrm>
            <a:off x="3130394" y="3548112"/>
            <a:ext cx="106045" cy="102870"/>
          </a:xfrm>
          <a:custGeom>
            <a:rect b="b" l="l" r="r" t="t"/>
            <a:pathLst>
              <a:path extrusionOk="0" h="102870" w="106045">
                <a:moveTo>
                  <a:pt x="90234" y="87786"/>
                </a:moveTo>
                <a:lnTo>
                  <a:pt x="15481" y="87786"/>
                </a:lnTo>
                <a:lnTo>
                  <a:pt x="4153" y="71440"/>
                </a:lnTo>
                <a:lnTo>
                  <a:pt x="0" y="51424"/>
                </a:lnTo>
                <a:lnTo>
                  <a:pt x="4153" y="31407"/>
                </a:lnTo>
                <a:lnTo>
                  <a:pt x="15481" y="15061"/>
                </a:lnTo>
                <a:lnTo>
                  <a:pt x="32283" y="4041"/>
                </a:lnTo>
                <a:lnTo>
                  <a:pt x="52857" y="0"/>
                </a:lnTo>
                <a:lnTo>
                  <a:pt x="63218" y="997"/>
                </a:lnTo>
                <a:lnTo>
                  <a:pt x="96835" y="22894"/>
                </a:lnTo>
                <a:lnTo>
                  <a:pt x="105716" y="51424"/>
                </a:lnTo>
                <a:lnTo>
                  <a:pt x="101562" y="71440"/>
                </a:lnTo>
                <a:lnTo>
                  <a:pt x="90234" y="87786"/>
                </a:lnTo>
                <a:close/>
              </a:path>
              <a:path extrusionOk="0" h="102870" w="106045">
                <a:moveTo>
                  <a:pt x="52857" y="102847"/>
                </a:moveTo>
                <a:lnTo>
                  <a:pt x="32283" y="98806"/>
                </a:lnTo>
                <a:lnTo>
                  <a:pt x="15481" y="87786"/>
                </a:lnTo>
                <a:lnTo>
                  <a:pt x="90234" y="87786"/>
                </a:lnTo>
                <a:lnTo>
                  <a:pt x="73432" y="98806"/>
                </a:lnTo>
                <a:lnTo>
                  <a:pt x="52857"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8" name="Google Shape;1208;p136"/>
          <p:cNvSpPr/>
          <p:nvPr/>
        </p:nvSpPr>
        <p:spPr>
          <a:xfrm>
            <a:off x="3130394" y="3548112"/>
            <a:ext cx="106045" cy="102870"/>
          </a:xfrm>
          <a:custGeom>
            <a:rect b="b" l="l" r="r" t="t"/>
            <a:pathLst>
              <a:path extrusionOk="0" h="102870" w="106045">
                <a:moveTo>
                  <a:pt x="0" y="51424"/>
                </a:moveTo>
                <a:lnTo>
                  <a:pt x="4153" y="31407"/>
                </a:lnTo>
                <a:lnTo>
                  <a:pt x="15481" y="15061"/>
                </a:lnTo>
                <a:lnTo>
                  <a:pt x="32283" y="4041"/>
                </a:lnTo>
                <a:lnTo>
                  <a:pt x="52857" y="0"/>
                </a:lnTo>
                <a:lnTo>
                  <a:pt x="90234" y="15061"/>
                </a:lnTo>
                <a:lnTo>
                  <a:pt x="105716" y="51424"/>
                </a:lnTo>
                <a:lnTo>
                  <a:pt x="101562" y="71440"/>
                </a:lnTo>
                <a:lnTo>
                  <a:pt x="90234" y="87786"/>
                </a:lnTo>
                <a:lnTo>
                  <a:pt x="73432" y="98806"/>
                </a:lnTo>
                <a:lnTo>
                  <a:pt x="52857" y="102847"/>
                </a:lnTo>
                <a:lnTo>
                  <a:pt x="32283" y="98806"/>
                </a:lnTo>
                <a:lnTo>
                  <a:pt x="15481" y="87786"/>
                </a:lnTo>
                <a:lnTo>
                  <a:pt x="4153" y="71440"/>
                </a:lnTo>
                <a:lnTo>
                  <a:pt x="0" y="51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9" name="Google Shape;1209;p136"/>
          <p:cNvSpPr/>
          <p:nvPr/>
        </p:nvSpPr>
        <p:spPr>
          <a:xfrm>
            <a:off x="3450717" y="2764524"/>
            <a:ext cx="106045" cy="102869"/>
          </a:xfrm>
          <a:custGeom>
            <a:rect b="b" l="l" r="r" t="t"/>
            <a:pathLst>
              <a:path extrusionOk="0" h="102869" w="106045">
                <a:moveTo>
                  <a:pt x="73433" y="98806"/>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6" y="22893"/>
                </a:lnTo>
                <a:lnTo>
                  <a:pt x="105717" y="51423"/>
                </a:lnTo>
                <a:lnTo>
                  <a:pt x="101563" y="71440"/>
                </a:lnTo>
                <a:lnTo>
                  <a:pt x="90235" y="87786"/>
                </a:lnTo>
                <a:lnTo>
                  <a:pt x="73433" y="98806"/>
                </a:lnTo>
                <a:close/>
              </a:path>
              <a:path extrusionOk="0" h="102869" w="106045">
                <a:moveTo>
                  <a:pt x="32283" y="98806"/>
                </a:moveTo>
                <a:close/>
              </a:path>
              <a:path extrusionOk="0" h="102869" w="106045">
                <a:moveTo>
                  <a:pt x="52858" y="102847"/>
                </a:moveTo>
                <a:lnTo>
                  <a:pt x="32283" y="98806"/>
                </a:lnTo>
                <a:lnTo>
                  <a:pt x="73433" y="98806"/>
                </a:lnTo>
                <a:lnTo>
                  <a:pt x="52858"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0" name="Google Shape;1210;p136"/>
          <p:cNvSpPr/>
          <p:nvPr/>
        </p:nvSpPr>
        <p:spPr>
          <a:xfrm>
            <a:off x="3450717" y="2764524"/>
            <a:ext cx="106045" cy="102869"/>
          </a:xfrm>
          <a:custGeom>
            <a:rect b="b" l="l" r="r" t="t"/>
            <a:pathLst>
              <a:path extrusionOk="0" h="102869" w="106045">
                <a:moveTo>
                  <a:pt x="0" y="51423"/>
                </a:moveTo>
                <a:lnTo>
                  <a:pt x="4153" y="31407"/>
                </a:lnTo>
                <a:lnTo>
                  <a:pt x="15481" y="15061"/>
                </a:lnTo>
                <a:lnTo>
                  <a:pt x="32283" y="4041"/>
                </a:lnTo>
                <a:lnTo>
                  <a:pt x="52858" y="0"/>
                </a:lnTo>
                <a:lnTo>
                  <a:pt x="90235" y="15061"/>
                </a:lnTo>
                <a:lnTo>
                  <a:pt x="105717" y="51423"/>
                </a:lnTo>
                <a:lnTo>
                  <a:pt x="101563" y="71440"/>
                </a:lnTo>
                <a:lnTo>
                  <a:pt x="90235"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1" name="Google Shape;1211;p136"/>
          <p:cNvSpPr/>
          <p:nvPr/>
        </p:nvSpPr>
        <p:spPr>
          <a:xfrm>
            <a:off x="2210034" y="3955814"/>
            <a:ext cx="106045" cy="102870"/>
          </a:xfrm>
          <a:custGeom>
            <a:rect b="b" l="l" r="r" t="t"/>
            <a:pathLst>
              <a:path extrusionOk="0" h="102870" w="106045">
                <a:moveTo>
                  <a:pt x="52858" y="102848"/>
                </a:moveTo>
                <a:lnTo>
                  <a:pt x="32283" y="98807"/>
                </a:lnTo>
                <a:lnTo>
                  <a:pt x="15481" y="87786"/>
                </a:lnTo>
                <a:lnTo>
                  <a:pt x="4153" y="71440"/>
                </a:lnTo>
                <a:lnTo>
                  <a:pt x="0" y="51423"/>
                </a:lnTo>
                <a:lnTo>
                  <a:pt x="4153" y="31407"/>
                </a:lnTo>
                <a:lnTo>
                  <a:pt x="15481" y="15061"/>
                </a:lnTo>
                <a:lnTo>
                  <a:pt x="32283" y="4041"/>
                </a:lnTo>
                <a:lnTo>
                  <a:pt x="52858" y="0"/>
                </a:lnTo>
                <a:lnTo>
                  <a:pt x="63218" y="997"/>
                </a:lnTo>
                <a:lnTo>
                  <a:pt x="96836" y="22894"/>
                </a:lnTo>
                <a:lnTo>
                  <a:pt x="105716" y="51423"/>
                </a:lnTo>
                <a:lnTo>
                  <a:pt x="101562" y="71440"/>
                </a:lnTo>
                <a:lnTo>
                  <a:pt x="90234" y="87786"/>
                </a:lnTo>
                <a:lnTo>
                  <a:pt x="73433" y="98807"/>
                </a:lnTo>
                <a:lnTo>
                  <a:pt x="52858" y="102848"/>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2" name="Google Shape;1212;p136"/>
          <p:cNvSpPr/>
          <p:nvPr/>
        </p:nvSpPr>
        <p:spPr>
          <a:xfrm>
            <a:off x="2210034" y="3955814"/>
            <a:ext cx="106045" cy="102870"/>
          </a:xfrm>
          <a:custGeom>
            <a:rect b="b" l="l" r="r" t="t"/>
            <a:pathLst>
              <a:path extrusionOk="0" h="102870" w="106045">
                <a:moveTo>
                  <a:pt x="0" y="51423"/>
                </a:moveTo>
                <a:lnTo>
                  <a:pt x="4153" y="31407"/>
                </a:lnTo>
                <a:lnTo>
                  <a:pt x="15481" y="15061"/>
                </a:lnTo>
                <a:lnTo>
                  <a:pt x="32283" y="4041"/>
                </a:lnTo>
                <a:lnTo>
                  <a:pt x="52858" y="0"/>
                </a:lnTo>
                <a:lnTo>
                  <a:pt x="90235" y="15061"/>
                </a:lnTo>
                <a:lnTo>
                  <a:pt x="105716" y="51423"/>
                </a:lnTo>
                <a:lnTo>
                  <a:pt x="101562" y="71440"/>
                </a:lnTo>
                <a:lnTo>
                  <a:pt x="90234" y="87786"/>
                </a:lnTo>
                <a:lnTo>
                  <a:pt x="73433" y="98807"/>
                </a:lnTo>
                <a:lnTo>
                  <a:pt x="52858" y="102848"/>
                </a:lnTo>
                <a:lnTo>
                  <a:pt x="32283" y="98807"/>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3" name="Google Shape;1213;p136"/>
          <p:cNvSpPr/>
          <p:nvPr/>
        </p:nvSpPr>
        <p:spPr>
          <a:xfrm>
            <a:off x="2172147" y="3548110"/>
            <a:ext cx="106045" cy="102870"/>
          </a:xfrm>
          <a:custGeom>
            <a:rect b="b" l="l" r="r" t="t"/>
            <a:pathLst>
              <a:path extrusionOk="0" h="102870" w="106045">
                <a:moveTo>
                  <a:pt x="52858" y="102847"/>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4" name="Google Shape;1214;p136"/>
          <p:cNvSpPr/>
          <p:nvPr/>
        </p:nvSpPr>
        <p:spPr>
          <a:xfrm>
            <a:off x="2172147" y="3548110"/>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5" name="Google Shape;1215;p136"/>
          <p:cNvSpPr/>
          <p:nvPr/>
        </p:nvSpPr>
        <p:spPr>
          <a:xfrm>
            <a:off x="2573063" y="3803394"/>
            <a:ext cx="106045" cy="102870"/>
          </a:xfrm>
          <a:custGeom>
            <a:rect b="b" l="l" r="r" t="t"/>
            <a:pathLst>
              <a:path extrusionOk="0" h="102870" w="106045">
                <a:moveTo>
                  <a:pt x="52858" y="102847"/>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5" y="22894"/>
                </a:lnTo>
                <a:lnTo>
                  <a:pt x="105716" y="51423"/>
                </a:lnTo>
                <a:lnTo>
                  <a:pt x="101562" y="71440"/>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6" name="Google Shape;1216;p136"/>
          <p:cNvSpPr/>
          <p:nvPr/>
        </p:nvSpPr>
        <p:spPr>
          <a:xfrm>
            <a:off x="2573063" y="3803394"/>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7" name="Google Shape;1217;p136"/>
          <p:cNvSpPr/>
          <p:nvPr/>
        </p:nvSpPr>
        <p:spPr>
          <a:xfrm>
            <a:off x="1847427" y="3548115"/>
            <a:ext cx="106045" cy="102870"/>
          </a:xfrm>
          <a:custGeom>
            <a:rect b="b" l="l" r="r" t="t"/>
            <a:pathLst>
              <a:path extrusionOk="0" h="102870" w="106045">
                <a:moveTo>
                  <a:pt x="101562" y="71440"/>
                </a:move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close/>
              </a:path>
              <a:path extrusionOk="0" h="102870" w="106045">
                <a:moveTo>
                  <a:pt x="90234" y="87786"/>
                </a:moveTo>
                <a:lnTo>
                  <a:pt x="15481" y="87786"/>
                </a:lnTo>
                <a:lnTo>
                  <a:pt x="4153" y="71440"/>
                </a:lnTo>
                <a:lnTo>
                  <a:pt x="101562" y="71440"/>
                </a:lnTo>
                <a:lnTo>
                  <a:pt x="90234" y="87786"/>
                </a:lnTo>
                <a:close/>
              </a:path>
              <a:path extrusionOk="0" h="102870" w="106045">
                <a:moveTo>
                  <a:pt x="52858" y="102847"/>
                </a:moveTo>
                <a:lnTo>
                  <a:pt x="32283" y="98806"/>
                </a:lnTo>
                <a:lnTo>
                  <a:pt x="15481" y="87786"/>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8" name="Google Shape;1218;p136"/>
          <p:cNvSpPr/>
          <p:nvPr/>
        </p:nvSpPr>
        <p:spPr>
          <a:xfrm>
            <a:off x="1847427" y="3548115"/>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9" name="Google Shape;1219;p136"/>
          <p:cNvSpPr/>
          <p:nvPr/>
        </p:nvSpPr>
        <p:spPr>
          <a:xfrm>
            <a:off x="1907677" y="3104899"/>
            <a:ext cx="106045" cy="102870"/>
          </a:xfrm>
          <a:custGeom>
            <a:rect b="b" l="l" r="r" t="t"/>
            <a:pathLst>
              <a:path extrusionOk="0" h="102870" w="106045">
                <a:moveTo>
                  <a:pt x="101562" y="71440"/>
                </a:move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close/>
              </a:path>
              <a:path extrusionOk="0" h="102870" w="106045">
                <a:moveTo>
                  <a:pt x="4153" y="71440"/>
                </a:moveTo>
                <a:close/>
              </a:path>
              <a:path extrusionOk="0" h="102870" w="106045">
                <a:moveTo>
                  <a:pt x="90234" y="87786"/>
                </a:moveTo>
                <a:lnTo>
                  <a:pt x="15481" y="87786"/>
                </a:lnTo>
                <a:lnTo>
                  <a:pt x="4153" y="71440"/>
                </a:lnTo>
                <a:lnTo>
                  <a:pt x="101562" y="71440"/>
                </a:lnTo>
                <a:lnTo>
                  <a:pt x="90234" y="87786"/>
                </a:lnTo>
                <a:close/>
              </a:path>
              <a:path extrusionOk="0" h="102870" w="106045">
                <a:moveTo>
                  <a:pt x="52858" y="102847"/>
                </a:moveTo>
                <a:lnTo>
                  <a:pt x="32283" y="98806"/>
                </a:lnTo>
                <a:lnTo>
                  <a:pt x="15481" y="87786"/>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0" name="Google Shape;1220;p136"/>
          <p:cNvSpPr/>
          <p:nvPr/>
        </p:nvSpPr>
        <p:spPr>
          <a:xfrm>
            <a:off x="1907677" y="3104899"/>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1" name="Google Shape;1221;p136"/>
          <p:cNvSpPr/>
          <p:nvPr/>
        </p:nvSpPr>
        <p:spPr>
          <a:xfrm>
            <a:off x="2387275" y="4296184"/>
            <a:ext cx="106045" cy="102870"/>
          </a:xfrm>
          <a:custGeom>
            <a:rect b="b" l="l" r="r" t="t"/>
            <a:pathLst>
              <a:path extrusionOk="0" h="102870" w="106045">
                <a:moveTo>
                  <a:pt x="52858" y="102847"/>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2" name="Google Shape;1222;p136"/>
          <p:cNvSpPr/>
          <p:nvPr/>
        </p:nvSpPr>
        <p:spPr>
          <a:xfrm>
            <a:off x="2387275" y="4296184"/>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3" name="Google Shape;1223;p136"/>
          <p:cNvSpPr/>
          <p:nvPr/>
        </p:nvSpPr>
        <p:spPr>
          <a:xfrm>
            <a:off x="3130389" y="3198873"/>
            <a:ext cx="106045" cy="102870"/>
          </a:xfrm>
          <a:custGeom>
            <a:rect b="b" l="l" r="r" t="t"/>
            <a:pathLst>
              <a:path extrusionOk="0" h="102870" w="106045">
                <a:moveTo>
                  <a:pt x="101563" y="71440"/>
                </a:moveTo>
                <a:lnTo>
                  <a:pt x="4153" y="71440"/>
                </a:lnTo>
                <a:lnTo>
                  <a:pt x="0" y="51423"/>
                </a:lnTo>
                <a:lnTo>
                  <a:pt x="4153" y="31407"/>
                </a:lnTo>
                <a:lnTo>
                  <a:pt x="15481" y="15061"/>
                </a:lnTo>
                <a:lnTo>
                  <a:pt x="32283" y="4041"/>
                </a:lnTo>
                <a:lnTo>
                  <a:pt x="52858" y="0"/>
                </a:lnTo>
                <a:lnTo>
                  <a:pt x="63218" y="997"/>
                </a:lnTo>
                <a:lnTo>
                  <a:pt x="96836" y="22893"/>
                </a:lnTo>
                <a:lnTo>
                  <a:pt x="105716" y="51423"/>
                </a:lnTo>
                <a:lnTo>
                  <a:pt x="101563" y="71440"/>
                </a:lnTo>
                <a:close/>
              </a:path>
              <a:path extrusionOk="0" h="102870" w="106045">
                <a:moveTo>
                  <a:pt x="90235" y="87786"/>
                </a:moveTo>
                <a:lnTo>
                  <a:pt x="15481" y="87786"/>
                </a:lnTo>
                <a:lnTo>
                  <a:pt x="4153" y="71440"/>
                </a:lnTo>
                <a:lnTo>
                  <a:pt x="101563" y="71440"/>
                </a:lnTo>
                <a:lnTo>
                  <a:pt x="90235" y="87786"/>
                </a:lnTo>
                <a:close/>
              </a:path>
              <a:path extrusionOk="0" h="102870" w="106045">
                <a:moveTo>
                  <a:pt x="15481" y="87786"/>
                </a:moveTo>
                <a:close/>
              </a:path>
              <a:path extrusionOk="0" h="102870" w="106045">
                <a:moveTo>
                  <a:pt x="73433" y="98806"/>
                </a:moveTo>
                <a:lnTo>
                  <a:pt x="32283" y="98806"/>
                </a:lnTo>
                <a:lnTo>
                  <a:pt x="15481" y="87786"/>
                </a:lnTo>
                <a:lnTo>
                  <a:pt x="90235" y="87786"/>
                </a:lnTo>
                <a:lnTo>
                  <a:pt x="73433" y="98806"/>
                </a:lnTo>
                <a:close/>
              </a:path>
              <a:path extrusionOk="0" h="102870" w="106045">
                <a:moveTo>
                  <a:pt x="52858" y="102847"/>
                </a:moveTo>
                <a:lnTo>
                  <a:pt x="32283" y="98806"/>
                </a:lnTo>
                <a:lnTo>
                  <a:pt x="73433" y="98806"/>
                </a:lnTo>
                <a:lnTo>
                  <a:pt x="52858"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4" name="Google Shape;1224;p136"/>
          <p:cNvSpPr/>
          <p:nvPr/>
        </p:nvSpPr>
        <p:spPr>
          <a:xfrm>
            <a:off x="3130389" y="3198873"/>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3" y="71440"/>
                </a:lnTo>
                <a:lnTo>
                  <a:pt x="90235"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5" name="Google Shape;1225;p136"/>
          <p:cNvSpPr/>
          <p:nvPr/>
        </p:nvSpPr>
        <p:spPr>
          <a:xfrm>
            <a:off x="3450724" y="3700539"/>
            <a:ext cx="106045" cy="102870"/>
          </a:xfrm>
          <a:custGeom>
            <a:rect b="b" l="l" r="r" t="t"/>
            <a:pathLst>
              <a:path extrusionOk="0" h="102870" w="106045">
                <a:moveTo>
                  <a:pt x="52857" y="102848"/>
                </a:moveTo>
                <a:lnTo>
                  <a:pt x="32283" y="98807"/>
                </a:lnTo>
                <a:lnTo>
                  <a:pt x="15481" y="87786"/>
                </a:lnTo>
                <a:lnTo>
                  <a:pt x="4153" y="71440"/>
                </a:lnTo>
                <a:lnTo>
                  <a:pt x="0" y="51423"/>
                </a:lnTo>
                <a:lnTo>
                  <a:pt x="4153" y="31407"/>
                </a:lnTo>
                <a:lnTo>
                  <a:pt x="15481" y="15061"/>
                </a:lnTo>
                <a:lnTo>
                  <a:pt x="32283" y="4041"/>
                </a:lnTo>
                <a:lnTo>
                  <a:pt x="52857" y="0"/>
                </a:lnTo>
                <a:lnTo>
                  <a:pt x="63218" y="997"/>
                </a:lnTo>
                <a:lnTo>
                  <a:pt x="96835" y="22894"/>
                </a:lnTo>
                <a:lnTo>
                  <a:pt x="105716" y="51423"/>
                </a:lnTo>
                <a:lnTo>
                  <a:pt x="101562" y="71440"/>
                </a:lnTo>
                <a:lnTo>
                  <a:pt x="90234" y="87786"/>
                </a:lnTo>
                <a:lnTo>
                  <a:pt x="73432" y="98807"/>
                </a:lnTo>
                <a:lnTo>
                  <a:pt x="52857" y="102848"/>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6" name="Google Shape;1226;p136"/>
          <p:cNvSpPr/>
          <p:nvPr/>
        </p:nvSpPr>
        <p:spPr>
          <a:xfrm>
            <a:off x="3450724" y="3700539"/>
            <a:ext cx="106045" cy="102870"/>
          </a:xfrm>
          <a:custGeom>
            <a:rect b="b" l="l" r="r" t="t"/>
            <a:pathLst>
              <a:path extrusionOk="0" h="102870" w="106045">
                <a:moveTo>
                  <a:pt x="0" y="51423"/>
                </a:moveTo>
                <a:lnTo>
                  <a:pt x="4153" y="31407"/>
                </a:lnTo>
                <a:lnTo>
                  <a:pt x="15481" y="15061"/>
                </a:lnTo>
                <a:lnTo>
                  <a:pt x="32283" y="4041"/>
                </a:lnTo>
                <a:lnTo>
                  <a:pt x="52857" y="0"/>
                </a:lnTo>
                <a:lnTo>
                  <a:pt x="90234" y="15061"/>
                </a:lnTo>
                <a:lnTo>
                  <a:pt x="105716" y="51423"/>
                </a:lnTo>
                <a:lnTo>
                  <a:pt x="101562" y="71440"/>
                </a:lnTo>
                <a:lnTo>
                  <a:pt x="90234" y="87786"/>
                </a:lnTo>
                <a:lnTo>
                  <a:pt x="73432" y="98807"/>
                </a:lnTo>
                <a:lnTo>
                  <a:pt x="52857" y="102848"/>
                </a:lnTo>
                <a:lnTo>
                  <a:pt x="32283" y="98807"/>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7" name="Google Shape;1227;p136"/>
          <p:cNvSpPr/>
          <p:nvPr/>
        </p:nvSpPr>
        <p:spPr>
          <a:xfrm>
            <a:off x="1695409" y="3852968"/>
            <a:ext cx="106045" cy="102870"/>
          </a:xfrm>
          <a:custGeom>
            <a:rect b="b" l="l" r="r" t="t"/>
            <a:pathLst>
              <a:path extrusionOk="0" h="102870" w="106045">
                <a:moveTo>
                  <a:pt x="52858" y="102847"/>
                </a:moveTo>
                <a:lnTo>
                  <a:pt x="32283" y="98806"/>
                </a:lnTo>
                <a:lnTo>
                  <a:pt x="15481" y="87786"/>
                </a:lnTo>
                <a:lnTo>
                  <a:pt x="4153" y="71440"/>
                </a:lnTo>
                <a:lnTo>
                  <a:pt x="0" y="51424"/>
                </a:lnTo>
                <a:lnTo>
                  <a:pt x="4153" y="31407"/>
                </a:lnTo>
                <a:lnTo>
                  <a:pt x="15481" y="15061"/>
                </a:lnTo>
                <a:lnTo>
                  <a:pt x="32283" y="4041"/>
                </a:lnTo>
                <a:lnTo>
                  <a:pt x="52858" y="0"/>
                </a:lnTo>
                <a:lnTo>
                  <a:pt x="63218" y="997"/>
                </a:lnTo>
                <a:lnTo>
                  <a:pt x="96836" y="22894"/>
                </a:lnTo>
                <a:lnTo>
                  <a:pt x="105716" y="51424"/>
                </a:lnTo>
                <a:lnTo>
                  <a:pt x="101562" y="71440"/>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8" name="Google Shape;1228;p136"/>
          <p:cNvSpPr/>
          <p:nvPr/>
        </p:nvSpPr>
        <p:spPr>
          <a:xfrm>
            <a:off x="1695409" y="3852968"/>
            <a:ext cx="106045" cy="102870"/>
          </a:xfrm>
          <a:custGeom>
            <a:rect b="b" l="l" r="r" t="t"/>
            <a:pathLst>
              <a:path extrusionOk="0" h="102870" w="106045">
                <a:moveTo>
                  <a:pt x="0" y="51424"/>
                </a:moveTo>
                <a:lnTo>
                  <a:pt x="4153" y="31407"/>
                </a:lnTo>
                <a:lnTo>
                  <a:pt x="15481" y="15061"/>
                </a:lnTo>
                <a:lnTo>
                  <a:pt x="32283" y="4041"/>
                </a:lnTo>
                <a:lnTo>
                  <a:pt x="52858" y="0"/>
                </a:lnTo>
                <a:lnTo>
                  <a:pt x="90235" y="15061"/>
                </a:lnTo>
                <a:lnTo>
                  <a:pt x="105716" y="51424"/>
                </a:lnTo>
                <a:lnTo>
                  <a:pt x="101562" y="71440"/>
                </a:lnTo>
                <a:lnTo>
                  <a:pt x="90234" y="87786"/>
                </a:lnTo>
                <a:lnTo>
                  <a:pt x="73433" y="98806"/>
                </a:lnTo>
                <a:lnTo>
                  <a:pt x="52858" y="102847"/>
                </a:lnTo>
                <a:lnTo>
                  <a:pt x="32283" y="98806"/>
                </a:lnTo>
                <a:lnTo>
                  <a:pt x="15481" y="87786"/>
                </a:lnTo>
                <a:lnTo>
                  <a:pt x="4153" y="71440"/>
                </a:lnTo>
                <a:lnTo>
                  <a:pt x="0" y="51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9" name="Google Shape;1229;p136"/>
          <p:cNvSpPr/>
          <p:nvPr/>
        </p:nvSpPr>
        <p:spPr>
          <a:xfrm>
            <a:off x="1589690" y="3275075"/>
            <a:ext cx="106045" cy="102870"/>
          </a:xfrm>
          <a:custGeom>
            <a:rect b="b" l="l" r="r" t="t"/>
            <a:pathLst>
              <a:path extrusionOk="0" h="102870" w="106045">
                <a:moveTo>
                  <a:pt x="101563" y="71440"/>
                </a:moveTo>
                <a:lnTo>
                  <a:pt x="4153" y="71440"/>
                </a:lnTo>
                <a:lnTo>
                  <a:pt x="0" y="51423"/>
                </a:lnTo>
                <a:lnTo>
                  <a:pt x="4153" y="31407"/>
                </a:lnTo>
                <a:lnTo>
                  <a:pt x="15481" y="15061"/>
                </a:lnTo>
                <a:lnTo>
                  <a:pt x="32283" y="4041"/>
                </a:lnTo>
                <a:lnTo>
                  <a:pt x="52858" y="0"/>
                </a:lnTo>
                <a:lnTo>
                  <a:pt x="63218" y="997"/>
                </a:lnTo>
                <a:lnTo>
                  <a:pt x="96836" y="22893"/>
                </a:lnTo>
                <a:lnTo>
                  <a:pt x="105716" y="51423"/>
                </a:lnTo>
                <a:lnTo>
                  <a:pt x="101563" y="71440"/>
                </a:lnTo>
                <a:close/>
              </a:path>
              <a:path extrusionOk="0" h="102870" w="106045">
                <a:moveTo>
                  <a:pt x="4153" y="71440"/>
                </a:moveTo>
                <a:close/>
              </a:path>
              <a:path extrusionOk="0" h="102870" w="106045">
                <a:moveTo>
                  <a:pt x="90235" y="87786"/>
                </a:moveTo>
                <a:lnTo>
                  <a:pt x="15481" y="87786"/>
                </a:lnTo>
                <a:lnTo>
                  <a:pt x="4153" y="71440"/>
                </a:lnTo>
                <a:lnTo>
                  <a:pt x="101563" y="71440"/>
                </a:lnTo>
                <a:lnTo>
                  <a:pt x="90235" y="87786"/>
                </a:lnTo>
                <a:close/>
              </a:path>
              <a:path extrusionOk="0" h="102870" w="106045">
                <a:moveTo>
                  <a:pt x="73433" y="98806"/>
                </a:moveTo>
                <a:lnTo>
                  <a:pt x="32283" y="98806"/>
                </a:lnTo>
                <a:lnTo>
                  <a:pt x="15481" y="87786"/>
                </a:lnTo>
                <a:lnTo>
                  <a:pt x="90235" y="87786"/>
                </a:lnTo>
                <a:lnTo>
                  <a:pt x="73433" y="98806"/>
                </a:lnTo>
                <a:close/>
              </a:path>
              <a:path extrusionOk="0" h="102870" w="106045">
                <a:moveTo>
                  <a:pt x="52858" y="102847"/>
                </a:moveTo>
                <a:lnTo>
                  <a:pt x="32283" y="9880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0" name="Google Shape;1230;p136"/>
          <p:cNvSpPr/>
          <p:nvPr/>
        </p:nvSpPr>
        <p:spPr>
          <a:xfrm>
            <a:off x="1589690" y="3275075"/>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3" y="71440"/>
                </a:lnTo>
                <a:lnTo>
                  <a:pt x="90235"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1" name="Google Shape;1231;p136"/>
          <p:cNvSpPr/>
          <p:nvPr/>
        </p:nvSpPr>
        <p:spPr>
          <a:xfrm>
            <a:off x="1190078" y="2400332"/>
            <a:ext cx="22860" cy="1929129"/>
          </a:xfrm>
          <a:custGeom>
            <a:rect b="b" l="l" r="r" t="t"/>
            <a:pathLst>
              <a:path extrusionOk="0" h="1929129" w="22860">
                <a:moveTo>
                  <a:pt x="0" y="0"/>
                </a:moveTo>
                <a:lnTo>
                  <a:pt x="22783" y="1928765"/>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2" name="Google Shape;1232;p136"/>
          <p:cNvSpPr/>
          <p:nvPr/>
        </p:nvSpPr>
        <p:spPr>
          <a:xfrm>
            <a:off x="1197130" y="4328912"/>
            <a:ext cx="31750" cy="43814"/>
          </a:xfrm>
          <a:custGeom>
            <a:rect b="b" l="l" r="r" t="t"/>
            <a:pathLst>
              <a:path extrusionOk="0" h="43814" w="31750">
                <a:moveTo>
                  <a:pt x="16241" y="43408"/>
                </a:moveTo>
                <a:lnTo>
                  <a:pt x="0" y="371"/>
                </a:lnTo>
                <a:lnTo>
                  <a:pt x="31463" y="0"/>
                </a:lnTo>
                <a:lnTo>
                  <a:pt x="16241" y="43408"/>
                </a:lnTo>
                <a:close/>
              </a:path>
            </a:pathLst>
          </a:custGeom>
          <a:solidFill>
            <a:srgbClr val="59595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3" name="Google Shape;1233;p136"/>
          <p:cNvSpPr/>
          <p:nvPr/>
        </p:nvSpPr>
        <p:spPr>
          <a:xfrm>
            <a:off x="1197130" y="4328912"/>
            <a:ext cx="31750" cy="43814"/>
          </a:xfrm>
          <a:custGeom>
            <a:rect b="b" l="l" r="r" t="t"/>
            <a:pathLst>
              <a:path extrusionOk="0" h="43814" w="31750">
                <a:moveTo>
                  <a:pt x="0" y="371"/>
                </a:moveTo>
                <a:lnTo>
                  <a:pt x="16241" y="43408"/>
                </a:lnTo>
                <a:lnTo>
                  <a:pt x="31463" y="0"/>
                </a:lnTo>
                <a:lnTo>
                  <a:pt x="0" y="371"/>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4" name="Google Shape;1234;p136"/>
          <p:cNvSpPr/>
          <p:nvPr/>
        </p:nvSpPr>
        <p:spPr>
          <a:xfrm>
            <a:off x="1220965" y="2389087"/>
            <a:ext cx="2913379" cy="3175"/>
          </a:xfrm>
          <a:custGeom>
            <a:rect b="b" l="l" r="r" t="t"/>
            <a:pathLst>
              <a:path extrusionOk="0" h="3175" w="2913379">
                <a:moveTo>
                  <a:pt x="0" y="2837"/>
                </a:moveTo>
                <a:lnTo>
                  <a:pt x="2912890"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5" name="Google Shape;1235;p136"/>
          <p:cNvSpPr/>
          <p:nvPr/>
        </p:nvSpPr>
        <p:spPr>
          <a:xfrm>
            <a:off x="4133839" y="2373354"/>
            <a:ext cx="43815" cy="31750"/>
          </a:xfrm>
          <a:custGeom>
            <a:rect b="b" l="l" r="r" t="t"/>
            <a:pathLst>
              <a:path extrusionOk="0" h="31750" w="43815">
                <a:moveTo>
                  <a:pt x="31" y="31465"/>
                </a:moveTo>
                <a:lnTo>
                  <a:pt x="0" y="0"/>
                </a:lnTo>
                <a:lnTo>
                  <a:pt x="43240" y="15690"/>
                </a:lnTo>
                <a:lnTo>
                  <a:pt x="31" y="31465"/>
                </a:lnTo>
                <a:close/>
              </a:path>
            </a:pathLst>
          </a:custGeom>
          <a:solidFill>
            <a:srgbClr val="59595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6" name="Google Shape;1236;p136"/>
          <p:cNvSpPr/>
          <p:nvPr/>
        </p:nvSpPr>
        <p:spPr>
          <a:xfrm>
            <a:off x="4133839" y="2373354"/>
            <a:ext cx="43815" cy="31750"/>
          </a:xfrm>
          <a:custGeom>
            <a:rect b="b" l="l" r="r" t="t"/>
            <a:pathLst>
              <a:path extrusionOk="0" h="31750" w="43815">
                <a:moveTo>
                  <a:pt x="31" y="31465"/>
                </a:moveTo>
                <a:lnTo>
                  <a:pt x="43240" y="15690"/>
                </a:lnTo>
                <a:lnTo>
                  <a:pt x="0" y="0"/>
                </a:lnTo>
                <a:lnTo>
                  <a:pt x="31" y="31465"/>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7" name="Google Shape;1237;p136"/>
          <p:cNvSpPr/>
          <p:nvPr/>
        </p:nvSpPr>
        <p:spPr>
          <a:xfrm>
            <a:off x="1628474" y="2516953"/>
            <a:ext cx="2036445" cy="1885314"/>
          </a:xfrm>
          <a:custGeom>
            <a:rect b="b" l="l" r="r" t="t"/>
            <a:pathLst>
              <a:path extrusionOk="0" h="1885314" w="2036445">
                <a:moveTo>
                  <a:pt x="2036180" y="1884762"/>
                </a:moveTo>
                <a:lnTo>
                  <a:pt x="0" y="0"/>
                </a:lnTo>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8" name="Google Shape;1238;p136"/>
          <p:cNvSpPr txBox="1"/>
          <p:nvPr/>
        </p:nvSpPr>
        <p:spPr>
          <a:xfrm>
            <a:off x="4264052" y="2263900"/>
            <a:ext cx="11658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X ( feature 2 )</a:t>
            </a:r>
            <a:endParaRPr b="0" i="0" sz="1400" u="none" cap="none" strike="noStrike">
              <a:solidFill>
                <a:schemeClr val="dk1"/>
              </a:solidFill>
              <a:latin typeface="Arial"/>
              <a:ea typeface="Arial"/>
              <a:cs typeface="Arial"/>
              <a:sym typeface="Arial"/>
            </a:endParaRPr>
          </a:p>
        </p:txBody>
      </p:sp>
      <p:sp>
        <p:nvSpPr>
          <p:cNvPr id="1239" name="Google Shape;1239;p136"/>
          <p:cNvSpPr txBox="1"/>
          <p:nvPr/>
        </p:nvSpPr>
        <p:spPr>
          <a:xfrm>
            <a:off x="1306800" y="4344650"/>
            <a:ext cx="11862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X ( feature 1 )</a:t>
            </a:r>
            <a:endParaRPr b="0" i="0" sz="1400" u="none" cap="none" strike="noStrike">
              <a:solidFill>
                <a:schemeClr val="dk1"/>
              </a:solidFill>
              <a:latin typeface="Arial"/>
              <a:ea typeface="Arial"/>
              <a:cs typeface="Arial"/>
              <a:sym typeface="Arial"/>
            </a:endParaRPr>
          </a:p>
        </p:txBody>
      </p:sp>
      <p:sp>
        <p:nvSpPr>
          <p:cNvPr id="1240" name="Google Shape;1240;p136"/>
          <p:cNvSpPr/>
          <p:nvPr/>
        </p:nvSpPr>
        <p:spPr>
          <a:xfrm>
            <a:off x="1193227" y="1806915"/>
            <a:ext cx="428625" cy="572769"/>
          </a:xfrm>
          <a:custGeom>
            <a:rect b="b" l="l" r="r" t="t"/>
            <a:pathLst>
              <a:path extrusionOk="0" h="572769" w="428625">
                <a:moveTo>
                  <a:pt x="0" y="572529"/>
                </a:moveTo>
                <a:lnTo>
                  <a:pt x="428077"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1" name="Google Shape;1241;p136"/>
          <p:cNvSpPr/>
          <p:nvPr/>
        </p:nvSpPr>
        <p:spPr>
          <a:xfrm>
            <a:off x="1608705" y="1772297"/>
            <a:ext cx="38735" cy="44450"/>
          </a:xfrm>
          <a:custGeom>
            <a:rect b="b" l="l" r="r" t="t"/>
            <a:pathLst>
              <a:path extrusionOk="0" h="44450" w="38735">
                <a:moveTo>
                  <a:pt x="25200" y="44039"/>
                </a:moveTo>
                <a:lnTo>
                  <a:pt x="0" y="25197"/>
                </a:lnTo>
                <a:lnTo>
                  <a:pt x="38484" y="0"/>
                </a:lnTo>
                <a:lnTo>
                  <a:pt x="25200" y="44039"/>
                </a:lnTo>
                <a:close/>
              </a:path>
            </a:pathLst>
          </a:custGeom>
          <a:solidFill>
            <a:srgbClr val="59595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2" name="Google Shape;1242;p136"/>
          <p:cNvSpPr/>
          <p:nvPr/>
        </p:nvSpPr>
        <p:spPr>
          <a:xfrm>
            <a:off x="1608705" y="1772297"/>
            <a:ext cx="38735" cy="44450"/>
          </a:xfrm>
          <a:custGeom>
            <a:rect b="b" l="l" r="r" t="t"/>
            <a:pathLst>
              <a:path extrusionOk="0" h="44450" w="38735">
                <a:moveTo>
                  <a:pt x="25200" y="44039"/>
                </a:moveTo>
                <a:lnTo>
                  <a:pt x="38484" y="0"/>
                </a:lnTo>
                <a:lnTo>
                  <a:pt x="0" y="25197"/>
                </a:lnTo>
                <a:lnTo>
                  <a:pt x="25200" y="4403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3" name="Google Shape;1243;p136"/>
          <p:cNvSpPr txBox="1"/>
          <p:nvPr/>
        </p:nvSpPr>
        <p:spPr>
          <a:xfrm>
            <a:off x="998398" y="1218075"/>
            <a:ext cx="3779100" cy="664800"/>
          </a:xfrm>
          <a:prstGeom prst="rect">
            <a:avLst/>
          </a:prstGeom>
          <a:noFill/>
          <a:ln>
            <a:noFill/>
          </a:ln>
        </p:spPr>
        <p:txBody>
          <a:bodyPr anchorCtr="0" anchor="t" bIns="0" lIns="0" spcFirstLastPara="1" rIns="0" wrap="square" tIns="12700">
            <a:noAutofit/>
          </a:bodyPr>
          <a:lstStyle/>
          <a:p>
            <a:pPr indent="0" lvl="0" marL="49149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icrosoft JhengHei"/>
                <a:ea typeface="Microsoft JhengHei"/>
                <a:cs typeface="Microsoft JhengHei"/>
                <a:sym typeface="Microsoft JhengHei"/>
              </a:rPr>
              <a:t>分類界的 </a:t>
            </a:r>
            <a:r>
              <a:rPr b="0" i="0" lang="en-US" sz="1800" u="none" cap="none" strike="noStrike">
                <a:solidFill>
                  <a:schemeClr val="dk1"/>
                </a:solidFill>
                <a:latin typeface="Arial"/>
                <a:ea typeface="Arial"/>
                <a:cs typeface="Arial"/>
                <a:sym typeface="Arial"/>
              </a:rPr>
              <a:t>Linear Regression</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19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y</a:t>
            </a:r>
            <a:endParaRPr b="0" i="0" sz="1400" u="none" cap="none" strike="noStrike">
              <a:solidFill>
                <a:schemeClr val="dk1"/>
              </a:solidFill>
              <a:latin typeface="Arial"/>
              <a:ea typeface="Arial"/>
              <a:cs typeface="Arial"/>
              <a:sym typeface="Arial"/>
            </a:endParaRPr>
          </a:p>
        </p:txBody>
      </p:sp>
      <p:sp>
        <p:nvSpPr>
          <p:cNvPr id="1244" name="Google Shape;1244;p136"/>
          <p:cNvSpPr txBox="1"/>
          <p:nvPr/>
        </p:nvSpPr>
        <p:spPr>
          <a:xfrm>
            <a:off x="2637355" y="4134650"/>
            <a:ext cx="8046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mo"/>
                <a:ea typeface="Arimo"/>
                <a:cs typeface="Arimo"/>
                <a:sym typeface="Arimo"/>
              </a:rPr>
              <a:t>分類</a:t>
            </a:r>
            <a:r>
              <a:rPr b="0" i="0" lang="en-US" sz="2400" u="none" cap="none" strike="noStrike">
                <a:solidFill>
                  <a:srgbClr val="FF0000"/>
                </a:solidFill>
                <a:latin typeface="Arial"/>
                <a:ea typeface="Arial"/>
                <a:cs typeface="Arial"/>
                <a:sym typeface="Arial"/>
              </a:rPr>
              <a:t>0</a:t>
            </a:r>
            <a:endParaRPr b="0" i="0" sz="2400" u="none" cap="none" strike="noStrike">
              <a:solidFill>
                <a:schemeClr val="dk1"/>
              </a:solidFill>
              <a:latin typeface="Arial"/>
              <a:ea typeface="Arial"/>
              <a:cs typeface="Arial"/>
              <a:sym typeface="Arial"/>
            </a:endParaRPr>
          </a:p>
        </p:txBody>
      </p:sp>
      <p:sp>
        <p:nvSpPr>
          <p:cNvPr id="1245" name="Google Shape;1245;p136"/>
          <p:cNvSpPr txBox="1"/>
          <p:nvPr/>
        </p:nvSpPr>
        <p:spPr>
          <a:xfrm>
            <a:off x="2942155" y="2382050"/>
            <a:ext cx="8046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FF"/>
                </a:solidFill>
                <a:latin typeface="Arimo"/>
                <a:ea typeface="Arimo"/>
                <a:cs typeface="Arimo"/>
                <a:sym typeface="Arimo"/>
              </a:rPr>
              <a:t>分類</a:t>
            </a:r>
            <a:r>
              <a:rPr b="0" i="0" lang="en-US" sz="2400" u="none" cap="none" strike="noStrike">
                <a:solidFill>
                  <a:srgbClr val="0000FF"/>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1246" name="Google Shape;1246;p136"/>
          <p:cNvSpPr/>
          <p:nvPr/>
        </p:nvSpPr>
        <p:spPr>
          <a:xfrm>
            <a:off x="3471602" y="3840292"/>
            <a:ext cx="389254" cy="391795"/>
          </a:xfrm>
          <a:custGeom>
            <a:rect b="b" l="l" r="r" t="t"/>
            <a:pathLst>
              <a:path extrusionOk="0" h="391795" w="389254">
                <a:moveTo>
                  <a:pt x="150149" y="391574"/>
                </a:moveTo>
                <a:lnTo>
                  <a:pt x="0" y="224624"/>
                </a:lnTo>
                <a:lnTo>
                  <a:pt x="156899" y="83474"/>
                </a:lnTo>
                <a:lnTo>
                  <a:pt x="81824" y="0"/>
                </a:lnTo>
                <a:lnTo>
                  <a:pt x="388874" y="25799"/>
                </a:lnTo>
                <a:lnTo>
                  <a:pt x="383953" y="250424"/>
                </a:lnTo>
                <a:lnTo>
                  <a:pt x="307049" y="250424"/>
                </a:lnTo>
                <a:lnTo>
                  <a:pt x="150149" y="391574"/>
                </a:lnTo>
                <a:close/>
              </a:path>
              <a:path extrusionOk="0" h="391795" w="389254">
                <a:moveTo>
                  <a:pt x="382124" y="333899"/>
                </a:moveTo>
                <a:lnTo>
                  <a:pt x="307049" y="250424"/>
                </a:lnTo>
                <a:lnTo>
                  <a:pt x="383953" y="250424"/>
                </a:lnTo>
                <a:lnTo>
                  <a:pt x="382124" y="333899"/>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7" name="Google Shape;1247;p136"/>
          <p:cNvSpPr/>
          <p:nvPr/>
        </p:nvSpPr>
        <p:spPr>
          <a:xfrm>
            <a:off x="3471602" y="3840292"/>
            <a:ext cx="389254" cy="391795"/>
          </a:xfrm>
          <a:custGeom>
            <a:rect b="b" l="l" r="r" t="t"/>
            <a:pathLst>
              <a:path extrusionOk="0" h="391795" w="389254">
                <a:moveTo>
                  <a:pt x="0" y="224624"/>
                </a:moveTo>
                <a:lnTo>
                  <a:pt x="156899" y="83474"/>
                </a:lnTo>
                <a:lnTo>
                  <a:pt x="81824" y="0"/>
                </a:lnTo>
                <a:lnTo>
                  <a:pt x="388874" y="25799"/>
                </a:lnTo>
                <a:lnTo>
                  <a:pt x="382124" y="333899"/>
                </a:lnTo>
                <a:lnTo>
                  <a:pt x="307049" y="250424"/>
                </a:lnTo>
                <a:lnTo>
                  <a:pt x="150149" y="391574"/>
                </a:lnTo>
                <a:lnTo>
                  <a:pt x="0" y="2246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8" name="Google Shape;1248;p136"/>
          <p:cNvSpPr/>
          <p:nvPr/>
        </p:nvSpPr>
        <p:spPr>
          <a:xfrm>
            <a:off x="5429875" y="1218075"/>
            <a:ext cx="2902500" cy="90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37"/>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latin typeface="Arial"/>
                <a:ea typeface="Arial"/>
                <a:cs typeface="Arial"/>
                <a:sym typeface="Arial"/>
              </a:rPr>
              <a:t>Logistic Regression</a:t>
            </a:r>
            <a:endParaRPr b="1">
              <a:solidFill>
                <a:schemeClr val="dk1"/>
              </a:solidFill>
              <a:latin typeface="Arial"/>
              <a:ea typeface="Arial"/>
              <a:cs typeface="Arial"/>
              <a:sym typeface="Arial"/>
            </a:endParaRPr>
          </a:p>
        </p:txBody>
      </p:sp>
      <p:sp>
        <p:nvSpPr>
          <p:cNvPr id="1255" name="Google Shape;1255;p137"/>
          <p:cNvSpPr txBox="1"/>
          <p:nvPr/>
        </p:nvSpPr>
        <p:spPr>
          <a:xfrm>
            <a:off x="429225" y="982876"/>
            <a:ext cx="8074500" cy="3550200"/>
          </a:xfrm>
          <a:prstGeom prst="rect">
            <a:avLst/>
          </a:prstGeom>
          <a:noFill/>
          <a:ln>
            <a:noFill/>
          </a:ln>
        </p:spPr>
        <p:txBody>
          <a:bodyPr anchorCtr="0" anchor="t" bIns="0" lIns="0" spcFirstLastPara="1" rIns="0" wrap="square" tIns="66025">
            <a:noAutofit/>
          </a:bodyPr>
          <a:lstStyle/>
          <a:p>
            <a:pPr indent="-412115" lvl="0" marL="424815" marR="0" rtl="0" algn="l">
              <a:lnSpc>
                <a:spcPct val="100000"/>
              </a:lnSpc>
              <a:spcBef>
                <a:spcPts val="0"/>
              </a:spcBef>
              <a:spcAft>
                <a:spcPts val="0"/>
              </a:spcAft>
              <a:buClr>
                <a:srgbClr val="595959"/>
              </a:buClr>
              <a:buSzPts val="2400"/>
              <a:buFont typeface="Arial"/>
              <a:buChar char="●"/>
            </a:pPr>
            <a:r>
              <a:rPr b="0" i="0" lang="en-US" sz="2400" u="none" cap="none" strike="noStrike">
                <a:solidFill>
                  <a:srgbClr val="595959"/>
                </a:solidFill>
                <a:latin typeface="Arimo"/>
                <a:ea typeface="Arimo"/>
                <a:cs typeface="Arimo"/>
                <a:sym typeface="Arimo"/>
              </a:rPr>
              <a:t>使用時機：</a:t>
            </a:r>
            <a:endParaRPr b="0" i="0" sz="2400" u="none" cap="none" strike="noStrike">
              <a:solidFill>
                <a:schemeClr val="dk1"/>
              </a:solidFill>
              <a:latin typeface="Arimo"/>
              <a:ea typeface="Arimo"/>
              <a:cs typeface="Arimo"/>
              <a:sym typeface="Arimo"/>
            </a:endParaRPr>
          </a:p>
          <a:p>
            <a:pPr indent="-412114" lvl="1" marL="882014" marR="0" rtl="0" algn="l">
              <a:lnSpc>
                <a:spcPct val="100000"/>
              </a:lnSpc>
              <a:spcBef>
                <a:spcPts val="420"/>
              </a:spcBef>
              <a:spcAft>
                <a:spcPts val="0"/>
              </a:spcAft>
              <a:buClr>
                <a:srgbClr val="595959"/>
              </a:buClr>
              <a:buSzPts val="2400"/>
              <a:buFont typeface="Arial"/>
              <a:buChar char="○"/>
            </a:pPr>
            <a:r>
              <a:rPr b="0" i="0" lang="en-US" sz="2400" u="none" cap="none" strike="noStrike">
                <a:solidFill>
                  <a:srgbClr val="595959"/>
                </a:solidFill>
                <a:latin typeface="Arial"/>
                <a:ea typeface="Arial"/>
                <a:cs typeface="Arial"/>
                <a:sym typeface="Arial"/>
              </a:rPr>
              <a:t>Label </a:t>
            </a:r>
            <a:r>
              <a:rPr b="0" i="0" lang="en-US" sz="2400" u="none" cap="none" strike="noStrike">
                <a:solidFill>
                  <a:srgbClr val="595959"/>
                </a:solidFill>
                <a:latin typeface="Arimo"/>
                <a:ea typeface="Arimo"/>
                <a:cs typeface="Arimo"/>
                <a:sym typeface="Arimo"/>
              </a:rPr>
              <a:t>為</a:t>
            </a:r>
            <a:r>
              <a:rPr b="0" i="0" lang="en-US" sz="2400" u="none" cap="none" strike="noStrike">
                <a:solidFill>
                  <a:srgbClr val="FF0000"/>
                </a:solidFill>
                <a:latin typeface="Arimo"/>
                <a:ea typeface="Arimo"/>
                <a:cs typeface="Arimo"/>
                <a:sym typeface="Arimo"/>
              </a:rPr>
              <a:t>非</a:t>
            </a:r>
            <a:r>
              <a:rPr b="0" i="0" lang="en-US" sz="2400" u="none" cap="none" strike="noStrike">
                <a:solidFill>
                  <a:srgbClr val="595959"/>
                </a:solidFill>
                <a:latin typeface="Arimo"/>
                <a:ea typeface="Arimo"/>
                <a:cs typeface="Arimo"/>
                <a:sym typeface="Arimo"/>
              </a:rPr>
              <a:t>連續值（二元、多元分類問題）。</a:t>
            </a:r>
            <a:endParaRPr b="0" i="0" sz="2400" u="none" cap="none" strike="noStrike">
              <a:solidFill>
                <a:schemeClr val="dk1"/>
              </a:solidFill>
              <a:latin typeface="Arimo"/>
              <a:ea typeface="Arimo"/>
              <a:cs typeface="Arimo"/>
              <a:sym typeface="Arimo"/>
            </a:endParaRPr>
          </a:p>
          <a:p>
            <a:pPr indent="0" lvl="0" marL="0" marR="0" rtl="0" algn="l">
              <a:lnSpc>
                <a:spcPct val="100000"/>
              </a:lnSpc>
              <a:spcBef>
                <a:spcPts val="25"/>
              </a:spcBef>
              <a:spcAft>
                <a:spcPts val="0"/>
              </a:spcAft>
              <a:buClr>
                <a:srgbClr val="000000"/>
              </a:buClr>
              <a:buSzPts val="3250"/>
              <a:buFont typeface="Arial"/>
              <a:buNone/>
            </a:pPr>
            <a:br>
              <a:rPr lang="en-US" sz="2400">
                <a:solidFill>
                  <a:srgbClr val="595959"/>
                </a:solidFill>
              </a:rPr>
            </a:br>
            <a:br>
              <a:rPr lang="en-US" sz="2400">
                <a:solidFill>
                  <a:srgbClr val="595959"/>
                </a:solidFill>
              </a:rPr>
            </a:br>
            <a:endParaRPr b="0" i="0" sz="3250" u="none" cap="none" strike="noStrike">
              <a:solidFill>
                <a:schemeClr val="dk1"/>
              </a:solidFill>
              <a:latin typeface="Times New Roman"/>
              <a:ea typeface="Times New Roman"/>
              <a:cs typeface="Times New Roman"/>
              <a:sym typeface="Times New Roman"/>
            </a:endParaRPr>
          </a:p>
          <a:p>
            <a:pPr indent="0" lvl="0" marL="424815" marR="0" rtl="0" algn="l">
              <a:lnSpc>
                <a:spcPct val="100000"/>
              </a:lnSpc>
              <a:spcBef>
                <a:spcPts val="0"/>
              </a:spcBef>
              <a:spcAft>
                <a:spcPts val="0"/>
              </a:spcAft>
              <a:buClr>
                <a:srgbClr val="000000"/>
              </a:buClr>
              <a:buSzPts val="2400"/>
              <a:buFont typeface="Arial"/>
              <a:buNone/>
            </a:pPr>
            <a:r>
              <a:t/>
            </a:r>
            <a:endParaRPr b="0" i="0" sz="2400" u="none" cap="none" strike="noStrike">
              <a:solidFill>
                <a:srgbClr val="595959"/>
              </a:solidFill>
              <a:latin typeface="Arial"/>
              <a:ea typeface="Arial"/>
              <a:cs typeface="Arial"/>
              <a:sym typeface="Arial"/>
            </a:endParaRPr>
          </a:p>
          <a:p>
            <a:pPr indent="-412115" lvl="0" marL="424815" marR="0" rtl="0" algn="l">
              <a:lnSpc>
                <a:spcPct val="100000"/>
              </a:lnSpc>
              <a:spcBef>
                <a:spcPts val="0"/>
              </a:spcBef>
              <a:spcAft>
                <a:spcPts val="0"/>
              </a:spcAft>
              <a:buClr>
                <a:srgbClr val="595959"/>
              </a:buClr>
              <a:buSzPts val="2400"/>
              <a:buFont typeface="Arial"/>
              <a:buChar char="●"/>
            </a:pPr>
            <a:r>
              <a:rPr b="0" i="0" lang="en-US" sz="2400" u="none" cap="none" strike="noStrike">
                <a:solidFill>
                  <a:srgbClr val="595959"/>
                </a:solidFill>
                <a:latin typeface="Arial"/>
                <a:ea typeface="Arial"/>
                <a:cs typeface="Arial"/>
                <a:sym typeface="Arial"/>
              </a:rPr>
              <a:t>Prediction</a:t>
            </a:r>
            <a:r>
              <a:rPr b="0" i="0" lang="en-US" sz="2400" u="none" cap="none" strike="noStrike">
                <a:solidFill>
                  <a:srgbClr val="595959"/>
                </a:solidFill>
                <a:latin typeface="Arimo"/>
                <a:ea typeface="Arimo"/>
                <a:cs typeface="Arimo"/>
                <a:sym typeface="Arimo"/>
              </a:rPr>
              <a:t>：</a:t>
            </a:r>
            <a:r>
              <a:rPr b="0" i="0" lang="en-US" sz="2400" u="none" cap="none" strike="noStrike">
                <a:solidFill>
                  <a:srgbClr val="595959"/>
                </a:solidFill>
                <a:latin typeface="Arial"/>
                <a:ea typeface="Arial"/>
                <a:cs typeface="Arial"/>
                <a:sym typeface="Arial"/>
              </a:rPr>
              <a:t>0 ~ 1 </a:t>
            </a:r>
            <a:r>
              <a:rPr b="0" i="0" lang="en-US" sz="2400" u="none" cap="none" strike="noStrike">
                <a:solidFill>
                  <a:srgbClr val="595959"/>
                </a:solidFill>
                <a:latin typeface="Arimo"/>
                <a:ea typeface="Arimo"/>
                <a:cs typeface="Arimo"/>
                <a:sym typeface="Arimo"/>
              </a:rPr>
              <a:t>的機率值。</a:t>
            </a:r>
            <a:endParaRPr b="0" i="0" sz="2400" u="none" cap="none" strike="noStrike">
              <a:solidFill>
                <a:schemeClr val="dk1"/>
              </a:solidFill>
              <a:latin typeface="Arimo"/>
              <a:ea typeface="Arimo"/>
              <a:cs typeface="Arimo"/>
              <a:sym typeface="Arimo"/>
            </a:endParaRPr>
          </a:p>
        </p:txBody>
      </p:sp>
      <p:sp>
        <p:nvSpPr>
          <p:cNvPr id="1256" name="Google Shape;1256;p137"/>
          <p:cNvSpPr/>
          <p:nvPr/>
        </p:nvSpPr>
        <p:spPr>
          <a:xfrm>
            <a:off x="3120750" y="2119650"/>
            <a:ext cx="2902500" cy="90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138"/>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Logistic Regression</a:t>
            </a:r>
            <a:endParaRPr b="1">
              <a:solidFill>
                <a:schemeClr val="dk1"/>
              </a:solidFill>
            </a:endParaRPr>
          </a:p>
        </p:txBody>
      </p:sp>
      <p:pic>
        <p:nvPicPr>
          <p:cNvPr id="1263" name="Google Shape;1263;p138"/>
          <p:cNvPicPr preferRelativeResize="0"/>
          <p:nvPr/>
        </p:nvPicPr>
        <p:blipFill rotWithShape="1">
          <a:blip r:embed="rId3">
            <a:alphaModFix/>
          </a:blip>
          <a:srcRect b="0" l="0" r="0" t="0"/>
          <a:stretch/>
        </p:blipFill>
        <p:spPr>
          <a:xfrm>
            <a:off x="995523" y="1018052"/>
            <a:ext cx="7152954" cy="356459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3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12700" rtl="0" algn="l">
              <a:lnSpc>
                <a:spcPct val="100000"/>
              </a:lnSpc>
              <a:spcBef>
                <a:spcPts val="1000"/>
              </a:spcBef>
              <a:spcAft>
                <a:spcPts val="0"/>
              </a:spcAft>
              <a:buSzPts val="2400"/>
              <a:buNone/>
            </a:pPr>
            <a:r>
              <a:rPr b="1" lang="en-US">
                <a:solidFill>
                  <a:schemeClr val="dk1"/>
                </a:solidFill>
              </a:rPr>
              <a:t>Iris Classification</a:t>
            </a:r>
            <a:r>
              <a:rPr b="1" lang="en-US"/>
              <a:t> </a:t>
            </a:r>
            <a:r>
              <a:rPr b="1" lang="en-US">
                <a:solidFill>
                  <a:schemeClr val="dk1"/>
                </a:solidFill>
              </a:rPr>
              <a:t>- Probability Output</a:t>
            </a:r>
            <a:endParaRPr b="1"/>
          </a:p>
        </p:txBody>
      </p:sp>
      <p:pic>
        <p:nvPicPr>
          <p:cNvPr id="1270" name="Google Shape;1270;p139"/>
          <p:cNvPicPr preferRelativeResize="0"/>
          <p:nvPr/>
        </p:nvPicPr>
        <p:blipFill rotWithShape="1">
          <a:blip r:embed="rId3">
            <a:alphaModFix/>
          </a:blip>
          <a:srcRect b="71635" l="0" r="0" t="0"/>
          <a:stretch/>
        </p:blipFill>
        <p:spPr>
          <a:xfrm>
            <a:off x="50737" y="3472915"/>
            <a:ext cx="9042525" cy="761725"/>
          </a:xfrm>
          <a:prstGeom prst="rect">
            <a:avLst/>
          </a:prstGeom>
          <a:noFill/>
          <a:ln>
            <a:noFill/>
          </a:ln>
        </p:spPr>
      </p:pic>
      <p:pic>
        <p:nvPicPr>
          <p:cNvPr id="1271" name="Google Shape;1271;p139"/>
          <p:cNvPicPr preferRelativeResize="0"/>
          <p:nvPr/>
        </p:nvPicPr>
        <p:blipFill rotWithShape="1">
          <a:blip r:embed="rId3">
            <a:alphaModFix/>
          </a:blip>
          <a:srcRect b="53967" l="0" r="0" t="28426"/>
          <a:stretch/>
        </p:blipFill>
        <p:spPr>
          <a:xfrm>
            <a:off x="152400" y="1917548"/>
            <a:ext cx="8839200" cy="462150"/>
          </a:xfrm>
          <a:prstGeom prst="rect">
            <a:avLst/>
          </a:prstGeom>
          <a:noFill/>
          <a:ln>
            <a:noFill/>
          </a:ln>
        </p:spPr>
      </p:pic>
      <p:sp>
        <p:nvSpPr>
          <p:cNvPr id="1272" name="Google Shape;1272;p139"/>
          <p:cNvSpPr txBox="1"/>
          <p:nvPr/>
        </p:nvSpPr>
        <p:spPr>
          <a:xfrm>
            <a:off x="219300" y="1084700"/>
            <a:ext cx="3126900" cy="462300"/>
          </a:xfrm>
          <a:prstGeom prst="rect">
            <a:avLst/>
          </a:prstGeom>
          <a:solidFill>
            <a:srgbClr val="B7B7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Arial"/>
                <a:ea typeface="Arial"/>
                <a:cs typeface="Arial"/>
                <a:sym typeface="Arial"/>
              </a:rPr>
              <a:t>Take 1st data as a example</a:t>
            </a:r>
            <a:endParaRPr b="1" i="0" sz="1800" u="none" cap="none" strike="noStrike">
              <a:solidFill>
                <a:srgbClr val="FFFFFF"/>
              </a:solidFill>
              <a:latin typeface="Arial"/>
              <a:ea typeface="Arial"/>
              <a:cs typeface="Arial"/>
              <a:sym typeface="Arial"/>
            </a:endParaRPr>
          </a:p>
        </p:txBody>
      </p:sp>
      <p:cxnSp>
        <p:nvCxnSpPr>
          <p:cNvPr id="1273" name="Google Shape;1273;p139"/>
          <p:cNvCxnSpPr/>
          <p:nvPr/>
        </p:nvCxnSpPr>
        <p:spPr>
          <a:xfrm>
            <a:off x="2319275" y="2363400"/>
            <a:ext cx="1668900" cy="0"/>
          </a:xfrm>
          <a:prstGeom prst="straightConnector1">
            <a:avLst/>
          </a:prstGeom>
          <a:noFill/>
          <a:ln cap="flat" cmpd="sng" w="28575">
            <a:solidFill>
              <a:srgbClr val="FF0000"/>
            </a:solidFill>
            <a:prstDash val="solid"/>
            <a:round/>
            <a:headEnd len="sm" w="sm" type="none"/>
            <a:tailEnd len="sm" w="sm" type="none"/>
          </a:ln>
        </p:spPr>
      </p:cxnSp>
      <p:sp>
        <p:nvSpPr>
          <p:cNvPr id="1274" name="Google Shape;1274;p139"/>
          <p:cNvSpPr/>
          <p:nvPr/>
        </p:nvSpPr>
        <p:spPr>
          <a:xfrm>
            <a:off x="2953425" y="2466100"/>
            <a:ext cx="399300" cy="462000"/>
          </a:xfrm>
          <a:prstGeom prst="downArrow">
            <a:avLst>
              <a:gd fmla="val 50000" name="adj1"/>
              <a:gd fmla="val 50000" name="adj2"/>
            </a:avLst>
          </a:prstGeom>
          <a:solidFill>
            <a:srgbClr val="E0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39"/>
          <p:cNvSpPr txBox="1"/>
          <p:nvPr/>
        </p:nvSpPr>
        <p:spPr>
          <a:xfrm>
            <a:off x="3388250" y="2409550"/>
            <a:ext cx="20163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666666"/>
                </a:solidFill>
                <a:latin typeface="Microsoft JhengHei"/>
                <a:ea typeface="Microsoft JhengHei"/>
                <a:cs typeface="Microsoft JhengHei"/>
                <a:sym typeface="Microsoft JhengHei"/>
              </a:rPr>
              <a:t>最大機率</a:t>
            </a:r>
            <a:endParaRPr b="1" i="0" sz="2400" u="none" cap="none" strike="noStrike">
              <a:solidFill>
                <a:srgbClr val="666666"/>
              </a:solidFill>
              <a:latin typeface="Microsoft JhengHei"/>
              <a:ea typeface="Microsoft JhengHei"/>
              <a:cs typeface="Microsoft JhengHei"/>
              <a:sym typeface="Microsoft JhengHei"/>
            </a:endParaRPr>
          </a:p>
        </p:txBody>
      </p:sp>
      <p:sp>
        <p:nvSpPr>
          <p:cNvPr id="1276" name="Google Shape;1276;p139"/>
          <p:cNvSpPr txBox="1"/>
          <p:nvPr/>
        </p:nvSpPr>
        <p:spPr>
          <a:xfrm>
            <a:off x="2363325" y="2867963"/>
            <a:ext cx="15795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Arial"/>
                <a:ea typeface="Arial"/>
                <a:cs typeface="Arial"/>
                <a:sym typeface="Arial"/>
              </a:rPr>
              <a:t>Class = 1</a:t>
            </a:r>
            <a:endParaRPr b="1" i="0" sz="2400" u="none" cap="none" strike="noStrike">
              <a:solidFill>
                <a:srgbClr val="FF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8"/>
          <p:cNvSpPr txBox="1"/>
          <p:nvPr>
            <p:ph type="title"/>
          </p:nvPr>
        </p:nvSpPr>
        <p:spPr>
          <a:xfrm>
            <a:off x="406975" y="582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Deeper into Machine Learning</a:t>
            </a:r>
            <a:endParaRPr b="1">
              <a:solidFill>
                <a:schemeClr val="dk1"/>
              </a:solidFill>
            </a:endParaRPr>
          </a:p>
        </p:txBody>
      </p:sp>
      <p:sp>
        <p:nvSpPr>
          <p:cNvPr id="388" name="Google Shape;388;p68"/>
          <p:cNvSpPr txBox="1"/>
          <p:nvPr/>
        </p:nvSpPr>
        <p:spPr>
          <a:xfrm>
            <a:off x="713872" y="2877217"/>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Programmer</a:t>
            </a:r>
            <a:endParaRPr b="0" i="0" sz="1400" u="none" cap="none" strike="noStrike">
              <a:solidFill>
                <a:srgbClr val="000000"/>
              </a:solidFill>
              <a:latin typeface="Arial"/>
              <a:ea typeface="Arial"/>
              <a:cs typeface="Arial"/>
              <a:sym typeface="Arial"/>
            </a:endParaRPr>
          </a:p>
        </p:txBody>
      </p:sp>
      <p:sp>
        <p:nvSpPr>
          <p:cNvPr id="389" name="Google Shape;389;p68"/>
          <p:cNvSpPr txBox="1"/>
          <p:nvPr/>
        </p:nvSpPr>
        <p:spPr>
          <a:xfrm>
            <a:off x="2671009" y="2877217"/>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Program</a:t>
            </a:r>
            <a:endParaRPr b="0" i="0" sz="1400" u="none" cap="none" strike="noStrike">
              <a:solidFill>
                <a:srgbClr val="000000"/>
              </a:solidFill>
              <a:latin typeface="Arial"/>
              <a:ea typeface="Arial"/>
              <a:cs typeface="Arial"/>
              <a:sym typeface="Arial"/>
            </a:endParaRPr>
          </a:p>
        </p:txBody>
      </p:sp>
      <p:sp>
        <p:nvSpPr>
          <p:cNvPr id="390" name="Google Shape;390;p68"/>
          <p:cNvSpPr txBox="1"/>
          <p:nvPr/>
        </p:nvSpPr>
        <p:spPr>
          <a:xfrm>
            <a:off x="4855409" y="2877217"/>
            <a:ext cx="1417200" cy="338700"/>
          </a:xfrm>
          <a:prstGeom prst="rect">
            <a:avLst/>
          </a:prstGeom>
          <a:solidFill>
            <a:srgbClr val="FFFFFF"/>
          </a:solidFill>
          <a:ln cap="flat" cmpd="sng" w="254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Computer</a:t>
            </a:r>
            <a:endParaRPr b="0" i="0" sz="1400" u="none" cap="none" strike="noStrike">
              <a:solidFill>
                <a:srgbClr val="000000"/>
              </a:solidFill>
              <a:latin typeface="Arial"/>
              <a:ea typeface="Arial"/>
              <a:cs typeface="Arial"/>
              <a:sym typeface="Arial"/>
            </a:endParaRPr>
          </a:p>
        </p:txBody>
      </p:sp>
      <p:sp>
        <p:nvSpPr>
          <p:cNvPr id="391" name="Google Shape;391;p68"/>
          <p:cNvSpPr txBox="1"/>
          <p:nvPr/>
        </p:nvSpPr>
        <p:spPr>
          <a:xfrm>
            <a:off x="6978801" y="2877217"/>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Outputs</a:t>
            </a:r>
            <a:endParaRPr b="0" i="0" sz="1400" u="none" cap="none" strike="noStrike">
              <a:solidFill>
                <a:srgbClr val="000000"/>
              </a:solidFill>
              <a:latin typeface="Arial"/>
              <a:ea typeface="Arial"/>
              <a:cs typeface="Arial"/>
              <a:sym typeface="Arial"/>
            </a:endParaRPr>
          </a:p>
        </p:txBody>
      </p:sp>
      <p:sp>
        <p:nvSpPr>
          <p:cNvPr id="392" name="Google Shape;392;p68"/>
          <p:cNvSpPr txBox="1"/>
          <p:nvPr/>
        </p:nvSpPr>
        <p:spPr>
          <a:xfrm>
            <a:off x="1563010" y="1902992"/>
            <a:ext cx="1707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Inputs (observations)</a:t>
            </a:r>
            <a:endParaRPr b="0" i="0" sz="1400" u="none" cap="none" strike="noStrike">
              <a:solidFill>
                <a:srgbClr val="000000"/>
              </a:solidFill>
              <a:latin typeface="Arial"/>
              <a:ea typeface="Arial"/>
              <a:cs typeface="Arial"/>
              <a:sym typeface="Arial"/>
            </a:endParaRPr>
          </a:p>
        </p:txBody>
      </p:sp>
      <p:cxnSp>
        <p:nvCxnSpPr>
          <p:cNvPr id="393" name="Google Shape;393;p68"/>
          <p:cNvCxnSpPr>
            <a:stCxn id="388" idx="2"/>
            <a:endCxn id="391" idx="2"/>
          </p:cNvCxnSpPr>
          <p:nvPr/>
        </p:nvCxnSpPr>
        <p:spPr>
          <a:xfrm flipH="1" rot="-5400000">
            <a:off x="4554622" y="83767"/>
            <a:ext cx="600" cy="6264900"/>
          </a:xfrm>
          <a:prstGeom prst="bentConnector3">
            <a:avLst>
              <a:gd fmla="val 39687500" name="adj1"/>
            </a:avLst>
          </a:prstGeom>
          <a:noFill/>
          <a:ln cap="flat" cmpd="sng" w="25400">
            <a:solidFill>
              <a:srgbClr val="000000"/>
            </a:solidFill>
            <a:prstDash val="solid"/>
            <a:round/>
            <a:headEnd len="lg" w="lg" type="triangle"/>
            <a:tailEnd len="sm" w="sm" type="none"/>
          </a:ln>
        </p:spPr>
      </p:cxnSp>
      <p:cxnSp>
        <p:nvCxnSpPr>
          <p:cNvPr id="394" name="Google Shape;394;p68"/>
          <p:cNvCxnSpPr>
            <a:stCxn id="388" idx="0"/>
            <a:endCxn id="392" idx="2"/>
          </p:cNvCxnSpPr>
          <p:nvPr/>
        </p:nvCxnSpPr>
        <p:spPr>
          <a:xfrm flipH="1" rot="10800000">
            <a:off x="1422472" y="2487817"/>
            <a:ext cx="994500" cy="389400"/>
          </a:xfrm>
          <a:prstGeom prst="straightConnector1">
            <a:avLst/>
          </a:prstGeom>
          <a:noFill/>
          <a:ln cap="flat" cmpd="sng" w="25400">
            <a:solidFill>
              <a:srgbClr val="000000"/>
            </a:solidFill>
            <a:prstDash val="solid"/>
            <a:round/>
            <a:headEnd len="lg" w="lg" type="triangle"/>
            <a:tailEnd len="sm" w="sm" type="none"/>
          </a:ln>
        </p:spPr>
      </p:cxnSp>
      <p:cxnSp>
        <p:nvCxnSpPr>
          <p:cNvPr id="395" name="Google Shape;395;p68"/>
          <p:cNvCxnSpPr>
            <a:stCxn id="389" idx="0"/>
            <a:endCxn id="392" idx="2"/>
          </p:cNvCxnSpPr>
          <p:nvPr/>
        </p:nvCxnSpPr>
        <p:spPr>
          <a:xfrm rot="10800000">
            <a:off x="2416909" y="2487817"/>
            <a:ext cx="962700" cy="389400"/>
          </a:xfrm>
          <a:prstGeom prst="straightConnector1">
            <a:avLst/>
          </a:prstGeom>
          <a:noFill/>
          <a:ln cap="flat" cmpd="sng" w="25400">
            <a:solidFill>
              <a:srgbClr val="000000"/>
            </a:solidFill>
            <a:prstDash val="solid"/>
            <a:round/>
            <a:headEnd len="lg" w="lg" type="triangle"/>
            <a:tailEnd len="sm" w="sm" type="none"/>
          </a:ln>
        </p:spPr>
      </p:cxnSp>
      <p:cxnSp>
        <p:nvCxnSpPr>
          <p:cNvPr id="396" name="Google Shape;396;p68"/>
          <p:cNvCxnSpPr/>
          <p:nvPr/>
        </p:nvCxnSpPr>
        <p:spPr>
          <a:xfrm rot="10800000">
            <a:off x="3940956" y="3046494"/>
            <a:ext cx="767400" cy="0"/>
          </a:xfrm>
          <a:prstGeom prst="straightConnector1">
            <a:avLst/>
          </a:prstGeom>
          <a:noFill/>
          <a:ln cap="flat" cmpd="sng" w="25400">
            <a:solidFill>
              <a:srgbClr val="000000"/>
            </a:solidFill>
            <a:prstDash val="solid"/>
            <a:round/>
            <a:headEnd len="lg" w="lg" type="triangle"/>
            <a:tailEnd len="sm" w="sm" type="none"/>
          </a:ln>
        </p:spPr>
      </p:cxnSp>
      <p:cxnSp>
        <p:nvCxnSpPr>
          <p:cNvPr id="397" name="Google Shape;397;p68"/>
          <p:cNvCxnSpPr/>
          <p:nvPr/>
        </p:nvCxnSpPr>
        <p:spPr>
          <a:xfrm rot="10800000">
            <a:off x="6454704" y="3065041"/>
            <a:ext cx="767400" cy="0"/>
          </a:xfrm>
          <a:prstGeom prst="straightConnector1">
            <a:avLst/>
          </a:prstGeom>
          <a:noFill/>
          <a:ln cap="flat" cmpd="sng" w="25400">
            <a:solidFill>
              <a:srgbClr val="000000"/>
            </a:solidFill>
            <a:prstDash val="solid"/>
            <a:round/>
            <a:headEnd len="lg" w="lg" type="triangle"/>
            <a:tailEnd len="sm" w="sm" type="none"/>
          </a:ln>
        </p:spPr>
      </p:cxnSp>
      <p:sp>
        <p:nvSpPr>
          <p:cNvPr id="398" name="Google Shape;398;p68"/>
          <p:cNvSpPr txBox="1"/>
          <p:nvPr/>
        </p:nvSpPr>
        <p:spPr>
          <a:xfrm>
            <a:off x="2493481" y="957681"/>
            <a:ext cx="38181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Helvetica Neue Light"/>
                <a:ea typeface="Helvetica Neue Light"/>
                <a:cs typeface="Helvetica Neue Light"/>
                <a:sym typeface="Helvetica Neue Light"/>
              </a:rPr>
              <a:t>“Traditional” programming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Google Shape;1282;p14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Classification- Accuracy, Confusion Matrix</a:t>
            </a:r>
            <a:endParaRPr b="1">
              <a:solidFill>
                <a:schemeClr val="dk1"/>
              </a:solidFill>
              <a:latin typeface="Arial"/>
              <a:ea typeface="Arial"/>
              <a:cs typeface="Arial"/>
              <a:sym typeface="Arial"/>
            </a:endParaRPr>
          </a:p>
        </p:txBody>
      </p:sp>
      <p:sp>
        <p:nvSpPr>
          <p:cNvPr id="1283" name="Google Shape;1283;p140"/>
          <p:cNvSpPr/>
          <p:nvPr/>
        </p:nvSpPr>
        <p:spPr>
          <a:xfrm>
            <a:off x="4552076" y="978799"/>
            <a:ext cx="4363200" cy="1908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4" name="Google Shape;1284;p140"/>
          <p:cNvSpPr/>
          <p:nvPr/>
        </p:nvSpPr>
        <p:spPr>
          <a:xfrm>
            <a:off x="442174" y="1819025"/>
            <a:ext cx="3679500" cy="615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5" name="Google Shape;1285;p140"/>
          <p:cNvSpPr/>
          <p:nvPr/>
        </p:nvSpPr>
        <p:spPr>
          <a:xfrm>
            <a:off x="5928574" y="1567050"/>
            <a:ext cx="1202054" cy="480060"/>
          </a:xfrm>
          <a:custGeom>
            <a:rect b="b" l="l" r="r" t="t"/>
            <a:pathLst>
              <a:path extrusionOk="0" h="480060" w="1202054">
                <a:moveTo>
                  <a:pt x="0" y="0"/>
                </a:moveTo>
                <a:lnTo>
                  <a:pt x="1201499" y="0"/>
                </a:lnTo>
                <a:lnTo>
                  <a:pt x="1201499" y="479699"/>
                </a:lnTo>
                <a:lnTo>
                  <a:pt x="0" y="479699"/>
                </a:lnTo>
                <a:lnTo>
                  <a:pt x="0" y="0"/>
                </a:lnTo>
                <a:close/>
              </a:path>
            </a:pathLst>
          </a:custGeom>
          <a:noFill/>
          <a:ln cap="flat" cmpd="sng" w="3807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6" name="Google Shape;1286;p140"/>
          <p:cNvSpPr/>
          <p:nvPr/>
        </p:nvSpPr>
        <p:spPr>
          <a:xfrm>
            <a:off x="7376375" y="2176650"/>
            <a:ext cx="1202054" cy="480060"/>
          </a:xfrm>
          <a:custGeom>
            <a:rect b="b" l="l" r="r" t="t"/>
            <a:pathLst>
              <a:path extrusionOk="0" h="480060" w="1202054">
                <a:moveTo>
                  <a:pt x="0" y="0"/>
                </a:moveTo>
                <a:lnTo>
                  <a:pt x="1201499" y="0"/>
                </a:lnTo>
                <a:lnTo>
                  <a:pt x="1201499" y="479699"/>
                </a:lnTo>
                <a:lnTo>
                  <a:pt x="0" y="479699"/>
                </a:lnTo>
                <a:lnTo>
                  <a:pt x="0" y="0"/>
                </a:lnTo>
                <a:close/>
              </a:path>
            </a:pathLst>
          </a:custGeom>
          <a:noFill/>
          <a:ln cap="flat" cmpd="sng" w="3807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7" name="Google Shape;1287;p140"/>
          <p:cNvSpPr/>
          <p:nvPr/>
        </p:nvSpPr>
        <p:spPr>
          <a:xfrm>
            <a:off x="2267349" y="1819025"/>
            <a:ext cx="1202054" cy="234314"/>
          </a:xfrm>
          <a:custGeom>
            <a:rect b="b" l="l" r="r" t="t"/>
            <a:pathLst>
              <a:path extrusionOk="0" h="234314" w="1202054">
                <a:moveTo>
                  <a:pt x="0" y="0"/>
                </a:moveTo>
                <a:lnTo>
                  <a:pt x="1201499" y="0"/>
                </a:lnTo>
                <a:lnTo>
                  <a:pt x="1201499" y="234299"/>
                </a:lnTo>
                <a:lnTo>
                  <a:pt x="0" y="234299"/>
                </a:lnTo>
                <a:lnTo>
                  <a:pt x="0" y="0"/>
                </a:lnTo>
                <a:close/>
              </a:path>
            </a:pathLst>
          </a:custGeom>
          <a:noFill/>
          <a:ln cap="flat" cmpd="sng" w="3807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8" name="Google Shape;1288;p140"/>
          <p:cNvSpPr txBox="1"/>
          <p:nvPr/>
        </p:nvSpPr>
        <p:spPr>
          <a:xfrm>
            <a:off x="429225" y="1036200"/>
            <a:ext cx="3849900" cy="391200"/>
          </a:xfrm>
          <a:prstGeom prst="rect">
            <a:avLst/>
          </a:prstGeom>
          <a:noFill/>
          <a:ln cap="flat" cmpd="sng" w="19050">
            <a:solidFill>
              <a:srgbClr val="999999"/>
            </a:solidFill>
            <a:prstDash val="solid"/>
            <a:round/>
            <a:headEnd len="sm" w="sm" type="none"/>
            <a:tailEnd len="sm" w="sm" type="none"/>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95959"/>
                </a:solidFill>
                <a:latin typeface="Arial"/>
                <a:ea typeface="Arial"/>
                <a:cs typeface="Arial"/>
                <a:sym typeface="Arial"/>
              </a:rPr>
              <a:t> Accuracy:</a:t>
            </a:r>
            <a:r>
              <a:rPr b="0" i="0" lang="en-US" sz="2400" u="sng" cap="none" strike="noStrike">
                <a:solidFill>
                  <a:schemeClr val="hlink"/>
                </a:solidFill>
                <a:latin typeface="Arial"/>
                <a:ea typeface="Arial"/>
                <a:cs typeface="Arial"/>
                <a:sym typeface="Arial"/>
                <a:hlinkClick r:id="rId5"/>
              </a:rPr>
              <a:t>Confusion Matrix</a:t>
            </a:r>
            <a:endParaRPr b="0" i="0" sz="2400" u="none" cap="none" strike="noStrike">
              <a:solidFill>
                <a:schemeClr val="dk1"/>
              </a:solidFill>
              <a:latin typeface="Arial"/>
              <a:ea typeface="Arial"/>
              <a:cs typeface="Arial"/>
              <a:sym typeface="Arial"/>
            </a:endParaRPr>
          </a:p>
        </p:txBody>
      </p:sp>
      <p:sp>
        <p:nvSpPr>
          <p:cNvPr id="1289" name="Google Shape;1289;p140"/>
          <p:cNvSpPr txBox="1"/>
          <p:nvPr/>
        </p:nvSpPr>
        <p:spPr>
          <a:xfrm>
            <a:off x="1952725" y="2956950"/>
            <a:ext cx="1606200" cy="391200"/>
          </a:xfrm>
          <a:prstGeom prst="rect">
            <a:avLst/>
          </a:prstGeom>
          <a:solidFill>
            <a:srgbClr val="999999"/>
          </a:solidFill>
          <a:ln cap="flat" cmpd="sng" w="19050">
            <a:solidFill>
              <a:srgbClr val="999999"/>
            </a:solidFill>
            <a:prstDash val="solid"/>
            <a:round/>
            <a:headEnd len="sm" w="sm" type="none"/>
            <a:tailEnd len="sm" w="sm" type="none"/>
          </a:ln>
        </p:spPr>
        <p:txBody>
          <a:bodyPr anchorCtr="0" anchor="ctr" bIns="0" lIns="0" spcFirstLastPara="1" rIns="0" wrap="square" tIns="12700">
            <a:noAutofit/>
          </a:bodyPr>
          <a:lstStyle/>
          <a:p>
            <a:pPr indent="0" lvl="0" marL="12700" marR="0" rtl="0" algn="ctr">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Arial"/>
                <a:ea typeface="Arial"/>
                <a:cs typeface="Arial"/>
                <a:sym typeface="Arial"/>
              </a:rPr>
              <a:t>accuracy: 0.96</a:t>
            </a:r>
            <a:endParaRPr b="0" i="0" sz="1800" u="none" cap="none" strike="noStrike">
              <a:solidFill>
                <a:srgbClr val="FFFFFF"/>
              </a:solidFill>
              <a:latin typeface="Arial"/>
              <a:ea typeface="Arial"/>
              <a:cs typeface="Arial"/>
              <a:sym typeface="Arial"/>
            </a:endParaRPr>
          </a:p>
        </p:txBody>
      </p:sp>
      <p:graphicFrame>
        <p:nvGraphicFramePr>
          <p:cNvPr id="1290" name="Google Shape;1290;p140"/>
          <p:cNvGraphicFramePr/>
          <p:nvPr/>
        </p:nvGraphicFramePr>
        <p:xfrm>
          <a:off x="572137" y="3465762"/>
          <a:ext cx="3000000" cy="3000000"/>
        </p:xfrm>
        <a:graphic>
          <a:graphicData uri="http://schemas.openxmlformats.org/drawingml/2006/table">
            <a:tbl>
              <a:tblPr bandRow="1" firstRow="1">
                <a:gradFill>
                  <a:gsLst>
                    <a:gs pos="0">
                      <a:srgbClr val="9FC3FF"/>
                    </a:gs>
                    <a:gs pos="35000">
                      <a:srgbClr val="BDD5FF"/>
                    </a:gs>
                    <a:gs pos="100000">
                      <a:srgbClr val="E4EEFF"/>
                    </a:gs>
                  </a:gsLst>
                  <a:lin ang="16200000" scaled="0"/>
                </a:gradFill>
                <a:tableStyleId>{220AC40C-9073-4145-94C1-388B9FE51BA7}</a:tableStyleId>
              </a:tblPr>
              <a:tblGrid>
                <a:gridCol w="854900"/>
                <a:gridCol w="854900"/>
                <a:gridCol w="854900"/>
                <a:gridCol w="854900"/>
              </a:tblGrid>
              <a:tr h="381000">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Pre 0</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Pre 1</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Pre 2</a:t>
                      </a:r>
                      <a:endParaRPr sz="1400" u="none" cap="none" strike="noStrike">
                        <a:latin typeface="Arial"/>
                        <a:ea typeface="Arial"/>
                        <a:cs typeface="Arial"/>
                        <a:sym typeface="Arial"/>
                      </a:endParaRPr>
                    </a:p>
                  </a:txBody>
                  <a:tcPr marT="73650" marB="0" marR="0" marL="0"/>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Actual 0</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18</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a:t>
                      </a:r>
                      <a:endParaRPr sz="1400" u="none" cap="none" strike="noStrike">
                        <a:latin typeface="Arial"/>
                        <a:ea typeface="Arial"/>
                        <a:cs typeface="Arial"/>
                        <a:sym typeface="Arial"/>
                      </a:endParaRPr>
                    </a:p>
                  </a:txBody>
                  <a:tcPr marT="73650" marB="0" marR="0" marL="0"/>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Actual 1</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13</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latin typeface="Arial"/>
                        <a:ea typeface="Arial"/>
                        <a:cs typeface="Arial"/>
                        <a:sym typeface="Arial"/>
                      </a:endParaRPr>
                    </a:p>
                  </a:txBody>
                  <a:tcPr marT="73650" marB="0" marR="0" marL="0"/>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Actual 2</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a:t>
                      </a:r>
                      <a:endParaRPr sz="1400" u="none" cap="none" strike="noStrike">
                        <a:latin typeface="Arial"/>
                        <a:ea typeface="Arial"/>
                        <a:cs typeface="Arial"/>
                        <a:sym typeface="Arial"/>
                      </a:endParaRPr>
                    </a:p>
                  </a:txBody>
                  <a:tcPr marT="7365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17</a:t>
                      </a:r>
                      <a:endParaRPr sz="1400" u="none" cap="none" strike="noStrike">
                        <a:latin typeface="Arial"/>
                        <a:ea typeface="Arial"/>
                        <a:cs typeface="Arial"/>
                        <a:sym typeface="Arial"/>
                      </a:endParaRPr>
                    </a:p>
                  </a:txBody>
                  <a:tcPr marT="73650" marB="0" marR="0" marL="0"/>
                </a:tc>
              </a:tr>
            </a:tbl>
          </a:graphicData>
        </a:graphic>
      </p:graphicFrame>
      <p:sp>
        <p:nvSpPr>
          <p:cNvPr id="1291" name="Google Shape;1291;p140"/>
          <p:cNvSpPr txBox="1"/>
          <p:nvPr/>
        </p:nvSpPr>
        <p:spPr>
          <a:xfrm>
            <a:off x="5021950" y="3478100"/>
            <a:ext cx="33201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1" i="0" lang="en-US" sz="2400" u="none" cap="none" strike="noStrike">
                <a:solidFill>
                  <a:srgbClr val="00B0F0"/>
                </a:solidFill>
                <a:latin typeface="Arial"/>
                <a:ea typeface="Arial"/>
                <a:cs typeface="Arial"/>
                <a:sym typeface="Arial"/>
              </a:rPr>
              <a:t>Why Confusion Matrix</a:t>
            </a:r>
            <a:endParaRPr b="1" i="0" sz="2400" u="none" cap="none" strike="noStrike">
              <a:solidFill>
                <a:srgbClr val="00B0F0"/>
              </a:solidFill>
              <a:latin typeface="Arial"/>
              <a:ea typeface="Arial"/>
              <a:cs typeface="Arial"/>
              <a:sym typeface="Arial"/>
            </a:endParaRPr>
          </a:p>
        </p:txBody>
      </p:sp>
      <p:sp>
        <p:nvSpPr>
          <p:cNvPr id="1292" name="Google Shape;1292;p140"/>
          <p:cNvSpPr txBox="1"/>
          <p:nvPr/>
        </p:nvSpPr>
        <p:spPr>
          <a:xfrm>
            <a:off x="4441275" y="3869300"/>
            <a:ext cx="4809600" cy="657300"/>
          </a:xfrm>
          <a:prstGeom prst="rect">
            <a:avLst/>
          </a:prstGeom>
          <a:noFill/>
          <a:ln>
            <a:noFill/>
          </a:ln>
        </p:spPr>
        <p:txBody>
          <a:bodyPr anchorCtr="0" anchor="t" bIns="0" lIns="0" spcFirstLastPara="1" rIns="0" wrap="square" tIns="10775">
            <a:noAutofit/>
          </a:bodyPr>
          <a:lstStyle/>
          <a:p>
            <a:pPr indent="-366395" lvl="0" marL="379095" marR="5080" rtl="0" algn="l">
              <a:lnSpc>
                <a:spcPct val="100699"/>
              </a:lnSpc>
              <a:spcBef>
                <a:spcPts val="0"/>
              </a:spcBef>
              <a:spcAft>
                <a:spcPts val="0"/>
              </a:spcAft>
              <a:buClr>
                <a:schemeClr val="dk1"/>
              </a:buClr>
              <a:buSzPts val="1800"/>
              <a:buFont typeface="Arial"/>
              <a:buChar char="●"/>
            </a:pPr>
            <a:r>
              <a:rPr b="0" i="0" lang="en-US" sz="1800" u="none" cap="none" strike="noStrike">
                <a:solidFill>
                  <a:schemeClr val="dk1"/>
                </a:solidFill>
                <a:latin typeface="Arimo"/>
                <a:ea typeface="Arimo"/>
                <a:cs typeface="Arimo"/>
                <a:sym typeface="Arimo"/>
              </a:rPr>
              <a:t>包含了所有的資訊，可以用來做錯誤分析。</a:t>
            </a:r>
            <a:endParaRPr b="0" i="0" sz="1800" u="none" cap="none" strike="noStrike">
              <a:solidFill>
                <a:schemeClr val="dk1"/>
              </a:solidFill>
              <a:latin typeface="Arimo"/>
              <a:ea typeface="Arimo"/>
              <a:cs typeface="Arimo"/>
              <a:sym typeface="Arimo"/>
            </a:endParaRPr>
          </a:p>
          <a:p>
            <a:pPr indent="-366395" lvl="0" marL="379095" marR="327660" rtl="0" algn="l">
              <a:lnSpc>
                <a:spcPct val="100699"/>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Precision, Recall, f1 score, FPR,  TPR</a:t>
            </a:r>
            <a:endParaRPr b="0" i="0" sz="1800" u="none" cap="none" strike="noStrike">
              <a:solidFill>
                <a:schemeClr val="dk1"/>
              </a:solidFill>
              <a:latin typeface="Arial"/>
              <a:ea typeface="Arial"/>
              <a:cs typeface="Arial"/>
              <a:sym typeface="Arial"/>
            </a:endParaRPr>
          </a:p>
        </p:txBody>
      </p:sp>
      <p:sp>
        <p:nvSpPr>
          <p:cNvPr id="1293" name="Google Shape;1293;p140"/>
          <p:cNvSpPr txBox="1"/>
          <p:nvPr/>
        </p:nvSpPr>
        <p:spPr>
          <a:xfrm>
            <a:off x="572125" y="2956950"/>
            <a:ext cx="1380600" cy="391200"/>
          </a:xfrm>
          <a:prstGeom prst="rect">
            <a:avLst/>
          </a:prstGeom>
          <a:noFill/>
          <a:ln cap="flat" cmpd="sng" w="19050">
            <a:solidFill>
              <a:srgbClr val="666666"/>
            </a:solidFill>
            <a:prstDash val="solid"/>
            <a:round/>
            <a:headEnd len="sm" w="sm" type="none"/>
            <a:tailEnd len="sm" w="sm" type="none"/>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595959"/>
                </a:solidFill>
                <a:latin typeface="Arial"/>
                <a:ea typeface="Arial"/>
                <a:cs typeface="Arial"/>
                <a:sym typeface="Arial"/>
              </a:rPr>
              <a:t> Example</a:t>
            </a:r>
            <a:endParaRPr b="0" i="0" sz="2400" u="none" cap="none" strike="noStrike">
              <a:solidFill>
                <a:schemeClr val="dk1"/>
              </a:solidFill>
              <a:latin typeface="Arial"/>
              <a:ea typeface="Arial"/>
              <a:cs typeface="Arial"/>
              <a:sym typeface="Arial"/>
            </a:endParaRPr>
          </a:p>
        </p:txBody>
      </p:sp>
      <p:sp>
        <p:nvSpPr>
          <p:cNvPr id="1294" name="Google Shape;1294;p140"/>
          <p:cNvSpPr/>
          <p:nvPr/>
        </p:nvSpPr>
        <p:spPr>
          <a:xfrm>
            <a:off x="4552075" y="2091500"/>
            <a:ext cx="4231200" cy="598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40"/>
          <p:cNvSpPr/>
          <p:nvPr/>
        </p:nvSpPr>
        <p:spPr>
          <a:xfrm>
            <a:off x="7240200" y="982875"/>
            <a:ext cx="1456500" cy="1829400"/>
          </a:xfrm>
          <a:prstGeom prst="rect">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14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12700" rtl="0" algn="l">
              <a:lnSpc>
                <a:spcPct val="100000"/>
              </a:lnSpc>
              <a:spcBef>
                <a:spcPts val="1000"/>
              </a:spcBef>
              <a:spcAft>
                <a:spcPts val="0"/>
              </a:spcAft>
              <a:buSzPts val="2400"/>
              <a:buNone/>
            </a:pPr>
            <a:r>
              <a:rPr b="1" lang="en-US"/>
              <a:t>Metrics</a:t>
            </a:r>
            <a:endParaRPr/>
          </a:p>
        </p:txBody>
      </p:sp>
      <p:sp>
        <p:nvSpPr>
          <p:cNvPr id="1302" name="Google Shape;1302;p141"/>
          <p:cNvSpPr txBox="1"/>
          <p:nvPr/>
        </p:nvSpPr>
        <p:spPr>
          <a:xfrm>
            <a:off x="429224" y="982868"/>
            <a:ext cx="8227059" cy="3792332"/>
          </a:xfrm>
          <a:prstGeom prst="rect">
            <a:avLst/>
          </a:prstGeom>
          <a:noFill/>
          <a:ln>
            <a:noFill/>
          </a:ln>
        </p:spPr>
        <p:txBody>
          <a:bodyPr anchorCtr="0" anchor="t" bIns="45700" lIns="91425" spcFirstLastPara="1" rIns="91425" wrap="square" tIns="45700">
            <a:noAutofit/>
          </a:bodyPr>
          <a:lstStyle/>
          <a:p>
            <a:pPr indent="-342900" lvl="0" marL="57150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Precision</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57150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Recall</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2400"/>
              <a:buFont typeface="Arial"/>
              <a:buNone/>
            </a:pPr>
            <a:br>
              <a:rPr b="0" i="0" lang="en-US" sz="2400" u="none" cap="none" strike="noStrike">
                <a:solidFill>
                  <a:schemeClr val="dk1"/>
                </a:solidFill>
                <a:latin typeface="Arial"/>
                <a:ea typeface="Arial"/>
                <a:cs typeface="Arial"/>
                <a:sym typeface="Arial"/>
              </a:rPr>
            </a:br>
            <a:endParaRPr b="0" i="0" sz="2400" u="none" cap="none" strike="noStrike">
              <a:solidFill>
                <a:schemeClr val="dk1"/>
              </a:solidFill>
              <a:latin typeface="Arial"/>
              <a:ea typeface="Arial"/>
              <a:cs typeface="Arial"/>
              <a:sym typeface="Arial"/>
            </a:endParaRPr>
          </a:p>
          <a:p>
            <a:pPr indent="-342900" lvl="0" marL="57150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f1 score</a:t>
            </a:r>
            <a:endParaRPr b="0" i="0" sz="2400" u="none" cap="none" strike="noStrike">
              <a:solidFill>
                <a:srgbClr val="000000"/>
              </a:solidFill>
              <a:latin typeface="Arial"/>
              <a:ea typeface="Arial"/>
              <a:cs typeface="Arial"/>
              <a:sym typeface="Arial"/>
            </a:endParaRPr>
          </a:p>
        </p:txBody>
      </p:sp>
      <p:sp>
        <p:nvSpPr>
          <p:cNvPr id="1303" name="Google Shape;1303;p141"/>
          <p:cNvSpPr/>
          <p:nvPr/>
        </p:nvSpPr>
        <p:spPr>
          <a:xfrm>
            <a:off x="4552076" y="978799"/>
            <a:ext cx="4363200" cy="1908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4" name="Google Shape;1304;p141"/>
          <p:cNvSpPr txBox="1"/>
          <p:nvPr/>
        </p:nvSpPr>
        <p:spPr>
          <a:xfrm>
            <a:off x="1575271" y="1410092"/>
            <a:ext cx="2203360" cy="523157"/>
          </a:xfrm>
          <a:prstGeom prst="rect">
            <a:avLst/>
          </a:prstGeom>
          <a:blipFill rotWithShape="1">
            <a:blip r:embed="rId4">
              <a:alphaModFix/>
            </a:blip>
            <a:stretch>
              <a:fillRect b="0" l="0" r="0" t="0"/>
            </a:stretch>
          </a:blipFill>
          <a:ln cap="flat" cmpd="sng" w="28575">
            <a:solidFill>
              <a:srgbClr val="3E8E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05" name="Google Shape;1305;p141"/>
          <p:cNvSpPr txBox="1"/>
          <p:nvPr/>
        </p:nvSpPr>
        <p:spPr>
          <a:xfrm>
            <a:off x="1575271" y="2571750"/>
            <a:ext cx="1940596" cy="523157"/>
          </a:xfrm>
          <a:prstGeom prst="rect">
            <a:avLst/>
          </a:prstGeom>
          <a:blipFill rotWithShape="1">
            <a:blip r:embed="rId5">
              <a:alphaModFix/>
            </a:blip>
            <a:stretch>
              <a:fillRect b="0" l="0" r="0" t="0"/>
            </a:stretch>
          </a:blip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06" name="Google Shape;1306;p141"/>
          <p:cNvSpPr txBox="1"/>
          <p:nvPr/>
        </p:nvSpPr>
        <p:spPr>
          <a:xfrm>
            <a:off x="1575271" y="3733408"/>
            <a:ext cx="5737533" cy="796115"/>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07" name="Google Shape;1307;p141"/>
          <p:cNvSpPr/>
          <p:nvPr/>
        </p:nvSpPr>
        <p:spPr>
          <a:xfrm>
            <a:off x="4552075" y="2091500"/>
            <a:ext cx="4231200" cy="598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41"/>
          <p:cNvSpPr/>
          <p:nvPr/>
        </p:nvSpPr>
        <p:spPr>
          <a:xfrm>
            <a:off x="1514375" y="1410100"/>
            <a:ext cx="2264400" cy="523200"/>
          </a:xfrm>
          <a:prstGeom prst="rect">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41"/>
          <p:cNvSpPr/>
          <p:nvPr/>
        </p:nvSpPr>
        <p:spPr>
          <a:xfrm>
            <a:off x="7240200" y="982875"/>
            <a:ext cx="1456500" cy="1829400"/>
          </a:xfrm>
          <a:prstGeom prst="rect">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41"/>
          <p:cNvSpPr/>
          <p:nvPr/>
        </p:nvSpPr>
        <p:spPr>
          <a:xfrm>
            <a:off x="1575275" y="2571750"/>
            <a:ext cx="1940700" cy="523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Google Shape;1316;p142"/>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12700" rtl="0" algn="l">
              <a:lnSpc>
                <a:spcPct val="100000"/>
              </a:lnSpc>
              <a:spcBef>
                <a:spcPts val="1000"/>
              </a:spcBef>
              <a:spcAft>
                <a:spcPts val="0"/>
              </a:spcAft>
              <a:buSzPts val="2400"/>
              <a:buNone/>
            </a:pPr>
            <a:r>
              <a:rPr b="1" lang="en-US"/>
              <a:t>Metrics</a:t>
            </a:r>
            <a:endParaRPr/>
          </a:p>
        </p:txBody>
      </p:sp>
      <p:sp>
        <p:nvSpPr>
          <p:cNvPr id="1317" name="Google Shape;1317;p142"/>
          <p:cNvSpPr txBox="1"/>
          <p:nvPr/>
        </p:nvSpPr>
        <p:spPr>
          <a:xfrm>
            <a:off x="429224" y="982868"/>
            <a:ext cx="8227200" cy="3792300"/>
          </a:xfrm>
          <a:prstGeom prst="rect">
            <a:avLst/>
          </a:prstGeom>
          <a:noFill/>
          <a:ln>
            <a:noFill/>
          </a:ln>
        </p:spPr>
        <p:txBody>
          <a:bodyPr anchorCtr="0" anchor="t" bIns="45700" lIns="91425" spcFirstLastPara="1" rIns="91425" wrap="square" tIns="45700">
            <a:noAutofit/>
          </a:bodyPr>
          <a:lstStyle/>
          <a:p>
            <a:pPr indent="-342900" lvl="0" marL="57150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Precision</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42900" lvl="0" marL="57150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Recall</a:t>
            </a:r>
            <a:endParaRPr b="0" i="0" sz="1400" u="none" cap="none" strike="noStrike">
              <a:solidFill>
                <a:srgbClr val="000000"/>
              </a:solidFill>
              <a:latin typeface="Arial"/>
              <a:ea typeface="Arial"/>
              <a:cs typeface="Arial"/>
              <a:sym typeface="Arial"/>
            </a:endParaRPr>
          </a:p>
          <a:p>
            <a:pPr indent="0" lvl="0" marL="228600" marR="0" rtl="0" algn="l">
              <a:lnSpc>
                <a:spcPct val="100000"/>
              </a:lnSpc>
              <a:spcBef>
                <a:spcPts val="0"/>
              </a:spcBef>
              <a:spcAft>
                <a:spcPts val="0"/>
              </a:spcAft>
              <a:buClr>
                <a:srgbClr val="000000"/>
              </a:buClr>
              <a:buSzPts val="2400"/>
              <a:buFont typeface="Arial"/>
              <a:buNone/>
            </a:pPr>
            <a:br>
              <a:rPr b="0" i="0" lang="en-US" sz="2400" u="none" cap="none" strike="noStrike">
                <a:solidFill>
                  <a:schemeClr val="dk1"/>
                </a:solidFill>
                <a:latin typeface="Arial"/>
                <a:ea typeface="Arial"/>
                <a:cs typeface="Arial"/>
                <a:sym typeface="Arial"/>
              </a:rPr>
            </a:br>
            <a:endParaRPr b="0" i="0" sz="2400" u="none" cap="none" strike="noStrike">
              <a:solidFill>
                <a:schemeClr val="dk1"/>
              </a:solidFill>
              <a:latin typeface="Arial"/>
              <a:ea typeface="Arial"/>
              <a:cs typeface="Arial"/>
              <a:sym typeface="Arial"/>
            </a:endParaRPr>
          </a:p>
          <a:p>
            <a:pPr indent="-342900" lvl="0" marL="57150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f1 score</a:t>
            </a:r>
            <a:endParaRPr b="0" i="0" sz="2400" u="none" cap="none" strike="noStrike">
              <a:solidFill>
                <a:srgbClr val="000000"/>
              </a:solidFill>
              <a:latin typeface="Arial"/>
              <a:ea typeface="Arial"/>
              <a:cs typeface="Arial"/>
              <a:sym typeface="Arial"/>
            </a:endParaRPr>
          </a:p>
        </p:txBody>
      </p:sp>
      <p:sp>
        <p:nvSpPr>
          <p:cNvPr id="1318" name="Google Shape;1318;p142"/>
          <p:cNvSpPr/>
          <p:nvPr/>
        </p:nvSpPr>
        <p:spPr>
          <a:xfrm>
            <a:off x="4552076" y="978799"/>
            <a:ext cx="4363200" cy="1908900"/>
          </a:xfrm>
          <a:prstGeom prst="rect">
            <a:avLst/>
          </a:prstGeom>
          <a:blipFill rotWithShape="1">
            <a:blip r:embed="rId3">
              <a:alphaModFix/>
            </a:blip>
            <a:stretch>
              <a:fillRect b="0" l="0" r="0" t="0"/>
            </a:stretch>
          </a:blipFill>
          <a:ln cap="flat" cmpd="sng" w="190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9" name="Google Shape;1319;p142"/>
          <p:cNvSpPr txBox="1"/>
          <p:nvPr/>
        </p:nvSpPr>
        <p:spPr>
          <a:xfrm>
            <a:off x="1575271" y="1410092"/>
            <a:ext cx="2203500" cy="523200"/>
          </a:xfrm>
          <a:prstGeom prst="rect">
            <a:avLst/>
          </a:prstGeom>
          <a:blipFill rotWithShape="1">
            <a:blip r:embed="rId4">
              <a:alphaModFix/>
            </a:blip>
            <a:stretch>
              <a:fillRect b="0" l="0" r="0" t="0"/>
            </a:stretch>
          </a:blipFill>
          <a:ln cap="flat" cmpd="sng" w="28575">
            <a:solidFill>
              <a:srgbClr val="3E8E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20" name="Google Shape;1320;p142"/>
          <p:cNvSpPr txBox="1"/>
          <p:nvPr/>
        </p:nvSpPr>
        <p:spPr>
          <a:xfrm>
            <a:off x="1575271" y="2571750"/>
            <a:ext cx="1940700" cy="523200"/>
          </a:xfrm>
          <a:prstGeom prst="rect">
            <a:avLst/>
          </a:prstGeom>
          <a:blipFill rotWithShape="1">
            <a:blip r:embed="rId5">
              <a:alphaModFix/>
            </a:blip>
            <a:stretch>
              <a:fillRect b="0" l="0" r="0" t="0"/>
            </a:stretch>
          </a:blip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21" name="Google Shape;1321;p142"/>
          <p:cNvSpPr txBox="1"/>
          <p:nvPr/>
        </p:nvSpPr>
        <p:spPr>
          <a:xfrm>
            <a:off x="1575271" y="3733408"/>
            <a:ext cx="5737500" cy="7962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322" name="Google Shape;1322;p142"/>
          <p:cNvSpPr/>
          <p:nvPr/>
        </p:nvSpPr>
        <p:spPr>
          <a:xfrm>
            <a:off x="2719000" y="3268676"/>
            <a:ext cx="5977800" cy="1727622"/>
          </a:xfrm>
          <a:prstGeom prst="irregularSeal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Arimo"/>
                <a:ea typeface="Arimo"/>
                <a:cs typeface="Arimo"/>
                <a:sym typeface="Arimo"/>
              </a:rPr>
              <a:t>f1 score是Precision和Recall的綜合，越高代表模型越穩健</a:t>
            </a:r>
            <a:endParaRPr sz="1800"/>
          </a:p>
        </p:txBody>
      </p:sp>
      <p:sp>
        <p:nvSpPr>
          <p:cNvPr id="1323" name="Google Shape;1323;p142"/>
          <p:cNvSpPr/>
          <p:nvPr/>
        </p:nvSpPr>
        <p:spPr>
          <a:xfrm>
            <a:off x="4552075" y="2091500"/>
            <a:ext cx="4231200" cy="598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2"/>
          <p:cNvSpPr/>
          <p:nvPr/>
        </p:nvSpPr>
        <p:spPr>
          <a:xfrm>
            <a:off x="1514375" y="1410100"/>
            <a:ext cx="2264400" cy="523200"/>
          </a:xfrm>
          <a:prstGeom prst="rect">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2"/>
          <p:cNvSpPr/>
          <p:nvPr/>
        </p:nvSpPr>
        <p:spPr>
          <a:xfrm>
            <a:off x="7240200" y="982875"/>
            <a:ext cx="1456500" cy="1829400"/>
          </a:xfrm>
          <a:prstGeom prst="rect">
            <a:avLst/>
          </a:prstGeom>
          <a:noFill/>
          <a:ln cap="flat" cmpd="sng" w="762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2"/>
          <p:cNvSpPr/>
          <p:nvPr/>
        </p:nvSpPr>
        <p:spPr>
          <a:xfrm>
            <a:off x="1575275" y="2571750"/>
            <a:ext cx="1940700" cy="523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43"/>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醫療診斷舉例</a:t>
            </a:r>
            <a:endParaRPr/>
          </a:p>
        </p:txBody>
      </p:sp>
      <p:cxnSp>
        <p:nvCxnSpPr>
          <p:cNvPr id="1333" name="Google Shape;1333;p143"/>
          <p:cNvCxnSpPr/>
          <p:nvPr/>
        </p:nvCxnSpPr>
        <p:spPr>
          <a:xfrm rot="10800000">
            <a:off x="628225" y="1374075"/>
            <a:ext cx="0" cy="2012400"/>
          </a:xfrm>
          <a:prstGeom prst="straightConnector1">
            <a:avLst/>
          </a:prstGeom>
          <a:noFill/>
          <a:ln cap="flat" cmpd="sng" w="9525">
            <a:solidFill>
              <a:schemeClr val="dk2"/>
            </a:solidFill>
            <a:prstDash val="solid"/>
            <a:round/>
            <a:headEnd len="med" w="med" type="none"/>
            <a:tailEnd len="med" w="med" type="triangle"/>
          </a:ln>
        </p:spPr>
      </p:cxnSp>
      <p:cxnSp>
        <p:nvCxnSpPr>
          <p:cNvPr id="1334" name="Google Shape;1334;p143"/>
          <p:cNvCxnSpPr/>
          <p:nvPr/>
        </p:nvCxnSpPr>
        <p:spPr>
          <a:xfrm>
            <a:off x="628225" y="3386475"/>
            <a:ext cx="2532600" cy="0"/>
          </a:xfrm>
          <a:prstGeom prst="straightConnector1">
            <a:avLst/>
          </a:prstGeom>
          <a:noFill/>
          <a:ln cap="flat" cmpd="sng" w="9525">
            <a:solidFill>
              <a:schemeClr val="dk2"/>
            </a:solidFill>
            <a:prstDash val="solid"/>
            <a:round/>
            <a:headEnd len="med" w="med" type="none"/>
            <a:tailEnd len="med" w="med" type="triangle"/>
          </a:ln>
        </p:spPr>
      </p:cxnSp>
      <p:cxnSp>
        <p:nvCxnSpPr>
          <p:cNvPr id="1335" name="Google Shape;1335;p143"/>
          <p:cNvCxnSpPr/>
          <p:nvPr/>
        </p:nvCxnSpPr>
        <p:spPr>
          <a:xfrm flipH="1" rot="10800000">
            <a:off x="638025" y="1501800"/>
            <a:ext cx="3013500" cy="1472400"/>
          </a:xfrm>
          <a:prstGeom prst="straightConnector1">
            <a:avLst/>
          </a:prstGeom>
          <a:noFill/>
          <a:ln cap="flat" cmpd="sng" w="9525">
            <a:solidFill>
              <a:schemeClr val="dk2"/>
            </a:solidFill>
            <a:prstDash val="solid"/>
            <a:round/>
            <a:headEnd len="med" w="med" type="none"/>
            <a:tailEnd len="med" w="med" type="none"/>
          </a:ln>
        </p:spPr>
      </p:cxnSp>
      <p:sp>
        <p:nvSpPr>
          <p:cNvPr id="1336" name="Google Shape;1336;p143"/>
          <p:cNvSpPr/>
          <p:nvPr/>
        </p:nvSpPr>
        <p:spPr>
          <a:xfrm>
            <a:off x="1050300" y="2385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43"/>
          <p:cNvSpPr/>
          <p:nvPr/>
        </p:nvSpPr>
        <p:spPr>
          <a:xfrm>
            <a:off x="1300875" y="20469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43"/>
          <p:cNvSpPr/>
          <p:nvPr/>
        </p:nvSpPr>
        <p:spPr>
          <a:xfrm>
            <a:off x="1580850" y="21235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3"/>
          <p:cNvSpPr/>
          <p:nvPr/>
        </p:nvSpPr>
        <p:spPr>
          <a:xfrm>
            <a:off x="1787400" y="1623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43"/>
          <p:cNvSpPr/>
          <p:nvPr/>
        </p:nvSpPr>
        <p:spPr>
          <a:xfrm>
            <a:off x="2288125" y="17508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3"/>
          <p:cNvSpPr/>
          <p:nvPr/>
        </p:nvSpPr>
        <p:spPr>
          <a:xfrm>
            <a:off x="1914900" y="2504888"/>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3"/>
          <p:cNvSpPr/>
          <p:nvPr/>
        </p:nvSpPr>
        <p:spPr>
          <a:xfrm>
            <a:off x="2573275" y="1454325"/>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3"/>
          <p:cNvSpPr/>
          <p:nvPr/>
        </p:nvSpPr>
        <p:spPr>
          <a:xfrm>
            <a:off x="2042400" y="2046888"/>
            <a:ext cx="127500" cy="1275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3"/>
          <p:cNvSpPr/>
          <p:nvPr/>
        </p:nvSpPr>
        <p:spPr>
          <a:xfrm>
            <a:off x="1559625" y="2698263"/>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3"/>
          <p:cNvSpPr/>
          <p:nvPr/>
        </p:nvSpPr>
        <p:spPr>
          <a:xfrm>
            <a:off x="2342675" y="2507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3"/>
          <p:cNvSpPr/>
          <p:nvPr/>
        </p:nvSpPr>
        <p:spPr>
          <a:xfrm>
            <a:off x="2660975" y="2250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3"/>
          <p:cNvSpPr/>
          <p:nvPr/>
        </p:nvSpPr>
        <p:spPr>
          <a:xfrm>
            <a:off x="3216775" y="1923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3"/>
          <p:cNvSpPr/>
          <p:nvPr/>
        </p:nvSpPr>
        <p:spPr>
          <a:xfrm>
            <a:off x="2618525" y="2776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3"/>
          <p:cNvSpPr txBox="1"/>
          <p:nvPr/>
        </p:nvSpPr>
        <p:spPr>
          <a:xfrm>
            <a:off x="4583575" y="1549550"/>
            <a:ext cx="4010700" cy="2083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mo"/>
              <a:buChar char="●"/>
            </a:pPr>
            <a:r>
              <a:rPr lang="en-US" sz="1800">
                <a:latin typeface="Arimo"/>
                <a:ea typeface="Arimo"/>
                <a:cs typeface="Arimo"/>
                <a:sym typeface="Arimo"/>
              </a:rPr>
              <a:t>預測線上代表診斷有生病，以下代表診斷沒有</a:t>
            </a:r>
            <a:br>
              <a:rPr lang="en-US" sz="1800">
                <a:latin typeface="Arimo"/>
                <a:ea typeface="Arimo"/>
                <a:cs typeface="Arimo"/>
                <a:sym typeface="Arimo"/>
              </a:rPr>
            </a:br>
            <a:endParaRPr sz="1800">
              <a:latin typeface="Arimo"/>
              <a:ea typeface="Arimo"/>
              <a:cs typeface="Arimo"/>
              <a:sym typeface="Arimo"/>
            </a:endParaRPr>
          </a:p>
          <a:p>
            <a:pPr indent="-342900" lvl="0" marL="457200" rtl="0" algn="l">
              <a:spcBef>
                <a:spcPts val="0"/>
              </a:spcBef>
              <a:spcAft>
                <a:spcPts val="0"/>
              </a:spcAft>
              <a:buSzPts val="1800"/>
              <a:buFont typeface="Arimo"/>
              <a:buChar char="●"/>
            </a:pPr>
            <a:r>
              <a:rPr lang="en-US" sz="1800">
                <a:latin typeface="Arimo"/>
                <a:ea typeface="Arimo"/>
                <a:cs typeface="Arimo"/>
                <a:sym typeface="Arimo"/>
              </a:rPr>
              <a:t>紅圈代表確實有生病，綠圈代表確實有生病</a:t>
            </a:r>
            <a:endParaRPr sz="1800">
              <a:latin typeface="Arimo"/>
              <a:ea typeface="Arimo"/>
              <a:cs typeface="Arimo"/>
              <a:sym typeface="Arim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44"/>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US"/>
              <a:t>醫療診斷舉例</a:t>
            </a:r>
            <a:endParaRPr/>
          </a:p>
        </p:txBody>
      </p:sp>
      <p:graphicFrame>
        <p:nvGraphicFramePr>
          <p:cNvPr id="1356" name="Google Shape;1356;p144"/>
          <p:cNvGraphicFramePr/>
          <p:nvPr/>
        </p:nvGraphicFramePr>
        <p:xfrm>
          <a:off x="4535275" y="1342600"/>
          <a:ext cx="3000000" cy="3000000"/>
        </p:xfrm>
        <a:graphic>
          <a:graphicData uri="http://schemas.openxmlformats.org/drawingml/2006/table">
            <a:tbl>
              <a:tblPr>
                <a:noFill/>
                <a:tableStyleId>{8F5BDB01-FF62-46F1-9F68-D13F03650DBD}</a:tableStyleId>
              </a:tblPr>
              <a:tblGrid>
                <a:gridCol w="1066025"/>
                <a:gridCol w="1679025"/>
                <a:gridCol w="1578650"/>
              </a:tblGrid>
              <a:tr h="563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solidFill>
                      <a:srgbClr val="666666"/>
                    </a:solidFill>
                  </a:tcPr>
                </a:tc>
              </a:tr>
              <a:tr h="563100">
                <a:tc>
                  <a:txBody>
                    <a:bodyPr/>
                    <a:lstStyle/>
                    <a:p>
                      <a:pPr indent="0" lvl="0" marL="0" rtl="0" algn="ctr">
                        <a:spcBef>
                          <a:spcPts val="0"/>
                        </a:spcBef>
                        <a:spcAft>
                          <a:spcPts val="0"/>
                        </a:spcAft>
                        <a:buNone/>
                      </a:pPr>
                      <a:r>
                        <a:rPr lang="en-US">
                          <a:solidFill>
                            <a:srgbClr val="FFFFFF"/>
                          </a:solidFill>
                        </a:rPr>
                        <a:t>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TN</a:t>
                      </a:r>
                      <a:br>
                        <a:rPr lang="en-US"/>
                      </a:br>
                      <a:r>
                        <a:rPr lang="en-US"/>
                        <a:t>(5)</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US"/>
                        <a:t>FP</a:t>
                      </a:r>
                      <a:br>
                        <a:rPr lang="en-US"/>
                      </a:br>
                      <a:endParaRPr/>
                    </a:p>
                  </a:txBody>
                  <a:tcPr marT="91425" marB="91425" marR="91425" marL="91425">
                    <a:solidFill>
                      <a:srgbClr val="EFEFEF"/>
                    </a:solidFill>
                  </a:tcPr>
                </a:tc>
              </a:tr>
              <a:tr h="563100">
                <a:tc>
                  <a:txBody>
                    <a:bodyPr/>
                    <a:lstStyle/>
                    <a:p>
                      <a:pPr indent="0" lvl="0" marL="0" rtl="0" algn="ctr">
                        <a:spcBef>
                          <a:spcPts val="0"/>
                        </a:spcBef>
                        <a:spcAft>
                          <a:spcPts val="0"/>
                        </a:spcAft>
                        <a:buNone/>
                      </a:pPr>
                      <a:r>
                        <a:rPr lang="en-US">
                          <a:solidFill>
                            <a:srgbClr val="FFFFFF"/>
                          </a:solidFill>
                        </a:rPr>
                        <a:t>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FN</a:t>
                      </a:r>
                      <a:endParaRPr/>
                    </a:p>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solidFill>
                      <a:srgbClr val="EFEFEF"/>
                    </a:solidFill>
                  </a:tcPr>
                </a:tc>
                <a:tc>
                  <a:txBody>
                    <a:bodyPr/>
                    <a:lstStyle/>
                    <a:p>
                      <a:pPr indent="0" lvl="0" marL="0" rtl="0" algn="ctr">
                        <a:spcBef>
                          <a:spcPts val="0"/>
                        </a:spcBef>
                        <a:spcAft>
                          <a:spcPts val="0"/>
                        </a:spcAft>
                        <a:buNone/>
                      </a:pPr>
                      <a:r>
                        <a:rPr lang="en-US"/>
                        <a:t>TP</a:t>
                      </a:r>
                      <a:endParaRPr/>
                    </a:p>
                    <a:p>
                      <a:pPr indent="0" lvl="0" marL="0" rtl="0" algn="ctr">
                        <a:spcBef>
                          <a:spcPts val="0"/>
                        </a:spcBef>
                        <a:spcAft>
                          <a:spcPts val="0"/>
                        </a:spcAft>
                        <a:buNone/>
                      </a:pPr>
                      <a:r>
                        <a:t/>
                      </a:r>
                      <a:endParaRPr/>
                    </a:p>
                  </a:txBody>
                  <a:tcPr marT="91425" marB="91425" marR="91425" marL="91425">
                    <a:solidFill>
                      <a:srgbClr val="EFEFEF"/>
                    </a:solidFill>
                  </a:tcPr>
                </a:tc>
              </a:tr>
            </a:tbl>
          </a:graphicData>
        </a:graphic>
      </p:graphicFrame>
      <p:cxnSp>
        <p:nvCxnSpPr>
          <p:cNvPr id="1357" name="Google Shape;1357;p144"/>
          <p:cNvCxnSpPr/>
          <p:nvPr/>
        </p:nvCxnSpPr>
        <p:spPr>
          <a:xfrm rot="10800000">
            <a:off x="628225" y="1374075"/>
            <a:ext cx="0" cy="2012400"/>
          </a:xfrm>
          <a:prstGeom prst="straightConnector1">
            <a:avLst/>
          </a:prstGeom>
          <a:noFill/>
          <a:ln cap="flat" cmpd="sng" w="9525">
            <a:solidFill>
              <a:schemeClr val="dk2"/>
            </a:solidFill>
            <a:prstDash val="solid"/>
            <a:round/>
            <a:headEnd len="med" w="med" type="none"/>
            <a:tailEnd len="med" w="med" type="triangle"/>
          </a:ln>
        </p:spPr>
      </p:cxnSp>
      <p:cxnSp>
        <p:nvCxnSpPr>
          <p:cNvPr id="1358" name="Google Shape;1358;p144"/>
          <p:cNvCxnSpPr/>
          <p:nvPr/>
        </p:nvCxnSpPr>
        <p:spPr>
          <a:xfrm>
            <a:off x="628225" y="3386475"/>
            <a:ext cx="2532600" cy="0"/>
          </a:xfrm>
          <a:prstGeom prst="straightConnector1">
            <a:avLst/>
          </a:prstGeom>
          <a:noFill/>
          <a:ln cap="flat" cmpd="sng" w="9525">
            <a:solidFill>
              <a:schemeClr val="dk2"/>
            </a:solidFill>
            <a:prstDash val="solid"/>
            <a:round/>
            <a:headEnd len="med" w="med" type="none"/>
            <a:tailEnd len="med" w="med" type="triangle"/>
          </a:ln>
        </p:spPr>
      </p:cxnSp>
      <p:cxnSp>
        <p:nvCxnSpPr>
          <p:cNvPr id="1359" name="Google Shape;1359;p144"/>
          <p:cNvCxnSpPr/>
          <p:nvPr/>
        </p:nvCxnSpPr>
        <p:spPr>
          <a:xfrm flipH="1" rot="10800000">
            <a:off x="638025" y="1501800"/>
            <a:ext cx="3013500" cy="1472400"/>
          </a:xfrm>
          <a:prstGeom prst="straightConnector1">
            <a:avLst/>
          </a:prstGeom>
          <a:noFill/>
          <a:ln cap="flat" cmpd="sng" w="9525">
            <a:solidFill>
              <a:schemeClr val="dk2"/>
            </a:solidFill>
            <a:prstDash val="solid"/>
            <a:round/>
            <a:headEnd len="med" w="med" type="none"/>
            <a:tailEnd len="med" w="med" type="none"/>
          </a:ln>
        </p:spPr>
      </p:cxnSp>
      <p:sp>
        <p:nvSpPr>
          <p:cNvPr id="1360" name="Google Shape;1360;p144"/>
          <p:cNvSpPr/>
          <p:nvPr/>
        </p:nvSpPr>
        <p:spPr>
          <a:xfrm>
            <a:off x="1050300" y="2385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4"/>
          <p:cNvSpPr/>
          <p:nvPr/>
        </p:nvSpPr>
        <p:spPr>
          <a:xfrm>
            <a:off x="1300875" y="20469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4"/>
          <p:cNvSpPr/>
          <p:nvPr/>
        </p:nvSpPr>
        <p:spPr>
          <a:xfrm>
            <a:off x="1580850" y="21235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44"/>
          <p:cNvSpPr/>
          <p:nvPr/>
        </p:nvSpPr>
        <p:spPr>
          <a:xfrm>
            <a:off x="1787400" y="1623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4"/>
          <p:cNvSpPr/>
          <p:nvPr/>
        </p:nvSpPr>
        <p:spPr>
          <a:xfrm>
            <a:off x="2288125" y="17508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44"/>
          <p:cNvSpPr/>
          <p:nvPr/>
        </p:nvSpPr>
        <p:spPr>
          <a:xfrm>
            <a:off x="1914900" y="2504888"/>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4"/>
          <p:cNvSpPr/>
          <p:nvPr/>
        </p:nvSpPr>
        <p:spPr>
          <a:xfrm>
            <a:off x="2573275" y="1454325"/>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4"/>
          <p:cNvSpPr/>
          <p:nvPr/>
        </p:nvSpPr>
        <p:spPr>
          <a:xfrm>
            <a:off x="2042400" y="2046888"/>
            <a:ext cx="127500" cy="1275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4"/>
          <p:cNvSpPr/>
          <p:nvPr/>
        </p:nvSpPr>
        <p:spPr>
          <a:xfrm>
            <a:off x="1559625" y="2698263"/>
            <a:ext cx="127500" cy="127500"/>
          </a:xfrm>
          <a:prstGeom prst="ellipse">
            <a:avLst/>
          </a:prstGeom>
          <a:solidFill>
            <a:srgbClr val="00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4"/>
          <p:cNvSpPr/>
          <p:nvPr/>
        </p:nvSpPr>
        <p:spPr>
          <a:xfrm>
            <a:off x="2342675" y="2507988"/>
            <a:ext cx="127500" cy="127500"/>
          </a:xfrm>
          <a:prstGeom prst="ellipse">
            <a:avLst/>
          </a:prstGeom>
          <a:solidFill>
            <a:srgbClr val="00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4"/>
          <p:cNvSpPr/>
          <p:nvPr/>
        </p:nvSpPr>
        <p:spPr>
          <a:xfrm>
            <a:off x="2660975" y="2250988"/>
            <a:ext cx="127500" cy="127500"/>
          </a:xfrm>
          <a:prstGeom prst="ellipse">
            <a:avLst/>
          </a:prstGeom>
          <a:solidFill>
            <a:srgbClr val="00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4"/>
          <p:cNvSpPr/>
          <p:nvPr/>
        </p:nvSpPr>
        <p:spPr>
          <a:xfrm>
            <a:off x="3216775" y="1923888"/>
            <a:ext cx="127500" cy="127500"/>
          </a:xfrm>
          <a:prstGeom prst="ellipse">
            <a:avLst/>
          </a:prstGeom>
          <a:solidFill>
            <a:srgbClr val="00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4"/>
          <p:cNvSpPr/>
          <p:nvPr/>
        </p:nvSpPr>
        <p:spPr>
          <a:xfrm>
            <a:off x="2618525" y="2776888"/>
            <a:ext cx="127500" cy="127500"/>
          </a:xfrm>
          <a:prstGeom prst="ellipse">
            <a:avLst/>
          </a:prstGeom>
          <a:solidFill>
            <a:srgbClr val="00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145"/>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US"/>
              <a:t>醫療診斷舉例</a:t>
            </a:r>
            <a:endParaRPr/>
          </a:p>
        </p:txBody>
      </p:sp>
      <p:graphicFrame>
        <p:nvGraphicFramePr>
          <p:cNvPr id="1379" name="Google Shape;1379;p145"/>
          <p:cNvGraphicFramePr/>
          <p:nvPr/>
        </p:nvGraphicFramePr>
        <p:xfrm>
          <a:off x="4535275" y="1342600"/>
          <a:ext cx="3000000" cy="3000000"/>
        </p:xfrm>
        <a:graphic>
          <a:graphicData uri="http://schemas.openxmlformats.org/drawingml/2006/table">
            <a:tbl>
              <a:tblPr>
                <a:noFill/>
                <a:tableStyleId>{8F5BDB01-FF62-46F1-9F68-D13F03650DBD}</a:tableStyleId>
              </a:tblPr>
              <a:tblGrid>
                <a:gridCol w="1066025"/>
                <a:gridCol w="1679025"/>
                <a:gridCol w="1578650"/>
              </a:tblGrid>
              <a:tr h="563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solidFill>
                      <a:srgbClr val="666666"/>
                    </a:solidFill>
                  </a:tcPr>
                </a:tc>
              </a:tr>
              <a:tr h="563100">
                <a:tc>
                  <a:txBody>
                    <a:bodyPr/>
                    <a:lstStyle/>
                    <a:p>
                      <a:pPr indent="0" lvl="0" marL="0" rtl="0" algn="ctr">
                        <a:spcBef>
                          <a:spcPts val="0"/>
                        </a:spcBef>
                        <a:spcAft>
                          <a:spcPts val="0"/>
                        </a:spcAft>
                        <a:buNone/>
                      </a:pPr>
                      <a:r>
                        <a:rPr lang="en-US">
                          <a:solidFill>
                            <a:srgbClr val="FFFFFF"/>
                          </a:solidFill>
                        </a:rPr>
                        <a:t>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TN</a:t>
                      </a:r>
                      <a:br>
                        <a:rPr lang="en-US"/>
                      </a:br>
                      <a:r>
                        <a:rPr lang="en-US"/>
                        <a:t>(5)</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US"/>
                        <a:t>FP</a:t>
                      </a:r>
                      <a:br>
                        <a:rPr lang="en-US"/>
                      </a:br>
                      <a:r>
                        <a:rPr lang="en-US"/>
                        <a:t>(1)</a:t>
                      </a:r>
                      <a:endParaRPr/>
                    </a:p>
                  </a:txBody>
                  <a:tcPr marT="91425" marB="91425" marR="91425" marL="91425">
                    <a:solidFill>
                      <a:srgbClr val="EFEFEF"/>
                    </a:solidFill>
                  </a:tcPr>
                </a:tc>
              </a:tr>
              <a:tr h="563100">
                <a:tc>
                  <a:txBody>
                    <a:bodyPr/>
                    <a:lstStyle/>
                    <a:p>
                      <a:pPr indent="0" lvl="0" marL="0" rtl="0" algn="ctr">
                        <a:spcBef>
                          <a:spcPts val="0"/>
                        </a:spcBef>
                        <a:spcAft>
                          <a:spcPts val="0"/>
                        </a:spcAft>
                        <a:buNone/>
                      </a:pPr>
                      <a:r>
                        <a:rPr lang="en-US">
                          <a:solidFill>
                            <a:srgbClr val="FFFFFF"/>
                          </a:solidFill>
                        </a:rPr>
                        <a:t>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FN</a:t>
                      </a:r>
                      <a:endParaRPr/>
                    </a:p>
                    <a:p>
                      <a:pPr indent="0" lvl="0" marL="0" rtl="0" algn="ctr">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solidFill>
                      <a:srgbClr val="EFEFEF"/>
                    </a:solidFill>
                  </a:tcPr>
                </a:tc>
                <a:tc>
                  <a:txBody>
                    <a:bodyPr/>
                    <a:lstStyle/>
                    <a:p>
                      <a:pPr indent="0" lvl="0" marL="0" rtl="0" algn="ctr">
                        <a:spcBef>
                          <a:spcPts val="0"/>
                        </a:spcBef>
                        <a:spcAft>
                          <a:spcPts val="0"/>
                        </a:spcAft>
                        <a:buNone/>
                      </a:pPr>
                      <a:r>
                        <a:rPr lang="en-US"/>
                        <a:t>TP</a:t>
                      </a:r>
                      <a:endParaRPr/>
                    </a:p>
                    <a:p>
                      <a:pPr indent="0" lvl="0" marL="0" rtl="0" algn="ctr">
                        <a:spcBef>
                          <a:spcPts val="0"/>
                        </a:spcBef>
                        <a:spcAft>
                          <a:spcPts val="0"/>
                        </a:spcAft>
                        <a:buNone/>
                      </a:pPr>
                      <a:r>
                        <a:t/>
                      </a:r>
                      <a:endParaRPr/>
                    </a:p>
                  </a:txBody>
                  <a:tcPr marT="91425" marB="91425" marR="91425" marL="91425">
                    <a:solidFill>
                      <a:srgbClr val="EFEFEF"/>
                    </a:solidFill>
                  </a:tcPr>
                </a:tc>
              </a:tr>
            </a:tbl>
          </a:graphicData>
        </a:graphic>
      </p:graphicFrame>
      <p:cxnSp>
        <p:nvCxnSpPr>
          <p:cNvPr id="1380" name="Google Shape;1380;p145"/>
          <p:cNvCxnSpPr/>
          <p:nvPr/>
        </p:nvCxnSpPr>
        <p:spPr>
          <a:xfrm rot="10800000">
            <a:off x="628225" y="1374075"/>
            <a:ext cx="0" cy="2012400"/>
          </a:xfrm>
          <a:prstGeom prst="straightConnector1">
            <a:avLst/>
          </a:prstGeom>
          <a:noFill/>
          <a:ln cap="flat" cmpd="sng" w="9525">
            <a:solidFill>
              <a:schemeClr val="dk2"/>
            </a:solidFill>
            <a:prstDash val="solid"/>
            <a:round/>
            <a:headEnd len="med" w="med" type="none"/>
            <a:tailEnd len="med" w="med" type="triangle"/>
          </a:ln>
        </p:spPr>
      </p:cxnSp>
      <p:cxnSp>
        <p:nvCxnSpPr>
          <p:cNvPr id="1381" name="Google Shape;1381;p145"/>
          <p:cNvCxnSpPr/>
          <p:nvPr/>
        </p:nvCxnSpPr>
        <p:spPr>
          <a:xfrm>
            <a:off x="628225" y="3386475"/>
            <a:ext cx="2532600" cy="0"/>
          </a:xfrm>
          <a:prstGeom prst="straightConnector1">
            <a:avLst/>
          </a:prstGeom>
          <a:noFill/>
          <a:ln cap="flat" cmpd="sng" w="9525">
            <a:solidFill>
              <a:schemeClr val="dk2"/>
            </a:solidFill>
            <a:prstDash val="solid"/>
            <a:round/>
            <a:headEnd len="med" w="med" type="none"/>
            <a:tailEnd len="med" w="med" type="triangle"/>
          </a:ln>
        </p:spPr>
      </p:cxnSp>
      <p:cxnSp>
        <p:nvCxnSpPr>
          <p:cNvPr id="1382" name="Google Shape;1382;p145"/>
          <p:cNvCxnSpPr/>
          <p:nvPr/>
        </p:nvCxnSpPr>
        <p:spPr>
          <a:xfrm flipH="1" rot="10800000">
            <a:off x="638025" y="1501800"/>
            <a:ext cx="3013500" cy="1472400"/>
          </a:xfrm>
          <a:prstGeom prst="straightConnector1">
            <a:avLst/>
          </a:prstGeom>
          <a:noFill/>
          <a:ln cap="flat" cmpd="sng" w="9525">
            <a:solidFill>
              <a:schemeClr val="dk2"/>
            </a:solidFill>
            <a:prstDash val="solid"/>
            <a:round/>
            <a:headEnd len="med" w="med" type="none"/>
            <a:tailEnd len="med" w="med" type="none"/>
          </a:ln>
        </p:spPr>
      </p:cxnSp>
      <p:sp>
        <p:nvSpPr>
          <p:cNvPr id="1383" name="Google Shape;1383;p145"/>
          <p:cNvSpPr/>
          <p:nvPr/>
        </p:nvSpPr>
        <p:spPr>
          <a:xfrm>
            <a:off x="1050300" y="2385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5"/>
          <p:cNvSpPr/>
          <p:nvPr/>
        </p:nvSpPr>
        <p:spPr>
          <a:xfrm>
            <a:off x="1300875" y="20469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5"/>
          <p:cNvSpPr/>
          <p:nvPr/>
        </p:nvSpPr>
        <p:spPr>
          <a:xfrm>
            <a:off x="1580850" y="21235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5"/>
          <p:cNvSpPr/>
          <p:nvPr/>
        </p:nvSpPr>
        <p:spPr>
          <a:xfrm>
            <a:off x="1787400" y="1623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5"/>
          <p:cNvSpPr/>
          <p:nvPr/>
        </p:nvSpPr>
        <p:spPr>
          <a:xfrm>
            <a:off x="2288125" y="17508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5"/>
          <p:cNvSpPr/>
          <p:nvPr/>
        </p:nvSpPr>
        <p:spPr>
          <a:xfrm>
            <a:off x="1914900" y="2504888"/>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5"/>
          <p:cNvSpPr/>
          <p:nvPr/>
        </p:nvSpPr>
        <p:spPr>
          <a:xfrm>
            <a:off x="2573275" y="1454325"/>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5"/>
          <p:cNvSpPr/>
          <p:nvPr/>
        </p:nvSpPr>
        <p:spPr>
          <a:xfrm>
            <a:off x="2042400" y="2046888"/>
            <a:ext cx="127500" cy="127500"/>
          </a:xfrm>
          <a:prstGeom prst="ellipse">
            <a:avLst/>
          </a:prstGeom>
          <a:solidFill>
            <a:srgbClr val="00FF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5"/>
          <p:cNvSpPr/>
          <p:nvPr/>
        </p:nvSpPr>
        <p:spPr>
          <a:xfrm>
            <a:off x="1559625" y="2698263"/>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5"/>
          <p:cNvSpPr/>
          <p:nvPr/>
        </p:nvSpPr>
        <p:spPr>
          <a:xfrm>
            <a:off x="2342675" y="2507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5"/>
          <p:cNvSpPr/>
          <p:nvPr/>
        </p:nvSpPr>
        <p:spPr>
          <a:xfrm>
            <a:off x="2660975" y="2250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5"/>
          <p:cNvSpPr/>
          <p:nvPr/>
        </p:nvSpPr>
        <p:spPr>
          <a:xfrm>
            <a:off x="3216775" y="1923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5"/>
          <p:cNvSpPr/>
          <p:nvPr/>
        </p:nvSpPr>
        <p:spPr>
          <a:xfrm>
            <a:off x="2618525" y="2776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46"/>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US"/>
              <a:t>醫療診斷舉例</a:t>
            </a:r>
            <a:endParaRPr/>
          </a:p>
        </p:txBody>
      </p:sp>
      <p:graphicFrame>
        <p:nvGraphicFramePr>
          <p:cNvPr id="1402" name="Google Shape;1402;p146"/>
          <p:cNvGraphicFramePr/>
          <p:nvPr/>
        </p:nvGraphicFramePr>
        <p:xfrm>
          <a:off x="4535275" y="1342600"/>
          <a:ext cx="3000000" cy="3000000"/>
        </p:xfrm>
        <a:graphic>
          <a:graphicData uri="http://schemas.openxmlformats.org/drawingml/2006/table">
            <a:tbl>
              <a:tblPr>
                <a:noFill/>
                <a:tableStyleId>{8F5BDB01-FF62-46F1-9F68-D13F03650DBD}</a:tableStyleId>
              </a:tblPr>
              <a:tblGrid>
                <a:gridCol w="1066025"/>
                <a:gridCol w="1679025"/>
                <a:gridCol w="1578650"/>
              </a:tblGrid>
              <a:tr h="563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solidFill>
                      <a:srgbClr val="666666"/>
                    </a:solidFill>
                  </a:tcPr>
                </a:tc>
              </a:tr>
              <a:tr h="563100">
                <a:tc>
                  <a:txBody>
                    <a:bodyPr/>
                    <a:lstStyle/>
                    <a:p>
                      <a:pPr indent="0" lvl="0" marL="0" rtl="0" algn="ctr">
                        <a:spcBef>
                          <a:spcPts val="0"/>
                        </a:spcBef>
                        <a:spcAft>
                          <a:spcPts val="0"/>
                        </a:spcAft>
                        <a:buNone/>
                      </a:pPr>
                      <a:r>
                        <a:rPr lang="en-US">
                          <a:solidFill>
                            <a:srgbClr val="FFFFFF"/>
                          </a:solidFill>
                        </a:rPr>
                        <a:t>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TN</a:t>
                      </a:r>
                      <a:br>
                        <a:rPr lang="en-US"/>
                      </a:br>
                      <a:r>
                        <a:rPr lang="en-US"/>
                        <a:t>(5)</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US"/>
                        <a:t>FP</a:t>
                      </a:r>
                      <a:br>
                        <a:rPr lang="en-US"/>
                      </a:br>
                      <a:r>
                        <a:rPr lang="en-US"/>
                        <a:t>(1)</a:t>
                      </a:r>
                      <a:endParaRPr/>
                    </a:p>
                  </a:txBody>
                  <a:tcPr marT="91425" marB="91425" marR="91425" marL="91425">
                    <a:solidFill>
                      <a:srgbClr val="EFEFEF"/>
                    </a:solidFill>
                  </a:tcPr>
                </a:tc>
              </a:tr>
              <a:tr h="563100">
                <a:tc>
                  <a:txBody>
                    <a:bodyPr/>
                    <a:lstStyle/>
                    <a:p>
                      <a:pPr indent="0" lvl="0" marL="0" rtl="0" algn="ctr">
                        <a:spcBef>
                          <a:spcPts val="0"/>
                        </a:spcBef>
                        <a:spcAft>
                          <a:spcPts val="0"/>
                        </a:spcAft>
                        <a:buNone/>
                      </a:pPr>
                      <a:r>
                        <a:rPr lang="en-US">
                          <a:solidFill>
                            <a:srgbClr val="FFFFFF"/>
                          </a:solidFill>
                        </a:rPr>
                        <a:t>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FN</a:t>
                      </a:r>
                      <a:endParaRPr/>
                    </a:p>
                    <a:p>
                      <a:pPr indent="0" lvl="0" marL="0" rtl="0" algn="ctr">
                        <a:spcBef>
                          <a:spcPts val="0"/>
                        </a:spcBef>
                        <a:spcAft>
                          <a:spcPts val="0"/>
                        </a:spcAft>
                        <a:buNone/>
                      </a:pPr>
                      <a:r>
                        <a:rPr lang="en-US"/>
                        <a:t>(1)</a:t>
                      </a:r>
                      <a:endParaRPr/>
                    </a:p>
                  </a:txBody>
                  <a:tcPr marT="91425" marB="91425" marR="91425" marL="91425">
                    <a:lnL cap="flat" cmpd="sng" w="9525">
                      <a:solidFill>
                        <a:srgbClr val="000000"/>
                      </a:solidFill>
                      <a:prstDash val="solid"/>
                      <a:round/>
                      <a:headEnd len="sm" w="sm" type="none"/>
                      <a:tailEnd len="sm" w="sm" type="none"/>
                    </a:lnL>
                    <a:solidFill>
                      <a:srgbClr val="EFEFEF"/>
                    </a:solidFill>
                  </a:tcPr>
                </a:tc>
                <a:tc>
                  <a:txBody>
                    <a:bodyPr/>
                    <a:lstStyle/>
                    <a:p>
                      <a:pPr indent="0" lvl="0" marL="0" rtl="0" algn="ctr">
                        <a:spcBef>
                          <a:spcPts val="0"/>
                        </a:spcBef>
                        <a:spcAft>
                          <a:spcPts val="0"/>
                        </a:spcAft>
                        <a:buNone/>
                      </a:pPr>
                      <a:r>
                        <a:rPr lang="en-US"/>
                        <a:t>TP</a:t>
                      </a:r>
                      <a:endParaRPr/>
                    </a:p>
                  </a:txBody>
                  <a:tcPr marT="91425" marB="91425" marR="91425" marL="91425">
                    <a:solidFill>
                      <a:srgbClr val="EFEFEF"/>
                    </a:solidFill>
                  </a:tcPr>
                </a:tc>
              </a:tr>
            </a:tbl>
          </a:graphicData>
        </a:graphic>
      </p:graphicFrame>
      <p:cxnSp>
        <p:nvCxnSpPr>
          <p:cNvPr id="1403" name="Google Shape;1403;p146"/>
          <p:cNvCxnSpPr/>
          <p:nvPr/>
        </p:nvCxnSpPr>
        <p:spPr>
          <a:xfrm rot="10800000">
            <a:off x="628225" y="1374075"/>
            <a:ext cx="0" cy="2012400"/>
          </a:xfrm>
          <a:prstGeom prst="straightConnector1">
            <a:avLst/>
          </a:prstGeom>
          <a:noFill/>
          <a:ln cap="flat" cmpd="sng" w="9525">
            <a:solidFill>
              <a:schemeClr val="dk2"/>
            </a:solidFill>
            <a:prstDash val="solid"/>
            <a:round/>
            <a:headEnd len="med" w="med" type="none"/>
            <a:tailEnd len="med" w="med" type="triangle"/>
          </a:ln>
        </p:spPr>
      </p:cxnSp>
      <p:cxnSp>
        <p:nvCxnSpPr>
          <p:cNvPr id="1404" name="Google Shape;1404;p146"/>
          <p:cNvCxnSpPr/>
          <p:nvPr/>
        </p:nvCxnSpPr>
        <p:spPr>
          <a:xfrm>
            <a:off x="628225" y="3386475"/>
            <a:ext cx="2532600" cy="0"/>
          </a:xfrm>
          <a:prstGeom prst="straightConnector1">
            <a:avLst/>
          </a:prstGeom>
          <a:noFill/>
          <a:ln cap="flat" cmpd="sng" w="9525">
            <a:solidFill>
              <a:schemeClr val="dk2"/>
            </a:solidFill>
            <a:prstDash val="solid"/>
            <a:round/>
            <a:headEnd len="med" w="med" type="none"/>
            <a:tailEnd len="med" w="med" type="triangle"/>
          </a:ln>
        </p:spPr>
      </p:cxnSp>
      <p:cxnSp>
        <p:nvCxnSpPr>
          <p:cNvPr id="1405" name="Google Shape;1405;p146"/>
          <p:cNvCxnSpPr/>
          <p:nvPr/>
        </p:nvCxnSpPr>
        <p:spPr>
          <a:xfrm flipH="1" rot="10800000">
            <a:off x="638025" y="1501800"/>
            <a:ext cx="3013500" cy="1472400"/>
          </a:xfrm>
          <a:prstGeom prst="straightConnector1">
            <a:avLst/>
          </a:prstGeom>
          <a:noFill/>
          <a:ln cap="flat" cmpd="sng" w="9525">
            <a:solidFill>
              <a:schemeClr val="dk2"/>
            </a:solidFill>
            <a:prstDash val="solid"/>
            <a:round/>
            <a:headEnd len="med" w="med" type="none"/>
            <a:tailEnd len="med" w="med" type="none"/>
          </a:ln>
        </p:spPr>
      </p:cxnSp>
      <p:sp>
        <p:nvSpPr>
          <p:cNvPr id="1406" name="Google Shape;1406;p146"/>
          <p:cNvSpPr/>
          <p:nvPr/>
        </p:nvSpPr>
        <p:spPr>
          <a:xfrm>
            <a:off x="1050300" y="2385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6"/>
          <p:cNvSpPr/>
          <p:nvPr/>
        </p:nvSpPr>
        <p:spPr>
          <a:xfrm>
            <a:off x="1300875" y="20469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6"/>
          <p:cNvSpPr/>
          <p:nvPr/>
        </p:nvSpPr>
        <p:spPr>
          <a:xfrm>
            <a:off x="1580850" y="21235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6"/>
          <p:cNvSpPr/>
          <p:nvPr/>
        </p:nvSpPr>
        <p:spPr>
          <a:xfrm>
            <a:off x="1787400" y="1623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6"/>
          <p:cNvSpPr/>
          <p:nvPr/>
        </p:nvSpPr>
        <p:spPr>
          <a:xfrm>
            <a:off x="2288125" y="17508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6"/>
          <p:cNvSpPr/>
          <p:nvPr/>
        </p:nvSpPr>
        <p:spPr>
          <a:xfrm>
            <a:off x="1914900" y="2504888"/>
            <a:ext cx="127500" cy="127500"/>
          </a:xfrm>
          <a:prstGeom prst="ellipse">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6"/>
          <p:cNvSpPr/>
          <p:nvPr/>
        </p:nvSpPr>
        <p:spPr>
          <a:xfrm>
            <a:off x="2573275" y="1454325"/>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46"/>
          <p:cNvSpPr/>
          <p:nvPr/>
        </p:nvSpPr>
        <p:spPr>
          <a:xfrm>
            <a:off x="2042400" y="2046888"/>
            <a:ext cx="127500" cy="1275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6"/>
          <p:cNvSpPr/>
          <p:nvPr/>
        </p:nvSpPr>
        <p:spPr>
          <a:xfrm>
            <a:off x="1559625" y="2698263"/>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6"/>
          <p:cNvSpPr/>
          <p:nvPr/>
        </p:nvSpPr>
        <p:spPr>
          <a:xfrm>
            <a:off x="2342675" y="2507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6"/>
          <p:cNvSpPr/>
          <p:nvPr/>
        </p:nvSpPr>
        <p:spPr>
          <a:xfrm>
            <a:off x="2660975" y="2250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6"/>
          <p:cNvSpPr/>
          <p:nvPr/>
        </p:nvSpPr>
        <p:spPr>
          <a:xfrm>
            <a:off x="3216775" y="1923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6"/>
          <p:cNvSpPr/>
          <p:nvPr/>
        </p:nvSpPr>
        <p:spPr>
          <a:xfrm>
            <a:off x="2618525" y="2776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6"/>
          <p:cNvSpPr txBox="1"/>
          <p:nvPr/>
        </p:nvSpPr>
        <p:spPr>
          <a:xfrm>
            <a:off x="2031875" y="4053950"/>
            <a:ext cx="39591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Arimo"/>
                <a:ea typeface="Arimo"/>
                <a:cs typeface="Arimo"/>
                <a:sym typeface="Arimo"/>
              </a:rPr>
              <a:t>FN越少越好 -&gt; recall比較重要</a:t>
            </a:r>
            <a:endParaRPr sz="1800">
              <a:latin typeface="Arimo"/>
              <a:ea typeface="Arimo"/>
              <a:cs typeface="Arimo"/>
              <a:sym typeface="Arim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4" name="Shape 1424"/>
        <p:cNvGrpSpPr/>
        <p:nvPr/>
      </p:nvGrpSpPr>
      <p:grpSpPr>
        <a:xfrm>
          <a:off x="0" y="0"/>
          <a:ext cx="0" cy="0"/>
          <a:chOff x="0" y="0"/>
          <a:chExt cx="0" cy="0"/>
        </a:xfrm>
      </p:grpSpPr>
      <p:sp>
        <p:nvSpPr>
          <p:cNvPr id="1425" name="Google Shape;1425;p147"/>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US"/>
              <a:t>醫療診斷舉例</a:t>
            </a:r>
            <a:endParaRPr/>
          </a:p>
        </p:txBody>
      </p:sp>
      <p:graphicFrame>
        <p:nvGraphicFramePr>
          <p:cNvPr id="1426" name="Google Shape;1426;p147"/>
          <p:cNvGraphicFramePr/>
          <p:nvPr/>
        </p:nvGraphicFramePr>
        <p:xfrm>
          <a:off x="4535275" y="1342600"/>
          <a:ext cx="3000000" cy="3000000"/>
        </p:xfrm>
        <a:graphic>
          <a:graphicData uri="http://schemas.openxmlformats.org/drawingml/2006/table">
            <a:tbl>
              <a:tblPr>
                <a:noFill/>
                <a:tableStyleId>{8F5BDB01-FF62-46F1-9F68-D13F03650DBD}</a:tableStyleId>
              </a:tblPr>
              <a:tblGrid>
                <a:gridCol w="1066025"/>
                <a:gridCol w="1679025"/>
                <a:gridCol w="1578650"/>
              </a:tblGrid>
              <a:tr h="563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solidFill>
                      <a:srgbClr val="666666"/>
                    </a:solidFill>
                  </a:tcPr>
                </a:tc>
              </a:tr>
              <a:tr h="563100">
                <a:tc>
                  <a:txBody>
                    <a:bodyPr/>
                    <a:lstStyle/>
                    <a:p>
                      <a:pPr indent="0" lvl="0" marL="0" rtl="0" algn="ctr">
                        <a:spcBef>
                          <a:spcPts val="0"/>
                        </a:spcBef>
                        <a:spcAft>
                          <a:spcPts val="0"/>
                        </a:spcAft>
                        <a:buNone/>
                      </a:pPr>
                      <a:r>
                        <a:rPr lang="en-US">
                          <a:solidFill>
                            <a:srgbClr val="FFFFFF"/>
                          </a:solidFill>
                        </a:rPr>
                        <a:t>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TN</a:t>
                      </a:r>
                      <a:br>
                        <a:rPr lang="en-US"/>
                      </a:br>
                      <a:r>
                        <a:rPr lang="en-US"/>
                        <a:t>(5)</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US"/>
                        <a:t>FP</a:t>
                      </a:r>
                      <a:br>
                        <a:rPr lang="en-US"/>
                      </a:br>
                      <a:r>
                        <a:rPr lang="en-US"/>
                        <a:t>(1)</a:t>
                      </a:r>
                      <a:endParaRPr/>
                    </a:p>
                  </a:txBody>
                  <a:tcPr marT="91425" marB="91425" marR="91425" marL="91425">
                    <a:solidFill>
                      <a:srgbClr val="EFEFEF"/>
                    </a:solidFill>
                  </a:tcPr>
                </a:tc>
              </a:tr>
              <a:tr h="563100">
                <a:tc>
                  <a:txBody>
                    <a:bodyPr/>
                    <a:lstStyle/>
                    <a:p>
                      <a:pPr indent="0" lvl="0" marL="0" rtl="0" algn="ctr">
                        <a:spcBef>
                          <a:spcPts val="0"/>
                        </a:spcBef>
                        <a:spcAft>
                          <a:spcPts val="0"/>
                        </a:spcAft>
                        <a:buNone/>
                      </a:pPr>
                      <a:r>
                        <a:rPr lang="en-US">
                          <a:solidFill>
                            <a:srgbClr val="FFFFFF"/>
                          </a:solidFill>
                        </a:rPr>
                        <a:t>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FN</a:t>
                      </a:r>
                      <a:endParaRPr/>
                    </a:p>
                    <a:p>
                      <a:pPr indent="0" lvl="0" marL="0" rtl="0" algn="ctr">
                        <a:spcBef>
                          <a:spcPts val="0"/>
                        </a:spcBef>
                        <a:spcAft>
                          <a:spcPts val="0"/>
                        </a:spcAft>
                        <a:buNone/>
                      </a:pPr>
                      <a:r>
                        <a:rPr lang="en-US"/>
                        <a:t>(1)</a:t>
                      </a:r>
                      <a:endParaRPr/>
                    </a:p>
                  </a:txBody>
                  <a:tcPr marT="91425" marB="91425" marR="91425" marL="91425">
                    <a:lnL cap="flat" cmpd="sng" w="9525">
                      <a:solidFill>
                        <a:srgbClr val="000000"/>
                      </a:solidFill>
                      <a:prstDash val="solid"/>
                      <a:round/>
                      <a:headEnd len="sm" w="sm" type="none"/>
                      <a:tailEnd len="sm" w="sm" type="none"/>
                    </a:lnL>
                    <a:solidFill>
                      <a:srgbClr val="EFEFEF"/>
                    </a:solidFill>
                  </a:tcPr>
                </a:tc>
                <a:tc>
                  <a:txBody>
                    <a:bodyPr/>
                    <a:lstStyle/>
                    <a:p>
                      <a:pPr indent="0" lvl="0" marL="0" rtl="0" algn="ctr">
                        <a:spcBef>
                          <a:spcPts val="0"/>
                        </a:spcBef>
                        <a:spcAft>
                          <a:spcPts val="0"/>
                        </a:spcAft>
                        <a:buNone/>
                      </a:pPr>
                      <a:r>
                        <a:rPr lang="en-US"/>
                        <a:t>TP</a:t>
                      </a:r>
                      <a:endParaRPr/>
                    </a:p>
                    <a:p>
                      <a:pPr indent="0" lvl="0" marL="0" rtl="0" algn="ctr">
                        <a:spcBef>
                          <a:spcPts val="0"/>
                        </a:spcBef>
                        <a:spcAft>
                          <a:spcPts val="0"/>
                        </a:spcAft>
                        <a:buNone/>
                      </a:pPr>
                      <a:r>
                        <a:rPr lang="en-US"/>
                        <a:t>(6)</a:t>
                      </a:r>
                      <a:endParaRPr/>
                    </a:p>
                  </a:txBody>
                  <a:tcPr marT="91425" marB="91425" marR="91425" marL="91425">
                    <a:solidFill>
                      <a:srgbClr val="EFEFEF"/>
                    </a:solidFill>
                  </a:tcPr>
                </a:tc>
              </a:tr>
            </a:tbl>
          </a:graphicData>
        </a:graphic>
      </p:graphicFrame>
      <p:cxnSp>
        <p:nvCxnSpPr>
          <p:cNvPr id="1427" name="Google Shape;1427;p147"/>
          <p:cNvCxnSpPr/>
          <p:nvPr/>
        </p:nvCxnSpPr>
        <p:spPr>
          <a:xfrm rot="10800000">
            <a:off x="628225" y="1374075"/>
            <a:ext cx="0" cy="2012400"/>
          </a:xfrm>
          <a:prstGeom prst="straightConnector1">
            <a:avLst/>
          </a:prstGeom>
          <a:noFill/>
          <a:ln cap="flat" cmpd="sng" w="9525">
            <a:solidFill>
              <a:schemeClr val="dk2"/>
            </a:solidFill>
            <a:prstDash val="solid"/>
            <a:round/>
            <a:headEnd len="med" w="med" type="none"/>
            <a:tailEnd len="med" w="med" type="triangle"/>
          </a:ln>
        </p:spPr>
      </p:cxnSp>
      <p:cxnSp>
        <p:nvCxnSpPr>
          <p:cNvPr id="1428" name="Google Shape;1428;p147"/>
          <p:cNvCxnSpPr/>
          <p:nvPr/>
        </p:nvCxnSpPr>
        <p:spPr>
          <a:xfrm>
            <a:off x="628225" y="3386475"/>
            <a:ext cx="2532600" cy="0"/>
          </a:xfrm>
          <a:prstGeom prst="straightConnector1">
            <a:avLst/>
          </a:prstGeom>
          <a:noFill/>
          <a:ln cap="flat" cmpd="sng" w="9525">
            <a:solidFill>
              <a:schemeClr val="dk2"/>
            </a:solidFill>
            <a:prstDash val="solid"/>
            <a:round/>
            <a:headEnd len="med" w="med" type="none"/>
            <a:tailEnd len="med" w="med" type="triangle"/>
          </a:ln>
        </p:spPr>
      </p:cxnSp>
      <p:cxnSp>
        <p:nvCxnSpPr>
          <p:cNvPr id="1429" name="Google Shape;1429;p147"/>
          <p:cNvCxnSpPr/>
          <p:nvPr/>
        </p:nvCxnSpPr>
        <p:spPr>
          <a:xfrm flipH="1" rot="10800000">
            <a:off x="638025" y="1501800"/>
            <a:ext cx="3013500" cy="1472400"/>
          </a:xfrm>
          <a:prstGeom prst="straightConnector1">
            <a:avLst/>
          </a:prstGeom>
          <a:noFill/>
          <a:ln cap="flat" cmpd="sng" w="9525">
            <a:solidFill>
              <a:schemeClr val="dk2"/>
            </a:solidFill>
            <a:prstDash val="solid"/>
            <a:round/>
            <a:headEnd len="med" w="med" type="none"/>
            <a:tailEnd len="med" w="med" type="none"/>
          </a:ln>
        </p:spPr>
      </p:cxnSp>
      <p:sp>
        <p:nvSpPr>
          <p:cNvPr id="1430" name="Google Shape;1430;p147"/>
          <p:cNvSpPr/>
          <p:nvPr/>
        </p:nvSpPr>
        <p:spPr>
          <a:xfrm>
            <a:off x="1050300" y="2385300"/>
            <a:ext cx="127500" cy="127500"/>
          </a:xfrm>
          <a:prstGeom prst="ellipse">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7"/>
          <p:cNvSpPr/>
          <p:nvPr/>
        </p:nvSpPr>
        <p:spPr>
          <a:xfrm>
            <a:off x="1300875" y="2046900"/>
            <a:ext cx="127500" cy="127500"/>
          </a:xfrm>
          <a:prstGeom prst="ellipse">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7"/>
          <p:cNvSpPr/>
          <p:nvPr/>
        </p:nvSpPr>
        <p:spPr>
          <a:xfrm>
            <a:off x="1580850" y="2123500"/>
            <a:ext cx="127500" cy="127500"/>
          </a:xfrm>
          <a:prstGeom prst="ellipse">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7"/>
          <p:cNvSpPr/>
          <p:nvPr/>
        </p:nvSpPr>
        <p:spPr>
          <a:xfrm>
            <a:off x="1787400" y="1623300"/>
            <a:ext cx="127500" cy="127500"/>
          </a:xfrm>
          <a:prstGeom prst="ellipse">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7"/>
          <p:cNvSpPr/>
          <p:nvPr/>
        </p:nvSpPr>
        <p:spPr>
          <a:xfrm>
            <a:off x="2288125" y="1750800"/>
            <a:ext cx="127500" cy="127500"/>
          </a:xfrm>
          <a:prstGeom prst="ellipse">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7"/>
          <p:cNvSpPr/>
          <p:nvPr/>
        </p:nvSpPr>
        <p:spPr>
          <a:xfrm>
            <a:off x="1914900" y="2504888"/>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7"/>
          <p:cNvSpPr/>
          <p:nvPr/>
        </p:nvSpPr>
        <p:spPr>
          <a:xfrm>
            <a:off x="2573275" y="1454325"/>
            <a:ext cx="127500" cy="127500"/>
          </a:xfrm>
          <a:prstGeom prst="ellipse">
            <a:avLst/>
          </a:prstGeom>
          <a:solidFill>
            <a:srgbClr val="FF0000"/>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7"/>
          <p:cNvSpPr/>
          <p:nvPr/>
        </p:nvSpPr>
        <p:spPr>
          <a:xfrm>
            <a:off x="2042400" y="2046888"/>
            <a:ext cx="127500" cy="1275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7"/>
          <p:cNvSpPr/>
          <p:nvPr/>
        </p:nvSpPr>
        <p:spPr>
          <a:xfrm>
            <a:off x="1559625" y="2698263"/>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7"/>
          <p:cNvSpPr/>
          <p:nvPr/>
        </p:nvSpPr>
        <p:spPr>
          <a:xfrm>
            <a:off x="2342675" y="2507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7"/>
          <p:cNvSpPr/>
          <p:nvPr/>
        </p:nvSpPr>
        <p:spPr>
          <a:xfrm>
            <a:off x="2660975" y="2250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7"/>
          <p:cNvSpPr/>
          <p:nvPr/>
        </p:nvSpPr>
        <p:spPr>
          <a:xfrm>
            <a:off x="3216775" y="1923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7"/>
          <p:cNvSpPr/>
          <p:nvPr/>
        </p:nvSpPr>
        <p:spPr>
          <a:xfrm>
            <a:off x="2618525" y="2776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148"/>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醫療診斷舉例</a:t>
            </a:r>
            <a:endParaRPr/>
          </a:p>
        </p:txBody>
      </p:sp>
      <p:graphicFrame>
        <p:nvGraphicFramePr>
          <p:cNvPr id="1449" name="Google Shape;1449;p148"/>
          <p:cNvGraphicFramePr/>
          <p:nvPr/>
        </p:nvGraphicFramePr>
        <p:xfrm>
          <a:off x="4535275" y="1342600"/>
          <a:ext cx="3000000" cy="3000000"/>
        </p:xfrm>
        <a:graphic>
          <a:graphicData uri="http://schemas.openxmlformats.org/drawingml/2006/table">
            <a:tbl>
              <a:tblPr>
                <a:noFill/>
                <a:tableStyleId>{8F5BDB01-FF62-46F1-9F68-D13F03650DBD}</a:tableStyleId>
              </a:tblPr>
              <a:tblGrid>
                <a:gridCol w="1066025"/>
                <a:gridCol w="1679025"/>
                <a:gridCol w="1578650"/>
              </a:tblGrid>
              <a:tr h="563100">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solidFill>
                            <a:srgbClr val="FFFFFF"/>
                          </a:solidFill>
                        </a:rPr>
                        <a:t>診斷出有生病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solidFill>
                      <a:srgbClr val="666666"/>
                    </a:solidFill>
                  </a:tcPr>
                </a:tc>
              </a:tr>
              <a:tr h="563100">
                <a:tc>
                  <a:txBody>
                    <a:bodyPr/>
                    <a:lstStyle/>
                    <a:p>
                      <a:pPr indent="0" lvl="0" marL="0" rtl="0" algn="ctr">
                        <a:spcBef>
                          <a:spcPts val="0"/>
                        </a:spcBef>
                        <a:spcAft>
                          <a:spcPts val="0"/>
                        </a:spcAft>
                        <a:buNone/>
                      </a:pPr>
                      <a:r>
                        <a:rPr lang="en-US">
                          <a:solidFill>
                            <a:srgbClr val="FFFFFF"/>
                          </a:solidFill>
                        </a:rPr>
                        <a:t>沒有生病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TN</a:t>
                      </a:r>
                      <a:br>
                        <a:rPr lang="en-US"/>
                      </a:br>
                      <a:r>
                        <a:rPr lang="en-US"/>
                        <a:t>(5)</a:t>
                      </a:r>
                      <a:endParaRPr/>
                    </a:p>
                  </a:txBody>
                  <a:tcPr marT="91425" marB="91425" marR="91425" marL="91425">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EFEFEF"/>
                    </a:solidFill>
                  </a:tcPr>
                </a:tc>
                <a:tc>
                  <a:txBody>
                    <a:bodyPr/>
                    <a:lstStyle/>
                    <a:p>
                      <a:pPr indent="0" lvl="0" marL="0" rtl="0" algn="ctr">
                        <a:spcBef>
                          <a:spcPts val="0"/>
                        </a:spcBef>
                        <a:spcAft>
                          <a:spcPts val="0"/>
                        </a:spcAft>
                        <a:buNone/>
                      </a:pPr>
                      <a:r>
                        <a:rPr lang="en-US"/>
                        <a:t>FP</a:t>
                      </a:r>
                      <a:br>
                        <a:rPr lang="en-US"/>
                      </a:br>
                      <a:r>
                        <a:rPr lang="en-US"/>
                        <a:t>(1)</a:t>
                      </a:r>
                      <a:endParaRPr/>
                    </a:p>
                  </a:txBody>
                  <a:tcPr marT="91425" marB="91425" marR="91425" marL="91425">
                    <a:solidFill>
                      <a:srgbClr val="EFEFEF"/>
                    </a:solidFill>
                  </a:tcPr>
                </a:tc>
              </a:tr>
              <a:tr h="563100">
                <a:tc>
                  <a:txBody>
                    <a:bodyPr/>
                    <a:lstStyle/>
                    <a:p>
                      <a:pPr indent="0" lvl="0" marL="0" rtl="0" algn="ctr">
                        <a:spcBef>
                          <a:spcPts val="0"/>
                        </a:spcBef>
                        <a:spcAft>
                          <a:spcPts val="0"/>
                        </a:spcAft>
                        <a:buNone/>
                      </a:pPr>
                      <a:r>
                        <a:rPr lang="en-US">
                          <a:solidFill>
                            <a:srgbClr val="FFFFFF"/>
                          </a:solidFill>
                        </a:rPr>
                        <a:t>有生病</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66666"/>
                    </a:solidFill>
                  </a:tcPr>
                </a:tc>
                <a:tc>
                  <a:txBody>
                    <a:bodyPr/>
                    <a:lstStyle/>
                    <a:p>
                      <a:pPr indent="0" lvl="0" marL="0" rtl="0" algn="ctr">
                        <a:spcBef>
                          <a:spcPts val="0"/>
                        </a:spcBef>
                        <a:spcAft>
                          <a:spcPts val="0"/>
                        </a:spcAft>
                        <a:buNone/>
                      </a:pPr>
                      <a:r>
                        <a:rPr lang="en-US"/>
                        <a:t>FN</a:t>
                      </a:r>
                      <a:endParaRPr/>
                    </a:p>
                    <a:p>
                      <a:pPr indent="0" lvl="0" marL="0" rtl="0" algn="ctr">
                        <a:spcBef>
                          <a:spcPts val="0"/>
                        </a:spcBef>
                        <a:spcAft>
                          <a:spcPts val="0"/>
                        </a:spcAft>
                        <a:buNone/>
                      </a:pPr>
                      <a:r>
                        <a:rPr lang="en-US"/>
                        <a:t>(1)</a:t>
                      </a:r>
                      <a:endParaRPr/>
                    </a:p>
                  </a:txBody>
                  <a:tcPr marT="91425" marB="91425" marR="91425" marL="91425">
                    <a:lnL cap="flat" cmpd="sng" w="9525">
                      <a:solidFill>
                        <a:srgbClr val="000000"/>
                      </a:solidFill>
                      <a:prstDash val="solid"/>
                      <a:round/>
                      <a:headEnd len="sm" w="sm" type="none"/>
                      <a:tailEnd len="sm" w="sm" type="none"/>
                    </a:lnL>
                    <a:solidFill>
                      <a:srgbClr val="EFEFEF"/>
                    </a:solidFill>
                  </a:tcPr>
                </a:tc>
                <a:tc>
                  <a:txBody>
                    <a:bodyPr/>
                    <a:lstStyle/>
                    <a:p>
                      <a:pPr indent="0" lvl="0" marL="0" rtl="0" algn="ctr">
                        <a:spcBef>
                          <a:spcPts val="0"/>
                        </a:spcBef>
                        <a:spcAft>
                          <a:spcPts val="0"/>
                        </a:spcAft>
                        <a:buNone/>
                      </a:pPr>
                      <a:r>
                        <a:rPr lang="en-US"/>
                        <a:t>TP</a:t>
                      </a:r>
                      <a:endParaRPr/>
                    </a:p>
                    <a:p>
                      <a:pPr indent="0" lvl="0" marL="0" rtl="0" algn="ctr">
                        <a:spcBef>
                          <a:spcPts val="0"/>
                        </a:spcBef>
                        <a:spcAft>
                          <a:spcPts val="0"/>
                        </a:spcAft>
                        <a:buNone/>
                      </a:pPr>
                      <a:r>
                        <a:rPr lang="en-US"/>
                        <a:t>(6)</a:t>
                      </a:r>
                      <a:endParaRPr/>
                    </a:p>
                  </a:txBody>
                  <a:tcPr marT="91425" marB="91425" marR="91425" marL="91425">
                    <a:solidFill>
                      <a:srgbClr val="EFEFEF"/>
                    </a:solidFill>
                  </a:tcPr>
                </a:tc>
              </a:tr>
            </a:tbl>
          </a:graphicData>
        </a:graphic>
      </p:graphicFrame>
      <p:cxnSp>
        <p:nvCxnSpPr>
          <p:cNvPr id="1450" name="Google Shape;1450;p148"/>
          <p:cNvCxnSpPr/>
          <p:nvPr/>
        </p:nvCxnSpPr>
        <p:spPr>
          <a:xfrm rot="10800000">
            <a:off x="628225" y="1374075"/>
            <a:ext cx="0" cy="2012400"/>
          </a:xfrm>
          <a:prstGeom prst="straightConnector1">
            <a:avLst/>
          </a:prstGeom>
          <a:noFill/>
          <a:ln cap="flat" cmpd="sng" w="9525">
            <a:solidFill>
              <a:schemeClr val="dk2"/>
            </a:solidFill>
            <a:prstDash val="solid"/>
            <a:round/>
            <a:headEnd len="med" w="med" type="none"/>
            <a:tailEnd len="med" w="med" type="triangle"/>
          </a:ln>
        </p:spPr>
      </p:cxnSp>
      <p:cxnSp>
        <p:nvCxnSpPr>
          <p:cNvPr id="1451" name="Google Shape;1451;p148"/>
          <p:cNvCxnSpPr/>
          <p:nvPr/>
        </p:nvCxnSpPr>
        <p:spPr>
          <a:xfrm>
            <a:off x="628225" y="3386475"/>
            <a:ext cx="2532600" cy="0"/>
          </a:xfrm>
          <a:prstGeom prst="straightConnector1">
            <a:avLst/>
          </a:prstGeom>
          <a:noFill/>
          <a:ln cap="flat" cmpd="sng" w="9525">
            <a:solidFill>
              <a:schemeClr val="dk2"/>
            </a:solidFill>
            <a:prstDash val="solid"/>
            <a:round/>
            <a:headEnd len="med" w="med" type="none"/>
            <a:tailEnd len="med" w="med" type="triangle"/>
          </a:ln>
        </p:spPr>
      </p:cxnSp>
      <p:cxnSp>
        <p:nvCxnSpPr>
          <p:cNvPr id="1452" name="Google Shape;1452;p148"/>
          <p:cNvCxnSpPr/>
          <p:nvPr/>
        </p:nvCxnSpPr>
        <p:spPr>
          <a:xfrm flipH="1" rot="10800000">
            <a:off x="638025" y="1501800"/>
            <a:ext cx="3013500" cy="1472400"/>
          </a:xfrm>
          <a:prstGeom prst="straightConnector1">
            <a:avLst/>
          </a:prstGeom>
          <a:noFill/>
          <a:ln cap="flat" cmpd="sng" w="9525">
            <a:solidFill>
              <a:schemeClr val="dk2"/>
            </a:solidFill>
            <a:prstDash val="solid"/>
            <a:round/>
            <a:headEnd len="med" w="med" type="none"/>
            <a:tailEnd len="med" w="med" type="none"/>
          </a:ln>
        </p:spPr>
      </p:cxnSp>
      <p:sp>
        <p:nvSpPr>
          <p:cNvPr id="1453" name="Google Shape;1453;p148"/>
          <p:cNvSpPr/>
          <p:nvPr/>
        </p:nvSpPr>
        <p:spPr>
          <a:xfrm>
            <a:off x="1050300" y="2385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8"/>
          <p:cNvSpPr/>
          <p:nvPr/>
        </p:nvSpPr>
        <p:spPr>
          <a:xfrm>
            <a:off x="1300875" y="20469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8"/>
          <p:cNvSpPr/>
          <p:nvPr/>
        </p:nvSpPr>
        <p:spPr>
          <a:xfrm>
            <a:off x="1580850" y="21235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8"/>
          <p:cNvSpPr/>
          <p:nvPr/>
        </p:nvSpPr>
        <p:spPr>
          <a:xfrm>
            <a:off x="1787400" y="16233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8"/>
          <p:cNvSpPr/>
          <p:nvPr/>
        </p:nvSpPr>
        <p:spPr>
          <a:xfrm>
            <a:off x="2288125" y="1750800"/>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8"/>
          <p:cNvSpPr/>
          <p:nvPr/>
        </p:nvSpPr>
        <p:spPr>
          <a:xfrm>
            <a:off x="1914900" y="2504888"/>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8"/>
          <p:cNvSpPr/>
          <p:nvPr/>
        </p:nvSpPr>
        <p:spPr>
          <a:xfrm>
            <a:off x="2573275" y="1454325"/>
            <a:ext cx="127500" cy="1275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48"/>
          <p:cNvSpPr/>
          <p:nvPr/>
        </p:nvSpPr>
        <p:spPr>
          <a:xfrm>
            <a:off x="2042400" y="2046888"/>
            <a:ext cx="127500" cy="1275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8"/>
          <p:cNvSpPr/>
          <p:nvPr/>
        </p:nvSpPr>
        <p:spPr>
          <a:xfrm>
            <a:off x="1559625" y="2698263"/>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48"/>
          <p:cNvSpPr/>
          <p:nvPr/>
        </p:nvSpPr>
        <p:spPr>
          <a:xfrm>
            <a:off x="2342675" y="2507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8"/>
          <p:cNvSpPr/>
          <p:nvPr/>
        </p:nvSpPr>
        <p:spPr>
          <a:xfrm>
            <a:off x="2660975" y="22509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8"/>
          <p:cNvSpPr/>
          <p:nvPr/>
        </p:nvSpPr>
        <p:spPr>
          <a:xfrm>
            <a:off x="3216775" y="1923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8"/>
          <p:cNvSpPr/>
          <p:nvPr/>
        </p:nvSpPr>
        <p:spPr>
          <a:xfrm>
            <a:off x="2618525" y="2776888"/>
            <a:ext cx="127500" cy="127500"/>
          </a:xfrm>
          <a:prstGeom prst="ellipse">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8"/>
          <p:cNvSpPr/>
          <p:nvPr/>
        </p:nvSpPr>
        <p:spPr>
          <a:xfrm>
            <a:off x="3582775" y="3278500"/>
            <a:ext cx="4436700" cy="138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試想：若是改成垃圾郵件偵測，模型會比較注重哪個指標？</a:t>
            </a:r>
            <a:endParaRPr sz="18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14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12700" rtl="0" algn="l">
              <a:lnSpc>
                <a:spcPct val="100000"/>
              </a:lnSpc>
              <a:spcBef>
                <a:spcPts val="1000"/>
              </a:spcBef>
              <a:spcAft>
                <a:spcPts val="0"/>
              </a:spcAft>
              <a:buSzPts val="2400"/>
              <a:buNone/>
            </a:pPr>
            <a:r>
              <a:rPr b="1" lang="en-US">
                <a:solidFill>
                  <a:schemeClr val="dk1"/>
                </a:solidFill>
              </a:rPr>
              <a:t>Logistic Regression in Scikit-Learn</a:t>
            </a:r>
            <a:endParaRPr b="1"/>
          </a:p>
        </p:txBody>
      </p:sp>
      <p:sp>
        <p:nvSpPr>
          <p:cNvPr id="1473" name="Google Shape;1473;p149"/>
          <p:cNvSpPr txBox="1"/>
          <p:nvPr/>
        </p:nvSpPr>
        <p:spPr>
          <a:xfrm>
            <a:off x="475250" y="1456450"/>
            <a:ext cx="2161800" cy="968400"/>
          </a:xfrm>
          <a:prstGeom prst="rect">
            <a:avLst/>
          </a:prstGeom>
          <a:noFill/>
          <a:ln>
            <a:noFill/>
          </a:ln>
        </p:spPr>
        <p:txBody>
          <a:bodyPr anchorCtr="0" anchor="t" bIns="0" lIns="0" spcFirstLastPara="1" rIns="0" wrap="square" tIns="12700">
            <a:noAutofit/>
          </a:bodyPr>
          <a:lstStyle/>
          <a:p>
            <a:pPr indent="-366395" lvl="0" marL="379095" marR="5080"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Penalty: L1 / L2  (Lasso / Ridge)</a:t>
            </a:r>
            <a:endParaRPr b="0" i="0" sz="1800" u="none" cap="none" strike="noStrike">
              <a:solidFill>
                <a:schemeClr val="dk1"/>
              </a:solidFill>
              <a:latin typeface="Arial"/>
              <a:ea typeface="Arial"/>
              <a:cs typeface="Arial"/>
              <a:sym typeface="Arial"/>
            </a:endParaRPr>
          </a:p>
          <a:p>
            <a:pPr indent="-366395" lvl="0" marL="379095" marR="0" rtl="0" algn="l">
              <a:lnSpc>
                <a:spcPct val="100000"/>
              </a:lnSpc>
              <a:spcBef>
                <a:spcPts val="315"/>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 default = 1</a:t>
            </a:r>
            <a:endParaRPr b="0" i="0" sz="1800" u="none" cap="none" strike="noStrike">
              <a:solidFill>
                <a:schemeClr val="dk1"/>
              </a:solidFill>
              <a:latin typeface="Arial"/>
              <a:ea typeface="Arial"/>
              <a:cs typeface="Arial"/>
              <a:sym typeface="Arial"/>
            </a:endParaRPr>
          </a:p>
        </p:txBody>
      </p:sp>
      <p:sp>
        <p:nvSpPr>
          <p:cNvPr id="1474" name="Google Shape;1474;p149"/>
          <p:cNvSpPr txBox="1"/>
          <p:nvPr/>
        </p:nvSpPr>
        <p:spPr>
          <a:xfrm>
            <a:off x="384725" y="3153800"/>
            <a:ext cx="85227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Microsoft JhengHei"/>
                <a:ea typeface="Microsoft JhengHei"/>
                <a:cs typeface="Microsoft JhengHei"/>
                <a:sym typeface="Microsoft JhengHei"/>
              </a:rPr>
              <a:t>Note</a:t>
            </a:r>
            <a:r>
              <a:rPr b="0" i="0" lang="en-US" sz="1800" u="none" cap="none" strike="noStrike">
                <a:solidFill>
                  <a:srgbClr val="595959"/>
                </a:solidFill>
                <a:latin typeface="Microsoft JhengHei"/>
                <a:ea typeface="Microsoft JhengHei"/>
                <a:cs typeface="Microsoft JhengHei"/>
                <a:sym typeface="Microsoft JhengHei"/>
              </a:rPr>
              <a:t>: 和 linear regression 的 alpha 不一樣的是 C 值越大對 weight 的控制力越弱。</a:t>
            </a:r>
            <a:endParaRPr b="0" i="0" sz="1800" u="none" cap="none" strike="noStrike">
              <a:solidFill>
                <a:schemeClr val="dk1"/>
              </a:solidFill>
              <a:latin typeface="Microsoft JhengHei"/>
              <a:ea typeface="Microsoft JhengHei"/>
              <a:cs typeface="Microsoft JhengHei"/>
              <a:sym typeface="Microsoft JhengHei"/>
            </a:endParaRPr>
          </a:p>
        </p:txBody>
      </p:sp>
      <p:sp>
        <p:nvSpPr>
          <p:cNvPr id="1475" name="Google Shape;1475;p149"/>
          <p:cNvSpPr txBox="1"/>
          <p:nvPr/>
        </p:nvSpPr>
        <p:spPr>
          <a:xfrm>
            <a:off x="3303274" y="4766520"/>
            <a:ext cx="57645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Times New Roman"/>
                <a:ea typeface="Times New Roman"/>
                <a:cs typeface="Times New Roman"/>
                <a:sym typeface="Times New Roman"/>
                <a:hlinkClick r:id="rId3"/>
              </a:rPr>
              <a:t>http://scikit-learn.org/stable/modules/generated/sklearn.linear_model.LogisticRegression.html</a:t>
            </a:r>
            <a:endParaRPr b="0" i="0" sz="1200" u="none" cap="none" strike="noStrike">
              <a:solidFill>
                <a:schemeClr val="dk1"/>
              </a:solidFill>
              <a:latin typeface="Times New Roman"/>
              <a:ea typeface="Times New Roman"/>
              <a:cs typeface="Times New Roman"/>
              <a:sym typeface="Times New Roman"/>
            </a:endParaRPr>
          </a:p>
        </p:txBody>
      </p:sp>
      <p:sp>
        <p:nvSpPr>
          <p:cNvPr id="1476" name="Google Shape;1476;p149"/>
          <p:cNvSpPr/>
          <p:nvPr/>
        </p:nvSpPr>
        <p:spPr>
          <a:xfrm>
            <a:off x="4905250" y="2132525"/>
            <a:ext cx="4002300" cy="713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7" name="Google Shape;1477;p149"/>
          <p:cNvSpPr/>
          <p:nvPr/>
        </p:nvSpPr>
        <p:spPr>
          <a:xfrm>
            <a:off x="4905250" y="1412725"/>
            <a:ext cx="3818700" cy="859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8" name="Google Shape;1478;p149"/>
          <p:cNvSpPr txBox="1"/>
          <p:nvPr/>
        </p:nvSpPr>
        <p:spPr>
          <a:xfrm>
            <a:off x="3239200" y="1716788"/>
            <a:ext cx="16257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Logistic Regression:</a:t>
            </a:r>
            <a:endParaRPr b="0" i="0" sz="1400" u="none" cap="none" strike="noStrike">
              <a:solidFill>
                <a:schemeClr val="dk1"/>
              </a:solidFill>
              <a:latin typeface="Arial"/>
              <a:ea typeface="Arial"/>
              <a:cs typeface="Arial"/>
              <a:sym typeface="Arial"/>
            </a:endParaRPr>
          </a:p>
        </p:txBody>
      </p:sp>
      <p:sp>
        <p:nvSpPr>
          <p:cNvPr id="1479" name="Google Shape;1479;p149"/>
          <p:cNvSpPr txBox="1"/>
          <p:nvPr/>
        </p:nvSpPr>
        <p:spPr>
          <a:xfrm>
            <a:off x="3239200" y="2338050"/>
            <a:ext cx="15171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Linear Regression:</a:t>
            </a:r>
            <a:endParaRPr b="0" i="0" sz="1400" u="none" cap="none" strike="noStrike">
              <a:solidFill>
                <a:schemeClr val="dk1"/>
              </a:solidFill>
              <a:latin typeface="Arial"/>
              <a:ea typeface="Arial"/>
              <a:cs typeface="Arial"/>
              <a:sym typeface="Arial"/>
            </a:endParaRPr>
          </a:p>
        </p:txBody>
      </p:sp>
      <p:sp>
        <p:nvSpPr>
          <p:cNvPr id="1480" name="Google Shape;1480;p149"/>
          <p:cNvSpPr/>
          <p:nvPr/>
        </p:nvSpPr>
        <p:spPr>
          <a:xfrm>
            <a:off x="6294849" y="1370774"/>
            <a:ext cx="2340609" cy="851535"/>
          </a:xfrm>
          <a:custGeom>
            <a:rect b="b" l="l" r="r" t="t"/>
            <a:pathLst>
              <a:path extrusionOk="0" h="851535" w="2340609">
                <a:moveTo>
                  <a:pt x="0" y="0"/>
                </a:moveTo>
                <a:lnTo>
                  <a:pt x="2340299" y="0"/>
                </a:lnTo>
                <a:lnTo>
                  <a:pt x="2340299" y="851099"/>
                </a:lnTo>
                <a:lnTo>
                  <a:pt x="0" y="851099"/>
                </a:lnTo>
                <a:lnTo>
                  <a:pt x="0"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1" name="Google Shape;1481;p149"/>
          <p:cNvSpPr/>
          <p:nvPr/>
        </p:nvSpPr>
        <p:spPr>
          <a:xfrm>
            <a:off x="5596275" y="2311574"/>
            <a:ext cx="1512570" cy="285750"/>
          </a:xfrm>
          <a:custGeom>
            <a:rect b="b" l="l" r="r" t="t"/>
            <a:pathLst>
              <a:path extrusionOk="0" h="285750" w="1512570">
                <a:moveTo>
                  <a:pt x="0" y="0"/>
                </a:moveTo>
                <a:lnTo>
                  <a:pt x="1511999" y="0"/>
                </a:lnTo>
                <a:lnTo>
                  <a:pt x="1511999" y="285599"/>
                </a:lnTo>
                <a:lnTo>
                  <a:pt x="0" y="285599"/>
                </a:lnTo>
                <a:lnTo>
                  <a:pt x="0"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2" name="Google Shape;1482;p149"/>
          <p:cNvSpPr/>
          <p:nvPr/>
        </p:nvSpPr>
        <p:spPr>
          <a:xfrm>
            <a:off x="4905250" y="1370775"/>
            <a:ext cx="1139297" cy="739775"/>
          </a:xfrm>
          <a:custGeom>
            <a:rect b="b" l="l" r="r" t="t"/>
            <a:pathLst>
              <a:path extrusionOk="0" h="739775" w="1262379">
                <a:moveTo>
                  <a:pt x="0" y="0"/>
                </a:moveTo>
                <a:lnTo>
                  <a:pt x="1261799" y="0"/>
                </a:lnTo>
                <a:lnTo>
                  <a:pt x="1261799" y="739499"/>
                </a:lnTo>
                <a:lnTo>
                  <a:pt x="0" y="739499"/>
                </a:lnTo>
                <a:lnTo>
                  <a:pt x="0" y="0"/>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3" name="Google Shape;1483;p149"/>
          <p:cNvSpPr/>
          <p:nvPr/>
        </p:nvSpPr>
        <p:spPr>
          <a:xfrm>
            <a:off x="7275500" y="2221875"/>
            <a:ext cx="1512570" cy="488314"/>
          </a:xfrm>
          <a:custGeom>
            <a:rect b="b" l="l" r="r" t="t"/>
            <a:pathLst>
              <a:path extrusionOk="0" h="488314" w="1512570">
                <a:moveTo>
                  <a:pt x="0" y="0"/>
                </a:moveTo>
                <a:lnTo>
                  <a:pt x="1511999" y="0"/>
                </a:lnTo>
                <a:lnTo>
                  <a:pt x="1511999" y="487799"/>
                </a:lnTo>
                <a:lnTo>
                  <a:pt x="0" y="487799"/>
                </a:lnTo>
                <a:lnTo>
                  <a:pt x="0" y="0"/>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9"/>
          <p:cNvSpPr txBox="1"/>
          <p:nvPr>
            <p:ph type="title"/>
          </p:nvPr>
        </p:nvSpPr>
        <p:spPr>
          <a:xfrm>
            <a:off x="406975" y="582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chemeClr val="dk1"/>
                </a:solidFill>
              </a:rPr>
              <a:t>Deeper into Machine Learning</a:t>
            </a:r>
            <a:endParaRPr b="1">
              <a:solidFill>
                <a:schemeClr val="dk1"/>
              </a:solidFill>
            </a:endParaRPr>
          </a:p>
        </p:txBody>
      </p:sp>
      <p:sp>
        <p:nvSpPr>
          <p:cNvPr id="405" name="Google Shape;405;p69"/>
          <p:cNvSpPr txBox="1"/>
          <p:nvPr/>
        </p:nvSpPr>
        <p:spPr>
          <a:xfrm>
            <a:off x="1986775" y="3348292"/>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Outputs</a:t>
            </a:r>
            <a:endParaRPr b="0" i="0" sz="1400" u="none" cap="none" strike="noStrike">
              <a:solidFill>
                <a:srgbClr val="000000"/>
              </a:solidFill>
              <a:latin typeface="Arial"/>
              <a:ea typeface="Arial"/>
              <a:cs typeface="Arial"/>
              <a:sym typeface="Arial"/>
            </a:endParaRPr>
          </a:p>
        </p:txBody>
      </p:sp>
      <p:sp>
        <p:nvSpPr>
          <p:cNvPr id="406" name="Google Shape;406;p69"/>
          <p:cNvSpPr txBox="1"/>
          <p:nvPr/>
        </p:nvSpPr>
        <p:spPr>
          <a:xfrm>
            <a:off x="1841303" y="2307225"/>
            <a:ext cx="1707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Inputs (observations)</a:t>
            </a:r>
            <a:endParaRPr b="0" i="0" sz="1400" u="none" cap="none" strike="noStrike">
              <a:solidFill>
                <a:srgbClr val="000000"/>
              </a:solidFill>
              <a:latin typeface="Arial"/>
              <a:ea typeface="Arial"/>
              <a:cs typeface="Arial"/>
              <a:sym typeface="Arial"/>
            </a:endParaRPr>
          </a:p>
        </p:txBody>
      </p:sp>
      <p:sp>
        <p:nvSpPr>
          <p:cNvPr id="407" name="Google Shape;407;p69"/>
          <p:cNvSpPr txBox="1"/>
          <p:nvPr/>
        </p:nvSpPr>
        <p:spPr>
          <a:xfrm>
            <a:off x="3890440" y="2932105"/>
            <a:ext cx="1417200" cy="338700"/>
          </a:xfrm>
          <a:prstGeom prst="rect">
            <a:avLst/>
          </a:prstGeom>
          <a:solidFill>
            <a:srgbClr val="FFFFFF"/>
          </a:solidFill>
          <a:ln cap="flat" cmpd="sng" w="254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Computer</a:t>
            </a:r>
            <a:endParaRPr b="0" i="0" sz="1400" u="none" cap="none" strike="noStrike">
              <a:solidFill>
                <a:srgbClr val="000000"/>
              </a:solidFill>
              <a:latin typeface="Arial"/>
              <a:ea typeface="Arial"/>
              <a:cs typeface="Arial"/>
              <a:sym typeface="Arial"/>
            </a:endParaRPr>
          </a:p>
        </p:txBody>
      </p:sp>
      <p:sp>
        <p:nvSpPr>
          <p:cNvPr id="408" name="Google Shape;408;p69"/>
          <p:cNvSpPr txBox="1"/>
          <p:nvPr/>
        </p:nvSpPr>
        <p:spPr>
          <a:xfrm>
            <a:off x="6190295" y="2892001"/>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Helvetica Neue Light"/>
                <a:ea typeface="Helvetica Neue Light"/>
                <a:cs typeface="Helvetica Neue Light"/>
                <a:sym typeface="Helvetica Neue Light"/>
              </a:rPr>
              <a:t>Program</a:t>
            </a:r>
            <a:endParaRPr b="0" i="0" sz="1400" u="none" cap="none" strike="noStrike">
              <a:solidFill>
                <a:srgbClr val="000000"/>
              </a:solidFill>
              <a:latin typeface="Arial"/>
              <a:ea typeface="Arial"/>
              <a:cs typeface="Arial"/>
              <a:sym typeface="Arial"/>
            </a:endParaRPr>
          </a:p>
        </p:txBody>
      </p:sp>
      <p:cxnSp>
        <p:nvCxnSpPr>
          <p:cNvPr id="409" name="Google Shape;409;p69"/>
          <p:cNvCxnSpPr>
            <a:endCxn id="406" idx="2"/>
          </p:cNvCxnSpPr>
          <p:nvPr/>
        </p:nvCxnSpPr>
        <p:spPr>
          <a:xfrm rot="10800000">
            <a:off x="2695253" y="2891925"/>
            <a:ext cx="1101600" cy="141600"/>
          </a:xfrm>
          <a:prstGeom prst="straightConnector1">
            <a:avLst/>
          </a:prstGeom>
          <a:noFill/>
          <a:ln cap="flat" cmpd="sng" w="25400">
            <a:solidFill>
              <a:srgbClr val="000000"/>
            </a:solidFill>
            <a:prstDash val="solid"/>
            <a:round/>
            <a:headEnd len="lg" w="lg" type="triangle"/>
            <a:tailEnd len="sm" w="sm" type="none"/>
          </a:ln>
        </p:spPr>
      </p:cxnSp>
      <p:cxnSp>
        <p:nvCxnSpPr>
          <p:cNvPr id="410" name="Google Shape;410;p69"/>
          <p:cNvCxnSpPr>
            <a:endCxn id="405" idx="0"/>
          </p:cNvCxnSpPr>
          <p:nvPr/>
        </p:nvCxnSpPr>
        <p:spPr>
          <a:xfrm flipH="1">
            <a:off x="2695375" y="3185992"/>
            <a:ext cx="1101600" cy="162300"/>
          </a:xfrm>
          <a:prstGeom prst="straightConnector1">
            <a:avLst/>
          </a:prstGeom>
          <a:noFill/>
          <a:ln cap="flat" cmpd="sng" w="25400">
            <a:solidFill>
              <a:srgbClr val="000000"/>
            </a:solidFill>
            <a:prstDash val="solid"/>
            <a:round/>
            <a:headEnd len="lg" w="lg" type="triangle"/>
            <a:tailEnd len="sm" w="sm" type="none"/>
          </a:ln>
        </p:spPr>
      </p:cxnSp>
      <p:cxnSp>
        <p:nvCxnSpPr>
          <p:cNvPr id="411" name="Google Shape;411;p69"/>
          <p:cNvCxnSpPr/>
          <p:nvPr/>
        </p:nvCxnSpPr>
        <p:spPr>
          <a:xfrm rot="10800000">
            <a:off x="5422895" y="3089519"/>
            <a:ext cx="767400" cy="0"/>
          </a:xfrm>
          <a:prstGeom prst="straightConnector1">
            <a:avLst/>
          </a:prstGeom>
          <a:noFill/>
          <a:ln cap="flat" cmpd="sng" w="25400">
            <a:solidFill>
              <a:srgbClr val="000000"/>
            </a:solidFill>
            <a:prstDash val="solid"/>
            <a:round/>
            <a:headEnd len="lg" w="lg" type="triangle"/>
            <a:tailEnd len="sm" w="sm" type="none"/>
          </a:ln>
        </p:spPr>
      </p:cxnSp>
      <p:sp>
        <p:nvSpPr>
          <p:cNvPr id="412" name="Google Shape;412;p69"/>
          <p:cNvSpPr txBox="1"/>
          <p:nvPr/>
        </p:nvSpPr>
        <p:spPr>
          <a:xfrm>
            <a:off x="2493481" y="957681"/>
            <a:ext cx="38181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Helvetica Neue Light"/>
                <a:ea typeface="Helvetica Neue Light"/>
                <a:cs typeface="Helvetica Neue Light"/>
                <a:sym typeface="Helvetica Neue Light"/>
              </a:rPr>
              <a:t>Machine Learning</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5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12700" rtl="0" algn="l">
              <a:lnSpc>
                <a:spcPct val="100000"/>
              </a:lnSpc>
              <a:spcBef>
                <a:spcPts val="1000"/>
              </a:spcBef>
              <a:spcAft>
                <a:spcPts val="0"/>
              </a:spcAft>
              <a:buSzPts val="2400"/>
              <a:buNone/>
            </a:pPr>
            <a:r>
              <a:rPr b="1" lang="en-US">
                <a:solidFill>
                  <a:schemeClr val="dk1"/>
                </a:solidFill>
              </a:rPr>
              <a:t>Iris Classification - Tune C Parameter</a:t>
            </a:r>
            <a:endParaRPr b="1"/>
          </a:p>
        </p:txBody>
      </p:sp>
      <p:sp>
        <p:nvSpPr>
          <p:cNvPr id="1490" name="Google Shape;1490;p150"/>
          <p:cNvSpPr txBox="1"/>
          <p:nvPr/>
        </p:nvSpPr>
        <p:spPr>
          <a:xfrm>
            <a:off x="326900" y="1104675"/>
            <a:ext cx="28044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00B0F0"/>
                </a:solidFill>
                <a:latin typeface="Arimo"/>
                <a:ea typeface="Arimo"/>
                <a:cs typeface="Arimo"/>
                <a:sym typeface="Arimo"/>
              </a:rPr>
              <a:t>調整看看 </a:t>
            </a:r>
            <a:r>
              <a:rPr b="1" i="0" lang="en-US" sz="1800" u="none" cap="none" strike="noStrike">
                <a:solidFill>
                  <a:srgbClr val="00B0F0"/>
                </a:solidFill>
                <a:latin typeface="Arial"/>
                <a:ea typeface="Arial"/>
                <a:cs typeface="Arial"/>
                <a:sym typeface="Arial"/>
              </a:rPr>
              <a:t>C </a:t>
            </a:r>
            <a:r>
              <a:rPr b="1" i="0" lang="en-US" sz="1800" u="none" cap="none" strike="noStrike">
                <a:solidFill>
                  <a:srgbClr val="00B0F0"/>
                </a:solidFill>
                <a:latin typeface="Arimo"/>
                <a:ea typeface="Arimo"/>
                <a:cs typeface="Arimo"/>
                <a:sym typeface="Arimo"/>
              </a:rPr>
              <a:t>看看預測結果</a:t>
            </a:r>
            <a:endParaRPr b="1" i="0" sz="1800" u="none" cap="none" strike="noStrike">
              <a:solidFill>
                <a:srgbClr val="00B0F0"/>
              </a:solidFill>
              <a:latin typeface="Arial"/>
              <a:ea typeface="Arial"/>
              <a:cs typeface="Arial"/>
              <a:sym typeface="Arial"/>
            </a:endParaRPr>
          </a:p>
        </p:txBody>
      </p:sp>
      <p:sp>
        <p:nvSpPr>
          <p:cNvPr id="1491" name="Google Shape;1491;p150"/>
          <p:cNvSpPr/>
          <p:nvPr/>
        </p:nvSpPr>
        <p:spPr>
          <a:xfrm>
            <a:off x="3533650" y="1717525"/>
            <a:ext cx="3818700" cy="85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2" name="Google Shape;1492;p150"/>
          <p:cNvSpPr/>
          <p:nvPr/>
        </p:nvSpPr>
        <p:spPr>
          <a:xfrm>
            <a:off x="4923249" y="1675574"/>
            <a:ext cx="2340609" cy="851535"/>
          </a:xfrm>
          <a:custGeom>
            <a:rect b="b" l="l" r="r" t="t"/>
            <a:pathLst>
              <a:path extrusionOk="0" h="851535" w="2340609">
                <a:moveTo>
                  <a:pt x="0" y="0"/>
                </a:moveTo>
                <a:lnTo>
                  <a:pt x="2340299" y="0"/>
                </a:lnTo>
                <a:lnTo>
                  <a:pt x="2340299" y="851099"/>
                </a:lnTo>
                <a:lnTo>
                  <a:pt x="0" y="851099"/>
                </a:lnTo>
                <a:lnTo>
                  <a:pt x="0"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3" name="Google Shape;1493;p150"/>
          <p:cNvSpPr/>
          <p:nvPr/>
        </p:nvSpPr>
        <p:spPr>
          <a:xfrm>
            <a:off x="3487449" y="1751774"/>
            <a:ext cx="1262379" cy="739775"/>
          </a:xfrm>
          <a:custGeom>
            <a:rect b="b" l="l" r="r" t="t"/>
            <a:pathLst>
              <a:path extrusionOk="0" h="739775" w="1262379">
                <a:moveTo>
                  <a:pt x="0" y="0"/>
                </a:moveTo>
                <a:lnTo>
                  <a:pt x="1261799" y="0"/>
                </a:lnTo>
                <a:lnTo>
                  <a:pt x="1261799" y="739499"/>
                </a:lnTo>
                <a:lnTo>
                  <a:pt x="0" y="739499"/>
                </a:lnTo>
                <a:lnTo>
                  <a:pt x="0" y="0"/>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4" name="Google Shape;1494;p150"/>
          <p:cNvSpPr txBox="1"/>
          <p:nvPr/>
        </p:nvSpPr>
        <p:spPr>
          <a:xfrm>
            <a:off x="1867600" y="2021588"/>
            <a:ext cx="16257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Logistic Regression:</a:t>
            </a:r>
            <a:endParaRPr b="0" i="0" sz="1400" u="none" cap="none" strike="noStrike">
              <a:solidFill>
                <a:schemeClr val="dk1"/>
              </a:solidFill>
              <a:latin typeface="Arial"/>
              <a:ea typeface="Arial"/>
              <a:cs typeface="Arial"/>
              <a:sym typeface="Arial"/>
            </a:endParaRPr>
          </a:p>
        </p:txBody>
      </p:sp>
      <p:sp>
        <p:nvSpPr>
          <p:cNvPr id="1495" name="Google Shape;1495;p150"/>
          <p:cNvSpPr/>
          <p:nvPr/>
        </p:nvSpPr>
        <p:spPr>
          <a:xfrm>
            <a:off x="2629600" y="2890250"/>
            <a:ext cx="42513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6111"/>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model = LogisticRegression(C = 0.6)</a:t>
            </a:r>
            <a:endParaRPr b="0" i="0" sz="1800" u="none" cap="none" strike="noStrike">
              <a:solidFill>
                <a:schemeClr val="dk1"/>
              </a:solidFill>
              <a:latin typeface="Arial"/>
              <a:ea typeface="Arial"/>
              <a:cs typeface="Arial"/>
              <a:sym typeface="Arial"/>
            </a:endParaRPr>
          </a:p>
        </p:txBody>
      </p:sp>
      <p:sp>
        <p:nvSpPr>
          <p:cNvPr id="1496" name="Google Shape;1496;p150"/>
          <p:cNvSpPr/>
          <p:nvPr/>
        </p:nvSpPr>
        <p:spPr>
          <a:xfrm>
            <a:off x="2629597" y="3623600"/>
            <a:ext cx="40911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6111"/>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model = LogisticRegression(C = 0.8)</a:t>
            </a:r>
            <a:endParaRPr b="0" i="0" sz="1800" u="none" cap="none" strike="noStrike">
              <a:solidFill>
                <a:schemeClr val="dk1"/>
              </a:solidFill>
              <a:latin typeface="Arial"/>
              <a:ea typeface="Arial"/>
              <a:cs typeface="Arial"/>
              <a:sym typeface="Arial"/>
            </a:endParaRPr>
          </a:p>
        </p:txBody>
      </p:sp>
      <p:sp>
        <p:nvSpPr>
          <p:cNvPr id="1497" name="Google Shape;1497;p150"/>
          <p:cNvSpPr/>
          <p:nvPr/>
        </p:nvSpPr>
        <p:spPr>
          <a:xfrm>
            <a:off x="2629597" y="4356950"/>
            <a:ext cx="40911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6111"/>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model = LogisticRegression(C = 0.2)</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15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12700" rtl="0" algn="l">
              <a:lnSpc>
                <a:spcPct val="100000"/>
              </a:lnSpc>
              <a:spcBef>
                <a:spcPts val="1000"/>
              </a:spcBef>
              <a:spcAft>
                <a:spcPts val="0"/>
              </a:spcAft>
              <a:buSzPts val="2400"/>
              <a:buNone/>
            </a:pPr>
            <a:r>
              <a:rPr b="1" lang="en-US">
                <a:solidFill>
                  <a:schemeClr val="dk1"/>
                </a:solidFill>
              </a:rPr>
              <a:t>Logistic Regression in Scikit-Learn</a:t>
            </a:r>
            <a:endParaRPr b="1"/>
          </a:p>
        </p:txBody>
      </p:sp>
      <p:sp>
        <p:nvSpPr>
          <p:cNvPr id="1504" name="Google Shape;1504;p151"/>
          <p:cNvSpPr txBox="1"/>
          <p:nvPr/>
        </p:nvSpPr>
        <p:spPr>
          <a:xfrm>
            <a:off x="932450" y="2896625"/>
            <a:ext cx="6043800" cy="299700"/>
          </a:xfrm>
          <a:prstGeom prst="rect">
            <a:avLst/>
          </a:prstGeom>
          <a:noFill/>
          <a:ln>
            <a:noFill/>
          </a:ln>
        </p:spPr>
        <p:txBody>
          <a:bodyPr anchorCtr="0" anchor="t" bIns="0" lIns="0" spcFirstLastPara="1" rIns="0" wrap="square" tIns="1270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‘multinomial’: </a:t>
            </a:r>
            <a:r>
              <a:rPr b="0" i="0" lang="en-US" sz="1800" u="none" cap="none" strike="noStrike">
                <a:solidFill>
                  <a:srgbClr val="595959"/>
                </a:solidFill>
                <a:latin typeface="Arimo"/>
                <a:ea typeface="Arimo"/>
                <a:cs typeface="Arimo"/>
                <a:sym typeface="Arimo"/>
              </a:rPr>
              <a:t>會考慮到整體的分佈，較準但效率較低。</a:t>
            </a:r>
            <a:endParaRPr b="0" i="0" sz="1800" u="none" cap="none" strike="noStrike">
              <a:solidFill>
                <a:srgbClr val="595959"/>
              </a:solidFill>
              <a:latin typeface="Arimo"/>
              <a:ea typeface="Arimo"/>
              <a:cs typeface="Arimo"/>
              <a:sym typeface="Arimo"/>
            </a:endParaRPr>
          </a:p>
        </p:txBody>
      </p:sp>
      <p:sp>
        <p:nvSpPr>
          <p:cNvPr id="1505" name="Google Shape;1505;p151"/>
          <p:cNvSpPr/>
          <p:nvPr/>
        </p:nvSpPr>
        <p:spPr>
          <a:xfrm>
            <a:off x="5527425" y="1742363"/>
            <a:ext cx="1448700" cy="105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6" name="Google Shape;1506;p151"/>
          <p:cNvSpPr/>
          <p:nvPr/>
        </p:nvSpPr>
        <p:spPr>
          <a:xfrm>
            <a:off x="5757425" y="2128875"/>
            <a:ext cx="457200" cy="572769"/>
          </a:xfrm>
          <a:custGeom>
            <a:rect b="b" l="l" r="r" t="t"/>
            <a:pathLst>
              <a:path extrusionOk="0" h="572769" w="457200">
                <a:moveTo>
                  <a:pt x="0" y="286349"/>
                </a:moveTo>
                <a:lnTo>
                  <a:pt x="3678" y="234878"/>
                </a:lnTo>
                <a:lnTo>
                  <a:pt x="14283" y="186433"/>
                </a:lnTo>
                <a:lnTo>
                  <a:pt x="31169" y="141823"/>
                </a:lnTo>
                <a:lnTo>
                  <a:pt x="53693" y="101858"/>
                </a:lnTo>
                <a:lnTo>
                  <a:pt x="81209" y="67345"/>
                </a:lnTo>
                <a:lnTo>
                  <a:pt x="113072" y="39095"/>
                </a:lnTo>
                <a:lnTo>
                  <a:pt x="148638" y="17914"/>
                </a:lnTo>
                <a:lnTo>
                  <a:pt x="187262" y="4613"/>
                </a:lnTo>
                <a:lnTo>
                  <a:pt x="228299" y="0"/>
                </a:lnTo>
                <a:lnTo>
                  <a:pt x="273047" y="5552"/>
                </a:lnTo>
                <a:lnTo>
                  <a:pt x="315666" y="21797"/>
                </a:lnTo>
                <a:lnTo>
                  <a:pt x="354960" y="48110"/>
                </a:lnTo>
                <a:lnTo>
                  <a:pt x="389732" y="83869"/>
                </a:lnTo>
                <a:lnTo>
                  <a:pt x="418242" y="127482"/>
                </a:lnTo>
                <a:lnTo>
                  <a:pt x="439221" y="176768"/>
                </a:lnTo>
                <a:lnTo>
                  <a:pt x="452172" y="230225"/>
                </a:lnTo>
                <a:lnTo>
                  <a:pt x="456599" y="286349"/>
                </a:lnTo>
                <a:lnTo>
                  <a:pt x="452921" y="337821"/>
                </a:lnTo>
                <a:lnTo>
                  <a:pt x="442316" y="386266"/>
                </a:lnTo>
                <a:lnTo>
                  <a:pt x="425430" y="430876"/>
                </a:lnTo>
                <a:lnTo>
                  <a:pt x="402906" y="470841"/>
                </a:lnTo>
                <a:lnTo>
                  <a:pt x="375390" y="505354"/>
                </a:lnTo>
                <a:lnTo>
                  <a:pt x="343527" y="533604"/>
                </a:lnTo>
                <a:lnTo>
                  <a:pt x="307961" y="554785"/>
                </a:lnTo>
                <a:lnTo>
                  <a:pt x="269337" y="568086"/>
                </a:lnTo>
                <a:lnTo>
                  <a:pt x="228299" y="572699"/>
                </a:lnTo>
                <a:lnTo>
                  <a:pt x="187262" y="568086"/>
                </a:lnTo>
                <a:lnTo>
                  <a:pt x="148638" y="554785"/>
                </a:lnTo>
                <a:lnTo>
                  <a:pt x="113072" y="533604"/>
                </a:lnTo>
                <a:lnTo>
                  <a:pt x="81209" y="505354"/>
                </a:lnTo>
                <a:lnTo>
                  <a:pt x="53693" y="470841"/>
                </a:lnTo>
                <a:lnTo>
                  <a:pt x="31169" y="430876"/>
                </a:lnTo>
                <a:lnTo>
                  <a:pt x="14283" y="386266"/>
                </a:lnTo>
                <a:lnTo>
                  <a:pt x="3678" y="337821"/>
                </a:lnTo>
                <a:lnTo>
                  <a:pt x="0" y="28634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7" name="Google Shape;1507;p151"/>
          <p:cNvSpPr txBox="1"/>
          <p:nvPr/>
        </p:nvSpPr>
        <p:spPr>
          <a:xfrm>
            <a:off x="5909504" y="2265393"/>
            <a:ext cx="1530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1508" name="Google Shape;1508;p151"/>
          <p:cNvSpPr/>
          <p:nvPr/>
        </p:nvSpPr>
        <p:spPr>
          <a:xfrm>
            <a:off x="2174625" y="1735750"/>
            <a:ext cx="1448724" cy="10568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9" name="Google Shape;1509;p151"/>
          <p:cNvSpPr/>
          <p:nvPr/>
        </p:nvSpPr>
        <p:spPr>
          <a:xfrm>
            <a:off x="2670687" y="1839524"/>
            <a:ext cx="457200" cy="572770"/>
          </a:xfrm>
          <a:custGeom>
            <a:rect b="b" l="l" r="r" t="t"/>
            <a:pathLst>
              <a:path extrusionOk="0" h="572769" w="457200">
                <a:moveTo>
                  <a:pt x="0" y="286349"/>
                </a:moveTo>
                <a:lnTo>
                  <a:pt x="3678" y="234878"/>
                </a:lnTo>
                <a:lnTo>
                  <a:pt x="14283" y="186433"/>
                </a:lnTo>
                <a:lnTo>
                  <a:pt x="31169" y="141823"/>
                </a:lnTo>
                <a:lnTo>
                  <a:pt x="53693" y="101858"/>
                </a:lnTo>
                <a:lnTo>
                  <a:pt x="81209" y="67345"/>
                </a:lnTo>
                <a:lnTo>
                  <a:pt x="113072" y="39095"/>
                </a:lnTo>
                <a:lnTo>
                  <a:pt x="148638" y="17914"/>
                </a:lnTo>
                <a:lnTo>
                  <a:pt x="187262" y="4613"/>
                </a:lnTo>
                <a:lnTo>
                  <a:pt x="228299" y="0"/>
                </a:lnTo>
                <a:lnTo>
                  <a:pt x="273047" y="5552"/>
                </a:lnTo>
                <a:lnTo>
                  <a:pt x="315666" y="21797"/>
                </a:lnTo>
                <a:lnTo>
                  <a:pt x="354960" y="48110"/>
                </a:lnTo>
                <a:lnTo>
                  <a:pt x="389732" y="83869"/>
                </a:lnTo>
                <a:lnTo>
                  <a:pt x="418242" y="127482"/>
                </a:lnTo>
                <a:lnTo>
                  <a:pt x="439221" y="176768"/>
                </a:lnTo>
                <a:lnTo>
                  <a:pt x="452172" y="230225"/>
                </a:lnTo>
                <a:lnTo>
                  <a:pt x="456599" y="286349"/>
                </a:lnTo>
                <a:lnTo>
                  <a:pt x="452921" y="337821"/>
                </a:lnTo>
                <a:lnTo>
                  <a:pt x="442316" y="386266"/>
                </a:lnTo>
                <a:lnTo>
                  <a:pt x="425430" y="430876"/>
                </a:lnTo>
                <a:lnTo>
                  <a:pt x="402906" y="470841"/>
                </a:lnTo>
                <a:lnTo>
                  <a:pt x="375390" y="505354"/>
                </a:lnTo>
                <a:lnTo>
                  <a:pt x="343527" y="533604"/>
                </a:lnTo>
                <a:lnTo>
                  <a:pt x="307961" y="554785"/>
                </a:lnTo>
                <a:lnTo>
                  <a:pt x="269337" y="568086"/>
                </a:lnTo>
                <a:lnTo>
                  <a:pt x="228299" y="572699"/>
                </a:lnTo>
                <a:lnTo>
                  <a:pt x="187262" y="568086"/>
                </a:lnTo>
                <a:lnTo>
                  <a:pt x="148638" y="554785"/>
                </a:lnTo>
                <a:lnTo>
                  <a:pt x="113072" y="533604"/>
                </a:lnTo>
                <a:lnTo>
                  <a:pt x="81209" y="505354"/>
                </a:lnTo>
                <a:lnTo>
                  <a:pt x="53693" y="470841"/>
                </a:lnTo>
                <a:lnTo>
                  <a:pt x="31169" y="430876"/>
                </a:lnTo>
                <a:lnTo>
                  <a:pt x="14283" y="386266"/>
                </a:lnTo>
                <a:lnTo>
                  <a:pt x="3678" y="337821"/>
                </a:lnTo>
                <a:lnTo>
                  <a:pt x="0" y="28634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0" name="Google Shape;1510;p151"/>
          <p:cNvSpPr txBox="1"/>
          <p:nvPr/>
        </p:nvSpPr>
        <p:spPr>
          <a:xfrm>
            <a:off x="475249" y="999250"/>
            <a:ext cx="4583400" cy="1266900"/>
          </a:xfrm>
          <a:prstGeom prst="rect">
            <a:avLst/>
          </a:prstGeom>
          <a:noFill/>
          <a:ln>
            <a:noFill/>
          </a:ln>
        </p:spPr>
        <p:txBody>
          <a:bodyPr anchorCtr="0" anchor="t" bIns="0" lIns="0" spcFirstLastPara="1" rIns="0" wrap="square" tIns="5270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multi_class: ‘ovr’, ‘multinominal’</a:t>
            </a:r>
            <a:endParaRPr b="0" i="0" sz="1800" u="none" cap="none" strike="noStrike">
              <a:solidFill>
                <a:schemeClr val="dk1"/>
              </a:solidFill>
              <a:latin typeface="Arial"/>
              <a:ea typeface="Arial"/>
              <a:cs typeface="Arial"/>
              <a:sym typeface="Arial"/>
            </a:endParaRPr>
          </a:p>
          <a:p>
            <a:pPr indent="-366395" lvl="1" marL="836294" marR="0" rtl="0" algn="l">
              <a:lnSpc>
                <a:spcPct val="100000"/>
              </a:lnSpc>
              <a:spcBef>
                <a:spcPts val="315"/>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‘ovr’: </a:t>
            </a:r>
            <a:r>
              <a:rPr b="0" i="0" lang="en-US" sz="1800" u="none" cap="none" strike="noStrike">
                <a:solidFill>
                  <a:srgbClr val="595959"/>
                </a:solidFill>
                <a:latin typeface="Arimo"/>
                <a:ea typeface="Arimo"/>
                <a:cs typeface="Arimo"/>
                <a:sym typeface="Arimo"/>
              </a:rPr>
              <a:t>視多元分類為二元分類 </a:t>
            </a:r>
            <a:r>
              <a:rPr b="0" i="0" lang="en-US" sz="1800" u="none" cap="none" strike="noStrike">
                <a:solidFill>
                  <a:srgbClr val="595959"/>
                </a:solidFill>
                <a:latin typeface="Arial"/>
                <a:ea typeface="Arial"/>
                <a:cs typeface="Arial"/>
                <a:sym typeface="Arial"/>
              </a:rPr>
              <a:t>(default)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2300"/>
              <a:buFont typeface="Arial"/>
              <a:buNone/>
            </a:pPr>
            <a:r>
              <a:t/>
            </a:r>
            <a:endParaRPr b="0" i="0" sz="2300" u="none" cap="none" strike="noStrike">
              <a:solidFill>
                <a:schemeClr val="dk1"/>
              </a:solidFill>
              <a:latin typeface="Times New Roman"/>
              <a:ea typeface="Times New Roman"/>
              <a:cs typeface="Times New Roman"/>
              <a:sym typeface="Times New Roman"/>
            </a:endParaRPr>
          </a:p>
          <a:p>
            <a:pPr indent="0" lvl="0" marL="239395" marR="0" rtl="0" algn="ct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1511" name="Google Shape;1511;p151"/>
          <p:cNvSpPr/>
          <p:nvPr/>
        </p:nvSpPr>
        <p:spPr>
          <a:xfrm>
            <a:off x="3325350" y="3212725"/>
            <a:ext cx="2493300" cy="1817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2" name="Google Shape;1512;p151"/>
          <p:cNvSpPr/>
          <p:nvPr/>
        </p:nvSpPr>
        <p:spPr>
          <a:xfrm>
            <a:off x="3851025" y="1735750"/>
            <a:ext cx="1448724" cy="10568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3" name="Google Shape;1513;p151"/>
          <p:cNvSpPr/>
          <p:nvPr/>
        </p:nvSpPr>
        <p:spPr>
          <a:xfrm>
            <a:off x="4641824" y="2054349"/>
            <a:ext cx="457200" cy="572770"/>
          </a:xfrm>
          <a:custGeom>
            <a:rect b="b" l="l" r="r" t="t"/>
            <a:pathLst>
              <a:path extrusionOk="0" h="572769" w="457200">
                <a:moveTo>
                  <a:pt x="0" y="286349"/>
                </a:moveTo>
                <a:lnTo>
                  <a:pt x="3678" y="234878"/>
                </a:lnTo>
                <a:lnTo>
                  <a:pt x="14283" y="186433"/>
                </a:lnTo>
                <a:lnTo>
                  <a:pt x="31169" y="141823"/>
                </a:lnTo>
                <a:lnTo>
                  <a:pt x="53693" y="101858"/>
                </a:lnTo>
                <a:lnTo>
                  <a:pt x="81209" y="67345"/>
                </a:lnTo>
                <a:lnTo>
                  <a:pt x="113072" y="39095"/>
                </a:lnTo>
                <a:lnTo>
                  <a:pt x="148638" y="17914"/>
                </a:lnTo>
                <a:lnTo>
                  <a:pt x="187262" y="4613"/>
                </a:lnTo>
                <a:lnTo>
                  <a:pt x="228299" y="0"/>
                </a:lnTo>
                <a:lnTo>
                  <a:pt x="273047" y="5552"/>
                </a:lnTo>
                <a:lnTo>
                  <a:pt x="315666" y="21797"/>
                </a:lnTo>
                <a:lnTo>
                  <a:pt x="354960" y="48110"/>
                </a:lnTo>
                <a:lnTo>
                  <a:pt x="389732" y="83869"/>
                </a:lnTo>
                <a:lnTo>
                  <a:pt x="418242" y="127482"/>
                </a:lnTo>
                <a:lnTo>
                  <a:pt x="439221" y="176768"/>
                </a:lnTo>
                <a:lnTo>
                  <a:pt x="452172" y="230225"/>
                </a:lnTo>
                <a:lnTo>
                  <a:pt x="456599" y="286349"/>
                </a:lnTo>
                <a:lnTo>
                  <a:pt x="452921" y="337821"/>
                </a:lnTo>
                <a:lnTo>
                  <a:pt x="442316" y="386266"/>
                </a:lnTo>
                <a:lnTo>
                  <a:pt x="425430" y="430876"/>
                </a:lnTo>
                <a:lnTo>
                  <a:pt x="402906" y="470841"/>
                </a:lnTo>
                <a:lnTo>
                  <a:pt x="375390" y="505354"/>
                </a:lnTo>
                <a:lnTo>
                  <a:pt x="343527" y="533604"/>
                </a:lnTo>
                <a:lnTo>
                  <a:pt x="307961" y="554785"/>
                </a:lnTo>
                <a:lnTo>
                  <a:pt x="269337" y="568086"/>
                </a:lnTo>
                <a:lnTo>
                  <a:pt x="228299" y="572699"/>
                </a:lnTo>
                <a:lnTo>
                  <a:pt x="187262" y="568086"/>
                </a:lnTo>
                <a:lnTo>
                  <a:pt x="148638" y="554785"/>
                </a:lnTo>
                <a:lnTo>
                  <a:pt x="113072" y="533604"/>
                </a:lnTo>
                <a:lnTo>
                  <a:pt x="81209" y="505354"/>
                </a:lnTo>
                <a:lnTo>
                  <a:pt x="53693" y="470841"/>
                </a:lnTo>
                <a:lnTo>
                  <a:pt x="31169" y="430876"/>
                </a:lnTo>
                <a:lnTo>
                  <a:pt x="14283" y="386266"/>
                </a:lnTo>
                <a:lnTo>
                  <a:pt x="3678" y="337821"/>
                </a:lnTo>
                <a:lnTo>
                  <a:pt x="0" y="28634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4" name="Google Shape;1514;p151"/>
          <p:cNvSpPr txBox="1"/>
          <p:nvPr/>
        </p:nvSpPr>
        <p:spPr>
          <a:xfrm>
            <a:off x="4781717" y="2180743"/>
            <a:ext cx="153035" cy="29972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152"/>
          <p:cNvSpPr txBox="1"/>
          <p:nvPr>
            <p:ph type="title"/>
          </p:nvPr>
        </p:nvSpPr>
        <p:spPr>
          <a:xfrm>
            <a:off x="982500" y="2213550"/>
            <a:ext cx="7179000" cy="716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56BADC"/>
              </a:buClr>
              <a:buSzPts val="2970"/>
              <a:buFont typeface="Arial"/>
              <a:buNone/>
            </a:pPr>
            <a:r>
              <a:rPr b="1" lang="en-US" sz="2970">
                <a:latin typeface="Microsoft JhengHei"/>
                <a:ea typeface="Microsoft JhengHei"/>
                <a:cs typeface="Microsoft JhengHei"/>
                <a:sym typeface="Microsoft JhengHei"/>
              </a:rPr>
              <a:t>休息和練習時間</a:t>
            </a:r>
            <a:endParaRPr b="1" sz="2970">
              <a:latin typeface="Microsoft JhengHei"/>
              <a:ea typeface="Microsoft JhengHei"/>
              <a:cs typeface="Microsoft JhengHei"/>
              <a:sym typeface="Microsoft JhengHe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3" name="Shape 1523"/>
        <p:cNvGrpSpPr/>
        <p:nvPr/>
      </p:nvGrpSpPr>
      <p:grpSpPr>
        <a:xfrm>
          <a:off x="0" y="0"/>
          <a:ext cx="0" cy="0"/>
          <a:chOff x="0" y="0"/>
          <a:chExt cx="0" cy="0"/>
        </a:xfrm>
      </p:grpSpPr>
      <p:cxnSp>
        <p:nvCxnSpPr>
          <p:cNvPr id="1524" name="Google Shape;1524;p153"/>
          <p:cNvCxnSpPr/>
          <p:nvPr/>
        </p:nvCxnSpPr>
        <p:spPr>
          <a:xfrm>
            <a:off x="257175" y="2821575"/>
            <a:ext cx="3909000" cy="14700"/>
          </a:xfrm>
          <a:prstGeom prst="straightConnector1">
            <a:avLst/>
          </a:prstGeom>
          <a:noFill/>
          <a:ln cap="flat" cmpd="sng" w="76200">
            <a:solidFill>
              <a:srgbClr val="FF9900"/>
            </a:solidFill>
            <a:prstDash val="solid"/>
            <a:round/>
            <a:headEnd len="sm" w="sm" type="none"/>
            <a:tailEnd len="sm" w="sm" type="none"/>
          </a:ln>
        </p:spPr>
      </p:cxnSp>
      <p:sp>
        <p:nvSpPr>
          <p:cNvPr id="1525" name="Google Shape;1525;p153"/>
          <p:cNvSpPr txBox="1"/>
          <p:nvPr/>
        </p:nvSpPr>
        <p:spPr>
          <a:xfrm>
            <a:off x="95513" y="2263144"/>
            <a:ext cx="4232400" cy="4938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000000"/>
                </a:solidFill>
                <a:latin typeface="Microsoft JhengHei"/>
                <a:ea typeface="Microsoft JhengHei"/>
                <a:cs typeface="Microsoft JhengHei"/>
                <a:sym typeface="Microsoft JhengHei"/>
              </a:rPr>
              <a:t>課程內容</a:t>
            </a:r>
            <a:endParaRPr b="1" i="0" sz="3600" u="none" cap="none" strike="noStrike">
              <a:solidFill>
                <a:srgbClr val="000000"/>
              </a:solidFill>
              <a:latin typeface="Microsoft JhengHei"/>
              <a:ea typeface="Microsoft JhengHei"/>
              <a:cs typeface="Microsoft JhengHei"/>
              <a:sym typeface="Microsoft JhengHei"/>
            </a:endParaRPr>
          </a:p>
        </p:txBody>
      </p:sp>
      <p:sp>
        <p:nvSpPr>
          <p:cNvPr id="1526" name="Google Shape;1526;p153"/>
          <p:cNvSpPr txBox="1"/>
          <p:nvPr/>
        </p:nvSpPr>
        <p:spPr>
          <a:xfrm>
            <a:off x="4790794" y="1263834"/>
            <a:ext cx="4232400" cy="493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7" name="Google Shape;1527;p153"/>
          <p:cNvPicPr preferRelativeResize="0"/>
          <p:nvPr/>
        </p:nvPicPr>
        <p:blipFill rotWithShape="1">
          <a:blip r:embed="rId3">
            <a:alphaModFix/>
          </a:blip>
          <a:srcRect b="0" l="0" r="0" t="0"/>
          <a:stretch/>
        </p:blipFill>
        <p:spPr>
          <a:xfrm>
            <a:off x="7610850" y="4820100"/>
            <a:ext cx="1487425" cy="280775"/>
          </a:xfrm>
          <a:prstGeom prst="rect">
            <a:avLst/>
          </a:prstGeom>
          <a:noFill/>
          <a:ln>
            <a:noFill/>
          </a:ln>
        </p:spPr>
      </p:pic>
      <p:sp>
        <p:nvSpPr>
          <p:cNvPr id="1528" name="Google Shape;1528;p153"/>
          <p:cNvSpPr txBox="1"/>
          <p:nvPr>
            <p:ph idx="1" type="body"/>
          </p:nvPr>
        </p:nvSpPr>
        <p:spPr>
          <a:xfrm>
            <a:off x="4242375" y="172975"/>
            <a:ext cx="4614000" cy="4800300"/>
          </a:xfrm>
          <a:prstGeom prst="rect">
            <a:avLst/>
          </a:prstGeom>
          <a:solidFill>
            <a:srgbClr val="FFF2CC"/>
          </a:solidFill>
          <a:ln>
            <a:noFill/>
          </a:ln>
        </p:spPr>
        <p:txBody>
          <a:bodyPr anchorCtr="0" anchor="b" bIns="26775" lIns="26775" spcFirstLastPara="1" rIns="26775" wrap="square" tIns="26775">
            <a:noAutofit/>
          </a:bodyPr>
          <a:lstStyle/>
          <a:p>
            <a:pPr indent="0" lvl="0" marL="0" rtl="0" algn="l">
              <a:lnSpc>
                <a:spcPct val="100000"/>
              </a:lnSpc>
              <a:spcBef>
                <a:spcPts val="0"/>
              </a:spcBef>
              <a:spcAft>
                <a:spcPts val="0"/>
              </a:spcAft>
              <a:buSzPts val="2400"/>
              <a:buNone/>
            </a:pPr>
            <a:r>
              <a:rPr b="1" lang="en-US" sz="2800">
                <a:latin typeface="Microsoft JhengHei"/>
                <a:ea typeface="Microsoft JhengHei"/>
                <a:cs typeface="Microsoft JhengHei"/>
                <a:sym typeface="Microsoft JhengHei"/>
              </a:rPr>
              <a:t> </a:t>
            </a:r>
            <a:r>
              <a:rPr b="1" lang="en-US" sz="2400">
                <a:latin typeface="Microsoft JhengHei"/>
                <a:ea typeface="Microsoft JhengHei"/>
                <a:cs typeface="Microsoft JhengHei"/>
                <a:sym typeface="Microsoft JhengHei"/>
              </a:rPr>
              <a:t>- 支援向量機 (SVM)</a:t>
            </a:r>
            <a:endParaRPr b="1" sz="2400">
              <a:latin typeface="Microsoft JhengHei"/>
              <a:ea typeface="Microsoft JhengHei"/>
              <a:cs typeface="Microsoft JhengHei"/>
              <a:sym typeface="Microsoft JhengHei"/>
            </a:endParaRPr>
          </a:p>
          <a:p>
            <a:pPr indent="0" lvl="0" marL="0" rtl="0" algn="l">
              <a:lnSpc>
                <a:spcPct val="115000"/>
              </a:lnSpc>
              <a:spcBef>
                <a:spcPts val="0"/>
              </a:spcBef>
              <a:spcAft>
                <a:spcPts val="0"/>
              </a:spcAft>
              <a:buSzPts val="2400"/>
              <a:buNone/>
            </a:pPr>
            <a:r>
              <a:rPr b="1" lang="en-US" sz="2400">
                <a:latin typeface="Microsoft JhengHei"/>
                <a:ea typeface="Microsoft JhengHei"/>
                <a:cs typeface="Microsoft JhengHei"/>
                <a:sym typeface="Microsoft JhengHei"/>
              </a:rPr>
              <a:t> </a:t>
            </a:r>
            <a:endParaRPr b="1" sz="2400">
              <a:latin typeface="Microsoft JhengHei"/>
              <a:ea typeface="Microsoft JhengHei"/>
              <a:cs typeface="Microsoft JhengHei"/>
              <a:sym typeface="Microsoft JhengHei"/>
            </a:endParaRPr>
          </a:p>
          <a:p>
            <a:pPr indent="0" lvl="0" marL="0" rtl="0" algn="l">
              <a:lnSpc>
                <a:spcPct val="115000"/>
              </a:lnSpc>
              <a:spcBef>
                <a:spcPts val="0"/>
              </a:spcBef>
              <a:spcAft>
                <a:spcPts val="0"/>
              </a:spcAft>
              <a:buSzPts val="2400"/>
              <a:buNone/>
            </a:pPr>
            <a:r>
              <a:rPr b="1" lang="en-US" sz="2400">
                <a:latin typeface="Microsoft JhengHei"/>
                <a:ea typeface="Microsoft JhengHei"/>
                <a:cs typeface="Microsoft JhengHei"/>
                <a:sym typeface="Microsoft JhengHei"/>
              </a:rPr>
              <a:t> - </a:t>
            </a:r>
            <a:r>
              <a:rPr b="1" lang="en-US" sz="2400">
                <a:solidFill>
                  <a:schemeClr val="dk1"/>
                </a:solidFill>
                <a:latin typeface="Microsoft JhengHei"/>
                <a:ea typeface="Microsoft JhengHei"/>
                <a:cs typeface="Microsoft JhengHei"/>
                <a:sym typeface="Microsoft JhengHei"/>
              </a:rPr>
              <a:t>決策樹 (Decision Tree)</a:t>
            </a:r>
            <a:endParaRPr b="1" sz="2400">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Clr>
                <a:schemeClr val="dk1"/>
              </a:buClr>
              <a:buSzPts val="1100"/>
              <a:buFont typeface="Arial"/>
              <a:buNone/>
            </a:pPr>
            <a:r>
              <a:rPr b="1" lang="en-US" sz="2400">
                <a:solidFill>
                  <a:schemeClr val="dk1"/>
                </a:solidFill>
                <a:latin typeface="Microsoft JhengHei"/>
                <a:ea typeface="Microsoft JhengHei"/>
                <a:cs typeface="Microsoft JhengHei"/>
                <a:sym typeface="Microsoft JhengHei"/>
              </a:rPr>
              <a:t> </a:t>
            </a:r>
            <a:endParaRPr b="1" sz="2400">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Clr>
                <a:schemeClr val="dk1"/>
              </a:buClr>
              <a:buSzPts val="1100"/>
              <a:buFont typeface="Arial"/>
              <a:buNone/>
            </a:pPr>
            <a:r>
              <a:rPr b="1" lang="en-US" sz="2400">
                <a:solidFill>
                  <a:schemeClr val="dk1"/>
                </a:solidFill>
                <a:latin typeface="Microsoft JhengHei"/>
                <a:ea typeface="Microsoft JhengHei"/>
                <a:cs typeface="Microsoft JhengHei"/>
                <a:sym typeface="Microsoft JhengHei"/>
              </a:rPr>
              <a:t> - 隨機森林 (Random Forest)</a:t>
            </a:r>
            <a:endParaRPr b="1" sz="2400">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SzPts val="2400"/>
              <a:buNone/>
            </a:pPr>
            <a:r>
              <a:t/>
            </a:r>
            <a:endParaRPr b="1" sz="2400">
              <a:latin typeface="Microsoft JhengHei"/>
              <a:ea typeface="Microsoft JhengHei"/>
              <a:cs typeface="Microsoft JhengHei"/>
              <a:sym typeface="Microsoft JhengHei"/>
            </a:endParaRPr>
          </a:p>
          <a:p>
            <a:pPr indent="0" lvl="0" marL="0" rtl="0" algn="l">
              <a:lnSpc>
                <a:spcPct val="115000"/>
              </a:lnSpc>
              <a:spcBef>
                <a:spcPts val="0"/>
              </a:spcBef>
              <a:spcAft>
                <a:spcPts val="0"/>
              </a:spcAft>
              <a:buSzPts val="2400"/>
              <a:buNone/>
            </a:pPr>
            <a:r>
              <a:t/>
            </a:r>
            <a:endParaRPr b="1" sz="2400">
              <a:latin typeface="Microsoft JhengHei"/>
              <a:ea typeface="Microsoft JhengHei"/>
              <a:cs typeface="Microsoft JhengHei"/>
              <a:sym typeface="Microsoft JhengHei"/>
            </a:endParaRPr>
          </a:p>
          <a:p>
            <a:pPr indent="0" lvl="0" marL="0" rtl="0" algn="l">
              <a:lnSpc>
                <a:spcPct val="115000"/>
              </a:lnSpc>
              <a:spcBef>
                <a:spcPts val="0"/>
              </a:spcBef>
              <a:spcAft>
                <a:spcPts val="0"/>
              </a:spcAft>
              <a:buSzPts val="2400"/>
              <a:buNone/>
            </a:pPr>
            <a:r>
              <a:t/>
            </a:r>
            <a:endParaRPr b="1" sz="2400">
              <a:latin typeface="Microsoft JhengHei"/>
              <a:ea typeface="Microsoft JhengHei"/>
              <a:cs typeface="Microsoft JhengHei"/>
              <a:sym typeface="Microsoft JhengHei"/>
            </a:endParaRPr>
          </a:p>
          <a:p>
            <a:pPr indent="0" lvl="0" marL="0" rtl="0" algn="l">
              <a:lnSpc>
                <a:spcPct val="115000"/>
              </a:lnSpc>
              <a:spcBef>
                <a:spcPts val="0"/>
              </a:spcBef>
              <a:spcAft>
                <a:spcPts val="0"/>
              </a:spcAft>
              <a:buSzPts val="2400"/>
              <a:buNone/>
            </a:pPr>
            <a:r>
              <a:t/>
            </a:r>
            <a:endParaRPr b="1" sz="2400">
              <a:latin typeface="Microsoft JhengHei"/>
              <a:ea typeface="Microsoft JhengHei"/>
              <a:cs typeface="Microsoft JhengHei"/>
              <a:sym typeface="Microsoft JhengHe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154"/>
          <p:cNvSpPr txBox="1"/>
          <p:nvPr>
            <p:ph type="title"/>
          </p:nvPr>
        </p:nvSpPr>
        <p:spPr>
          <a:xfrm>
            <a:off x="1022375" y="1537500"/>
            <a:ext cx="81216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rPr b="1" lang="en-US" sz="3600">
                <a:latin typeface="Microsoft JhengHei"/>
                <a:ea typeface="Microsoft JhengHei"/>
                <a:cs typeface="Microsoft JhengHei"/>
                <a:sym typeface="Microsoft JhengHei"/>
              </a:rPr>
              <a:t>支援向量機</a:t>
            </a:r>
            <a:br>
              <a:rPr b="1" lang="en-US" sz="3600">
                <a:latin typeface="Microsoft JhengHei"/>
                <a:ea typeface="Microsoft JhengHei"/>
                <a:cs typeface="Microsoft JhengHei"/>
                <a:sym typeface="Microsoft JhengHei"/>
              </a:rPr>
            </a:br>
            <a:r>
              <a:rPr b="1" lang="en-US" sz="3600">
                <a:latin typeface="Microsoft JhengHei"/>
                <a:ea typeface="Microsoft JhengHei"/>
                <a:cs typeface="Microsoft JhengHei"/>
                <a:sym typeface="Microsoft JhengHei"/>
              </a:rPr>
              <a:t>(Support Vector Machine(SVM))</a:t>
            </a:r>
            <a:endParaRPr b="1" sz="3600">
              <a:latin typeface="Microsoft JhengHei"/>
              <a:ea typeface="Microsoft JhengHei"/>
              <a:cs typeface="Microsoft JhengHei"/>
              <a:sym typeface="Microsoft JhengHe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15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前情提要</a:t>
            </a:r>
            <a:endParaRPr b="1"/>
          </a:p>
        </p:txBody>
      </p:sp>
      <p:cxnSp>
        <p:nvCxnSpPr>
          <p:cNvPr id="1539" name="Google Shape;1539;p155"/>
          <p:cNvCxnSpPr/>
          <p:nvPr/>
        </p:nvCxnSpPr>
        <p:spPr>
          <a:xfrm>
            <a:off x="1719983" y="1424775"/>
            <a:ext cx="0" cy="2913900"/>
          </a:xfrm>
          <a:prstGeom prst="straightConnector1">
            <a:avLst/>
          </a:prstGeom>
          <a:noFill/>
          <a:ln cap="flat" cmpd="sng" w="28575">
            <a:solidFill>
              <a:schemeClr val="dk2"/>
            </a:solidFill>
            <a:prstDash val="solid"/>
            <a:round/>
            <a:headEnd len="sm" w="sm" type="none"/>
            <a:tailEnd len="sm" w="sm" type="none"/>
          </a:ln>
        </p:spPr>
      </p:cxnSp>
      <p:cxnSp>
        <p:nvCxnSpPr>
          <p:cNvPr id="1540" name="Google Shape;1540;p155"/>
          <p:cNvCxnSpPr/>
          <p:nvPr/>
        </p:nvCxnSpPr>
        <p:spPr>
          <a:xfrm>
            <a:off x="1399340" y="4003894"/>
            <a:ext cx="7110000" cy="0"/>
          </a:xfrm>
          <a:prstGeom prst="straightConnector1">
            <a:avLst/>
          </a:prstGeom>
          <a:noFill/>
          <a:ln cap="flat" cmpd="sng" w="28575">
            <a:solidFill>
              <a:schemeClr val="dk2"/>
            </a:solidFill>
            <a:prstDash val="solid"/>
            <a:round/>
            <a:headEnd len="sm" w="sm" type="none"/>
            <a:tailEnd len="sm" w="sm" type="none"/>
          </a:ln>
        </p:spPr>
      </p:cxnSp>
      <p:sp>
        <p:nvSpPr>
          <p:cNvPr id="1541" name="Google Shape;1541;p155"/>
          <p:cNvSpPr txBox="1"/>
          <p:nvPr/>
        </p:nvSpPr>
        <p:spPr>
          <a:xfrm>
            <a:off x="1135800" y="2318900"/>
            <a:ext cx="503400" cy="7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身高</a:t>
            </a:r>
            <a:endParaRPr b="0" i="0" sz="2000" u="none" cap="none" strike="noStrike">
              <a:solidFill>
                <a:srgbClr val="000000"/>
              </a:solidFill>
              <a:latin typeface="Arial"/>
              <a:ea typeface="Arial"/>
              <a:cs typeface="Arial"/>
              <a:sym typeface="Arial"/>
            </a:endParaRPr>
          </a:p>
        </p:txBody>
      </p:sp>
      <p:sp>
        <p:nvSpPr>
          <p:cNvPr id="1542" name="Google Shape;1542;p155"/>
          <p:cNvSpPr txBox="1"/>
          <p:nvPr/>
        </p:nvSpPr>
        <p:spPr>
          <a:xfrm>
            <a:off x="3637847" y="4089175"/>
            <a:ext cx="1184100" cy="76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體重</a:t>
            </a:r>
            <a:endParaRPr b="0" i="0" sz="2000" u="none" cap="none" strike="noStrike">
              <a:solidFill>
                <a:srgbClr val="000000"/>
              </a:solidFill>
              <a:latin typeface="Arial"/>
              <a:ea typeface="Arial"/>
              <a:cs typeface="Arial"/>
              <a:sym typeface="Arial"/>
            </a:endParaRPr>
          </a:p>
        </p:txBody>
      </p:sp>
      <p:sp>
        <p:nvSpPr>
          <p:cNvPr id="1543" name="Google Shape;1543;p155"/>
          <p:cNvSpPr/>
          <p:nvPr/>
        </p:nvSpPr>
        <p:spPr>
          <a:xfrm>
            <a:off x="2570398" y="2030175"/>
            <a:ext cx="264900" cy="264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55"/>
          <p:cNvSpPr/>
          <p:nvPr/>
        </p:nvSpPr>
        <p:spPr>
          <a:xfrm>
            <a:off x="2428311" y="2533143"/>
            <a:ext cx="264900" cy="264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55"/>
          <p:cNvSpPr/>
          <p:nvPr/>
        </p:nvSpPr>
        <p:spPr>
          <a:xfrm>
            <a:off x="2913538" y="2434220"/>
            <a:ext cx="264900" cy="264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55"/>
          <p:cNvSpPr/>
          <p:nvPr/>
        </p:nvSpPr>
        <p:spPr>
          <a:xfrm>
            <a:off x="2693151" y="2875093"/>
            <a:ext cx="264900" cy="264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55"/>
          <p:cNvSpPr/>
          <p:nvPr/>
        </p:nvSpPr>
        <p:spPr>
          <a:xfrm>
            <a:off x="3303846" y="2875093"/>
            <a:ext cx="264900" cy="264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55"/>
          <p:cNvSpPr/>
          <p:nvPr/>
        </p:nvSpPr>
        <p:spPr>
          <a:xfrm>
            <a:off x="2305557" y="3036110"/>
            <a:ext cx="264900" cy="264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55"/>
          <p:cNvSpPr/>
          <p:nvPr/>
        </p:nvSpPr>
        <p:spPr>
          <a:xfrm>
            <a:off x="2913538" y="3219063"/>
            <a:ext cx="264900" cy="2649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55"/>
          <p:cNvSpPr/>
          <p:nvPr/>
        </p:nvSpPr>
        <p:spPr>
          <a:xfrm>
            <a:off x="3303846" y="1618661"/>
            <a:ext cx="264900" cy="2649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55"/>
          <p:cNvSpPr/>
          <p:nvPr/>
        </p:nvSpPr>
        <p:spPr>
          <a:xfrm>
            <a:off x="3663650" y="1424763"/>
            <a:ext cx="264900" cy="2649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55"/>
          <p:cNvSpPr/>
          <p:nvPr/>
        </p:nvSpPr>
        <p:spPr>
          <a:xfrm>
            <a:off x="3835389" y="1744117"/>
            <a:ext cx="264900" cy="2649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55"/>
          <p:cNvSpPr/>
          <p:nvPr/>
        </p:nvSpPr>
        <p:spPr>
          <a:xfrm>
            <a:off x="4219865" y="1353821"/>
            <a:ext cx="264900" cy="2649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55"/>
          <p:cNvSpPr/>
          <p:nvPr/>
        </p:nvSpPr>
        <p:spPr>
          <a:xfrm>
            <a:off x="4366931" y="1843107"/>
            <a:ext cx="264900" cy="2649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55"/>
          <p:cNvSpPr/>
          <p:nvPr/>
        </p:nvSpPr>
        <p:spPr>
          <a:xfrm>
            <a:off x="4821947" y="1578267"/>
            <a:ext cx="264900" cy="2649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6" name="Google Shape;1556;p155"/>
          <p:cNvCxnSpPr/>
          <p:nvPr/>
        </p:nvCxnSpPr>
        <p:spPr>
          <a:xfrm>
            <a:off x="2999799" y="1042250"/>
            <a:ext cx="1063500" cy="3076200"/>
          </a:xfrm>
          <a:prstGeom prst="straightConnector1">
            <a:avLst/>
          </a:prstGeom>
          <a:noFill/>
          <a:ln cap="flat" cmpd="sng" w="28575">
            <a:solidFill>
              <a:schemeClr val="dk2"/>
            </a:solidFill>
            <a:prstDash val="dash"/>
            <a:round/>
            <a:headEnd len="sm" w="sm" type="none"/>
            <a:tailEnd len="sm" w="sm" type="none"/>
          </a:ln>
        </p:spPr>
      </p:cxnSp>
      <p:cxnSp>
        <p:nvCxnSpPr>
          <p:cNvPr id="1557" name="Google Shape;1557;p155"/>
          <p:cNvCxnSpPr/>
          <p:nvPr/>
        </p:nvCxnSpPr>
        <p:spPr>
          <a:xfrm>
            <a:off x="1905538" y="1878444"/>
            <a:ext cx="4821000" cy="609000"/>
          </a:xfrm>
          <a:prstGeom prst="straightConnector1">
            <a:avLst/>
          </a:prstGeom>
          <a:noFill/>
          <a:ln cap="flat" cmpd="sng" w="28575">
            <a:solidFill>
              <a:schemeClr val="dk2"/>
            </a:solidFill>
            <a:prstDash val="dash"/>
            <a:round/>
            <a:headEnd len="sm" w="sm" type="none"/>
            <a:tailEnd len="sm" w="sm" type="none"/>
          </a:ln>
        </p:spPr>
      </p:cxnSp>
      <p:cxnSp>
        <p:nvCxnSpPr>
          <p:cNvPr id="1558" name="Google Shape;1558;p155"/>
          <p:cNvCxnSpPr/>
          <p:nvPr/>
        </p:nvCxnSpPr>
        <p:spPr>
          <a:xfrm>
            <a:off x="2421694" y="1389337"/>
            <a:ext cx="3169200" cy="2529300"/>
          </a:xfrm>
          <a:prstGeom prst="straightConnector1">
            <a:avLst/>
          </a:prstGeom>
          <a:noFill/>
          <a:ln cap="flat" cmpd="sng" w="28575">
            <a:solidFill>
              <a:srgbClr val="6AA84F"/>
            </a:solidFill>
            <a:prstDash val="solid"/>
            <a:round/>
            <a:headEnd len="sm" w="sm" type="none"/>
            <a:tailEnd len="sm" w="sm" type="none"/>
          </a:ln>
        </p:spPr>
      </p:cxnSp>
      <p:sp>
        <p:nvSpPr>
          <p:cNvPr id="1559" name="Google Shape;1559;p1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15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SVM</a:t>
            </a:r>
            <a:endParaRPr b="1"/>
          </a:p>
        </p:txBody>
      </p:sp>
      <p:cxnSp>
        <p:nvCxnSpPr>
          <p:cNvPr id="1565" name="Google Shape;1565;p156"/>
          <p:cNvCxnSpPr/>
          <p:nvPr/>
        </p:nvCxnSpPr>
        <p:spPr>
          <a:xfrm>
            <a:off x="2254133" y="1763070"/>
            <a:ext cx="0" cy="2619300"/>
          </a:xfrm>
          <a:prstGeom prst="straightConnector1">
            <a:avLst/>
          </a:prstGeom>
          <a:noFill/>
          <a:ln cap="flat" cmpd="sng" w="28575">
            <a:solidFill>
              <a:schemeClr val="dk2"/>
            </a:solidFill>
            <a:prstDash val="solid"/>
            <a:round/>
            <a:headEnd len="sm" w="sm" type="none"/>
            <a:tailEnd len="sm" w="sm" type="none"/>
          </a:ln>
        </p:spPr>
      </p:cxnSp>
      <p:cxnSp>
        <p:nvCxnSpPr>
          <p:cNvPr id="1566" name="Google Shape;1566;p156"/>
          <p:cNvCxnSpPr/>
          <p:nvPr/>
        </p:nvCxnSpPr>
        <p:spPr>
          <a:xfrm>
            <a:off x="1965901" y="4081485"/>
            <a:ext cx="6391500" cy="0"/>
          </a:xfrm>
          <a:prstGeom prst="straightConnector1">
            <a:avLst/>
          </a:prstGeom>
          <a:noFill/>
          <a:ln cap="flat" cmpd="sng" w="28575">
            <a:solidFill>
              <a:schemeClr val="dk2"/>
            </a:solidFill>
            <a:prstDash val="solid"/>
            <a:round/>
            <a:headEnd len="sm" w="sm" type="none"/>
            <a:tailEnd len="sm" w="sm" type="none"/>
          </a:ln>
        </p:spPr>
      </p:cxnSp>
      <p:sp>
        <p:nvSpPr>
          <p:cNvPr id="1567" name="Google Shape;1567;p156"/>
          <p:cNvSpPr txBox="1"/>
          <p:nvPr/>
        </p:nvSpPr>
        <p:spPr>
          <a:xfrm>
            <a:off x="1729000" y="2840814"/>
            <a:ext cx="617700" cy="37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身高</a:t>
            </a:r>
            <a:endParaRPr b="0" i="0" sz="2000" u="none" cap="none" strike="noStrike">
              <a:solidFill>
                <a:srgbClr val="000000"/>
              </a:solidFill>
              <a:latin typeface="Arial"/>
              <a:ea typeface="Arial"/>
              <a:cs typeface="Arial"/>
              <a:sym typeface="Arial"/>
            </a:endParaRPr>
          </a:p>
        </p:txBody>
      </p:sp>
      <p:sp>
        <p:nvSpPr>
          <p:cNvPr id="1568" name="Google Shape;1568;p156"/>
          <p:cNvSpPr txBox="1"/>
          <p:nvPr/>
        </p:nvSpPr>
        <p:spPr>
          <a:xfrm>
            <a:off x="4308173" y="4081485"/>
            <a:ext cx="5915100" cy="69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體重</a:t>
            </a:r>
            <a:endParaRPr b="0" i="0" sz="2000" u="none" cap="none" strike="noStrike">
              <a:solidFill>
                <a:srgbClr val="000000"/>
              </a:solidFill>
              <a:latin typeface="Arial"/>
              <a:ea typeface="Arial"/>
              <a:cs typeface="Arial"/>
              <a:sym typeface="Arial"/>
            </a:endParaRPr>
          </a:p>
        </p:txBody>
      </p:sp>
      <p:sp>
        <p:nvSpPr>
          <p:cNvPr id="1569" name="Google Shape;1569;p156"/>
          <p:cNvSpPr/>
          <p:nvPr/>
        </p:nvSpPr>
        <p:spPr>
          <a:xfrm>
            <a:off x="3018587" y="2307275"/>
            <a:ext cx="238200" cy="2382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56"/>
          <p:cNvSpPr/>
          <p:nvPr/>
        </p:nvSpPr>
        <p:spPr>
          <a:xfrm>
            <a:off x="2890862" y="2759401"/>
            <a:ext cx="238200" cy="2382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56"/>
          <p:cNvSpPr/>
          <p:nvPr/>
        </p:nvSpPr>
        <p:spPr>
          <a:xfrm>
            <a:off x="3327041" y="2670478"/>
            <a:ext cx="238200" cy="2382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56"/>
          <p:cNvSpPr/>
          <p:nvPr/>
        </p:nvSpPr>
        <p:spPr>
          <a:xfrm>
            <a:off x="3128932" y="3066787"/>
            <a:ext cx="238200" cy="2382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56"/>
          <p:cNvSpPr/>
          <p:nvPr/>
        </p:nvSpPr>
        <p:spPr>
          <a:xfrm>
            <a:off x="3677896" y="3066787"/>
            <a:ext cx="238200" cy="2382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56"/>
          <p:cNvSpPr/>
          <p:nvPr/>
        </p:nvSpPr>
        <p:spPr>
          <a:xfrm>
            <a:off x="2780516" y="3211528"/>
            <a:ext cx="238200" cy="2382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56"/>
          <p:cNvSpPr/>
          <p:nvPr/>
        </p:nvSpPr>
        <p:spPr>
          <a:xfrm>
            <a:off x="3327041" y="3375987"/>
            <a:ext cx="238200" cy="2382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56"/>
          <p:cNvSpPr/>
          <p:nvPr/>
        </p:nvSpPr>
        <p:spPr>
          <a:xfrm>
            <a:off x="3677896" y="1937358"/>
            <a:ext cx="238200" cy="2382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56"/>
          <p:cNvSpPr/>
          <p:nvPr/>
        </p:nvSpPr>
        <p:spPr>
          <a:xfrm>
            <a:off x="4001331" y="1763060"/>
            <a:ext cx="238200" cy="2382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56"/>
          <p:cNvSpPr/>
          <p:nvPr/>
        </p:nvSpPr>
        <p:spPr>
          <a:xfrm>
            <a:off x="4155710" y="2050132"/>
            <a:ext cx="238200" cy="2382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56"/>
          <p:cNvSpPr/>
          <p:nvPr/>
        </p:nvSpPr>
        <p:spPr>
          <a:xfrm>
            <a:off x="4501323" y="1699288"/>
            <a:ext cx="238200" cy="2382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56"/>
          <p:cNvSpPr/>
          <p:nvPr/>
        </p:nvSpPr>
        <p:spPr>
          <a:xfrm>
            <a:off x="4633523" y="2139116"/>
            <a:ext cx="238200" cy="2382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56"/>
          <p:cNvSpPr/>
          <p:nvPr/>
        </p:nvSpPr>
        <p:spPr>
          <a:xfrm>
            <a:off x="5042545" y="1901046"/>
            <a:ext cx="238200" cy="238200"/>
          </a:xfrm>
          <a:prstGeom prst="ellipse">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82" name="Google Shape;1582;p156"/>
          <p:cNvCxnSpPr/>
          <p:nvPr/>
        </p:nvCxnSpPr>
        <p:spPr>
          <a:xfrm>
            <a:off x="2884914" y="1731214"/>
            <a:ext cx="2848800" cy="2273400"/>
          </a:xfrm>
          <a:prstGeom prst="straightConnector1">
            <a:avLst/>
          </a:prstGeom>
          <a:noFill/>
          <a:ln cap="flat" cmpd="sng" w="28575">
            <a:solidFill>
              <a:srgbClr val="6AA84F"/>
            </a:solidFill>
            <a:prstDash val="solid"/>
            <a:round/>
            <a:headEnd len="sm" w="sm" type="none"/>
            <a:tailEnd len="sm" w="sm" type="none"/>
          </a:ln>
        </p:spPr>
      </p:cxnSp>
      <p:cxnSp>
        <p:nvCxnSpPr>
          <p:cNvPr id="1583" name="Google Shape;1583;p156"/>
          <p:cNvCxnSpPr/>
          <p:nvPr/>
        </p:nvCxnSpPr>
        <p:spPr>
          <a:xfrm>
            <a:off x="2745717" y="2103437"/>
            <a:ext cx="2848800" cy="2273400"/>
          </a:xfrm>
          <a:prstGeom prst="straightConnector1">
            <a:avLst/>
          </a:prstGeom>
          <a:noFill/>
          <a:ln cap="flat" cmpd="sng" w="28575">
            <a:solidFill>
              <a:srgbClr val="000000"/>
            </a:solidFill>
            <a:prstDash val="dot"/>
            <a:round/>
            <a:headEnd len="sm" w="sm" type="none"/>
            <a:tailEnd len="sm" w="sm" type="none"/>
          </a:ln>
        </p:spPr>
      </p:cxnSp>
      <p:cxnSp>
        <p:nvCxnSpPr>
          <p:cNvPr id="1584" name="Google Shape;1584;p156"/>
          <p:cNvCxnSpPr/>
          <p:nvPr/>
        </p:nvCxnSpPr>
        <p:spPr>
          <a:xfrm>
            <a:off x="3069273" y="1468080"/>
            <a:ext cx="2848800" cy="2273400"/>
          </a:xfrm>
          <a:prstGeom prst="straightConnector1">
            <a:avLst/>
          </a:prstGeom>
          <a:noFill/>
          <a:ln cap="flat" cmpd="sng" w="28575">
            <a:solidFill>
              <a:srgbClr val="000000"/>
            </a:solidFill>
            <a:prstDash val="dot"/>
            <a:round/>
            <a:headEnd len="sm" w="sm" type="none"/>
            <a:tailEnd len="sm" w="sm" type="none"/>
          </a:ln>
        </p:spPr>
      </p:cxnSp>
      <p:cxnSp>
        <p:nvCxnSpPr>
          <p:cNvPr id="1585" name="Google Shape;1585;p156"/>
          <p:cNvCxnSpPr/>
          <p:nvPr/>
        </p:nvCxnSpPr>
        <p:spPr>
          <a:xfrm flipH="1" rot="10800000">
            <a:off x="5167750" y="3503327"/>
            <a:ext cx="417600" cy="501000"/>
          </a:xfrm>
          <a:prstGeom prst="straightConnector1">
            <a:avLst/>
          </a:prstGeom>
          <a:noFill/>
          <a:ln cap="flat" cmpd="sng" w="28575">
            <a:solidFill>
              <a:srgbClr val="F1C232"/>
            </a:solidFill>
            <a:prstDash val="solid"/>
            <a:round/>
            <a:headEnd len="med" w="med" type="triangle"/>
            <a:tailEnd len="med" w="med" type="triangle"/>
          </a:ln>
        </p:spPr>
      </p:cxnSp>
      <p:sp>
        <p:nvSpPr>
          <p:cNvPr id="1586" name="Google Shape;1586;p156"/>
          <p:cNvSpPr txBox="1"/>
          <p:nvPr/>
        </p:nvSpPr>
        <p:spPr>
          <a:xfrm>
            <a:off x="5845166" y="3723675"/>
            <a:ext cx="1280700" cy="23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margin</a:t>
            </a:r>
            <a:endParaRPr b="1" i="0" sz="1400" u="none" cap="none" strike="noStrike">
              <a:solidFill>
                <a:srgbClr val="000000"/>
              </a:solidFill>
              <a:latin typeface="Arial"/>
              <a:ea typeface="Arial"/>
              <a:cs typeface="Arial"/>
              <a:sym typeface="Arial"/>
            </a:endParaRPr>
          </a:p>
        </p:txBody>
      </p:sp>
      <p:sp>
        <p:nvSpPr>
          <p:cNvPr id="1587" name="Google Shape;1587;p156"/>
          <p:cNvSpPr/>
          <p:nvPr/>
        </p:nvSpPr>
        <p:spPr>
          <a:xfrm>
            <a:off x="3701546" y="1090475"/>
            <a:ext cx="1280700" cy="3708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Support Vector</a:t>
            </a:r>
            <a:endParaRPr b="1" i="0" sz="1400" u="none" cap="none" strike="noStrike">
              <a:solidFill>
                <a:srgbClr val="000000"/>
              </a:solidFill>
              <a:latin typeface="Arial"/>
              <a:ea typeface="Arial"/>
              <a:cs typeface="Arial"/>
              <a:sym typeface="Arial"/>
            </a:endParaRPr>
          </a:p>
        </p:txBody>
      </p:sp>
      <p:cxnSp>
        <p:nvCxnSpPr>
          <p:cNvPr id="1588" name="Google Shape;1588;p156"/>
          <p:cNvCxnSpPr>
            <a:stCxn id="1569" idx="0"/>
          </p:cNvCxnSpPr>
          <p:nvPr/>
        </p:nvCxnSpPr>
        <p:spPr>
          <a:xfrm flipH="1" rot="10800000">
            <a:off x="3137687" y="1508075"/>
            <a:ext cx="545400" cy="799200"/>
          </a:xfrm>
          <a:prstGeom prst="straightConnector1">
            <a:avLst/>
          </a:prstGeom>
          <a:noFill/>
          <a:ln cap="flat" cmpd="sng" w="28575">
            <a:solidFill>
              <a:srgbClr val="B7B7B7"/>
            </a:solidFill>
            <a:prstDash val="solid"/>
            <a:round/>
            <a:headEnd len="sm" w="sm" type="none"/>
            <a:tailEnd len="med" w="med" type="triangle"/>
          </a:ln>
        </p:spPr>
      </p:cxnSp>
      <p:cxnSp>
        <p:nvCxnSpPr>
          <p:cNvPr id="1589" name="Google Shape;1589;p156"/>
          <p:cNvCxnSpPr>
            <a:stCxn id="1576" idx="0"/>
          </p:cNvCxnSpPr>
          <p:nvPr/>
        </p:nvCxnSpPr>
        <p:spPr>
          <a:xfrm flipH="1" rot="10800000">
            <a:off x="3796996" y="1470858"/>
            <a:ext cx="350100" cy="466500"/>
          </a:xfrm>
          <a:prstGeom prst="straightConnector1">
            <a:avLst/>
          </a:prstGeom>
          <a:noFill/>
          <a:ln cap="flat" cmpd="sng" w="28575">
            <a:solidFill>
              <a:srgbClr val="B7B7B7"/>
            </a:solidFill>
            <a:prstDash val="solid"/>
            <a:round/>
            <a:headEnd len="sm" w="sm" type="none"/>
            <a:tailEnd len="med" w="med" type="triangle"/>
          </a:ln>
        </p:spPr>
      </p:cxnSp>
      <p:sp>
        <p:nvSpPr>
          <p:cNvPr id="1590" name="Google Shape;1590;p1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157"/>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t>Linear Separability </a:t>
            </a:r>
            <a:endParaRPr b="1"/>
          </a:p>
        </p:txBody>
      </p:sp>
      <p:pic>
        <p:nvPicPr>
          <p:cNvPr id="1596" name="Google Shape;1596;p157"/>
          <p:cNvPicPr preferRelativeResize="0"/>
          <p:nvPr/>
        </p:nvPicPr>
        <p:blipFill rotWithShape="1">
          <a:blip r:embed="rId3">
            <a:alphaModFix/>
          </a:blip>
          <a:srcRect b="0" l="0" r="0" t="0"/>
          <a:stretch/>
        </p:blipFill>
        <p:spPr>
          <a:xfrm>
            <a:off x="152400" y="1169075"/>
            <a:ext cx="8839199" cy="319213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158"/>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1602" name="Google Shape;1602;p158"/>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rgbClr val="000000"/>
                </a:solidFill>
              </a:rPr>
              <a:t>SVM - Kernel</a:t>
            </a:r>
            <a:endParaRPr b="1">
              <a:solidFill>
                <a:srgbClr val="000000"/>
              </a:solidFill>
            </a:endParaRPr>
          </a:p>
        </p:txBody>
      </p:sp>
      <p:pic>
        <p:nvPicPr>
          <p:cNvPr id="1603" name="Google Shape;1603;p158"/>
          <p:cNvPicPr preferRelativeResize="0"/>
          <p:nvPr/>
        </p:nvPicPr>
        <p:blipFill rotWithShape="1">
          <a:blip r:embed="rId3">
            <a:alphaModFix/>
          </a:blip>
          <a:srcRect b="0" l="0" r="0" t="0"/>
          <a:stretch/>
        </p:blipFill>
        <p:spPr>
          <a:xfrm>
            <a:off x="0" y="879848"/>
            <a:ext cx="9144001" cy="3427105"/>
          </a:xfrm>
          <a:prstGeom prst="rect">
            <a:avLst/>
          </a:prstGeom>
          <a:noFill/>
          <a:ln>
            <a:noFill/>
          </a:ln>
        </p:spPr>
      </p:pic>
      <p:sp>
        <p:nvSpPr>
          <p:cNvPr id="1604" name="Google Shape;1604;p1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159"/>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1610" name="Google Shape;1610;p15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US">
                <a:solidFill>
                  <a:srgbClr val="000000"/>
                </a:solidFill>
              </a:rPr>
              <a:t>SVM - Kernel</a:t>
            </a:r>
            <a:endParaRPr b="1">
              <a:solidFill>
                <a:srgbClr val="000000"/>
              </a:solidFill>
            </a:endParaRPr>
          </a:p>
        </p:txBody>
      </p:sp>
      <p:sp>
        <p:nvSpPr>
          <p:cNvPr id="1611" name="Google Shape;1611;p1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descr="This video is an illustration of Cover's theorem, which states that a nonlinear classification problem can be converted to a linear classification problem by mapping the input vectors from the input space to a higher dimensional feature space. In this example, a 2-dimensional classification is mapped into 3-dimensions using a 2-dimensional Gaussian function.to augment the input vectors. &#10; &#10;Many popular classes of learning machines are based on this  principle, including artificial neural networks, radial basis function networks and support vector machines." id="1612" name="Google Shape;1612;p159" title="Performing nonlinear classification via linear separation in higher dimensional space">
            <a:hlinkClick r:id="rId3"/>
          </p:cNvPr>
          <p:cNvPicPr preferRelativeResize="0"/>
          <p:nvPr/>
        </p:nvPicPr>
        <p:blipFill rotWithShape="1">
          <a:blip r:embed="rId4">
            <a:alphaModFix/>
          </a:blip>
          <a:srcRect b="0" l="0" r="0" t="0"/>
          <a:stretch/>
        </p:blipFill>
        <p:spPr>
          <a:xfrm>
            <a:off x="2286000" y="1143000"/>
            <a:ext cx="4572000" cy="342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I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